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38" r:id="rId5"/>
    <p:sldMasterId id="2147483744" r:id="rId6"/>
    <p:sldMasterId id="2147483750" r:id="rId7"/>
    <p:sldMasterId id="2147483762" r:id="rId8"/>
  </p:sldMasterIdLst>
  <p:notesMasterIdLst>
    <p:notesMasterId r:id="rId268"/>
  </p:notesMasterIdLst>
  <p:handoutMasterIdLst>
    <p:handoutMasterId r:id="rId269"/>
  </p:handoutMasterIdLst>
  <p:sldIdLst>
    <p:sldId id="256" r:id="rId9"/>
    <p:sldId id="382" r:id="rId10"/>
    <p:sldId id="383" r:id="rId11"/>
    <p:sldId id="384" r:id="rId12"/>
    <p:sldId id="385" r:id="rId13"/>
    <p:sldId id="386" r:id="rId14"/>
    <p:sldId id="387" r:id="rId15"/>
    <p:sldId id="388" r:id="rId16"/>
    <p:sldId id="435" r:id="rId17"/>
    <p:sldId id="395" r:id="rId18"/>
    <p:sldId id="396" r:id="rId19"/>
    <p:sldId id="397" r:id="rId20"/>
    <p:sldId id="398" r:id="rId21"/>
    <p:sldId id="393" r:id="rId22"/>
    <p:sldId id="399" r:id="rId23"/>
    <p:sldId id="400" r:id="rId24"/>
    <p:sldId id="401" r:id="rId25"/>
    <p:sldId id="402" r:id="rId26"/>
    <p:sldId id="403" r:id="rId27"/>
    <p:sldId id="404" r:id="rId28"/>
    <p:sldId id="405" r:id="rId29"/>
    <p:sldId id="406" r:id="rId30"/>
    <p:sldId id="407" r:id="rId31"/>
    <p:sldId id="408" r:id="rId32"/>
    <p:sldId id="409" r:id="rId33"/>
    <p:sldId id="410" r:id="rId34"/>
    <p:sldId id="411" r:id="rId35"/>
    <p:sldId id="412" r:id="rId36"/>
    <p:sldId id="413" r:id="rId37"/>
    <p:sldId id="414" r:id="rId38"/>
    <p:sldId id="415" r:id="rId39"/>
    <p:sldId id="416" r:id="rId40"/>
    <p:sldId id="417" r:id="rId41"/>
    <p:sldId id="418" r:id="rId42"/>
    <p:sldId id="419" r:id="rId43"/>
    <p:sldId id="420" r:id="rId44"/>
    <p:sldId id="421" r:id="rId45"/>
    <p:sldId id="422" r:id="rId46"/>
    <p:sldId id="423" r:id="rId47"/>
    <p:sldId id="424" r:id="rId48"/>
    <p:sldId id="425" r:id="rId49"/>
    <p:sldId id="426" r:id="rId50"/>
    <p:sldId id="427" r:id="rId51"/>
    <p:sldId id="428" r:id="rId52"/>
    <p:sldId id="429" r:id="rId53"/>
    <p:sldId id="430" r:id="rId54"/>
    <p:sldId id="431" r:id="rId55"/>
    <p:sldId id="432" r:id="rId56"/>
    <p:sldId id="433" r:id="rId57"/>
    <p:sldId id="434" r:id="rId58"/>
    <p:sldId id="436" r:id="rId59"/>
    <p:sldId id="437" r:id="rId60"/>
    <p:sldId id="389" r:id="rId61"/>
    <p:sldId id="438" r:id="rId62"/>
    <p:sldId id="439" r:id="rId63"/>
    <p:sldId id="440" r:id="rId64"/>
    <p:sldId id="441" r:id="rId65"/>
    <p:sldId id="442" r:id="rId66"/>
    <p:sldId id="443" r:id="rId67"/>
    <p:sldId id="444" r:id="rId68"/>
    <p:sldId id="445" r:id="rId69"/>
    <p:sldId id="446" r:id="rId70"/>
    <p:sldId id="447" r:id="rId71"/>
    <p:sldId id="448" r:id="rId72"/>
    <p:sldId id="449" r:id="rId73"/>
    <p:sldId id="450" r:id="rId74"/>
    <p:sldId id="451" r:id="rId75"/>
    <p:sldId id="452" r:id="rId76"/>
    <p:sldId id="453" r:id="rId77"/>
    <p:sldId id="454" r:id="rId78"/>
    <p:sldId id="455" r:id="rId79"/>
    <p:sldId id="581" r:id="rId80"/>
    <p:sldId id="456" r:id="rId81"/>
    <p:sldId id="457" r:id="rId82"/>
    <p:sldId id="567" r:id="rId83"/>
    <p:sldId id="568" r:id="rId84"/>
    <p:sldId id="390" r:id="rId85"/>
    <p:sldId id="394" r:id="rId86"/>
    <p:sldId id="260" r:id="rId87"/>
    <p:sldId id="261" r:id="rId88"/>
    <p:sldId id="262" r:id="rId89"/>
    <p:sldId id="263" r:id="rId90"/>
    <p:sldId id="584" r:id="rId91"/>
    <p:sldId id="585" r:id="rId92"/>
    <p:sldId id="586" r:id="rId93"/>
    <p:sldId id="264" r:id="rId94"/>
    <p:sldId id="587" r:id="rId95"/>
    <p:sldId id="588" r:id="rId96"/>
    <p:sldId id="589" r:id="rId97"/>
    <p:sldId id="590" r:id="rId98"/>
    <p:sldId id="591" r:id="rId99"/>
    <p:sldId id="592" r:id="rId100"/>
    <p:sldId id="593" r:id="rId101"/>
    <p:sldId id="594" r:id="rId102"/>
    <p:sldId id="595" r:id="rId103"/>
    <p:sldId id="596" r:id="rId104"/>
    <p:sldId id="597" r:id="rId105"/>
    <p:sldId id="598" r:id="rId106"/>
    <p:sldId id="599" r:id="rId107"/>
    <p:sldId id="600" r:id="rId108"/>
    <p:sldId id="623" r:id="rId109"/>
    <p:sldId id="601" r:id="rId110"/>
    <p:sldId id="602" r:id="rId111"/>
    <p:sldId id="603" r:id="rId112"/>
    <p:sldId id="604" r:id="rId113"/>
    <p:sldId id="605" r:id="rId114"/>
    <p:sldId id="606" r:id="rId115"/>
    <p:sldId id="607" r:id="rId116"/>
    <p:sldId id="608" r:id="rId117"/>
    <p:sldId id="609" r:id="rId118"/>
    <p:sldId id="610" r:id="rId119"/>
    <p:sldId id="611" r:id="rId120"/>
    <p:sldId id="612" r:id="rId121"/>
    <p:sldId id="613" r:id="rId122"/>
    <p:sldId id="614" r:id="rId123"/>
    <p:sldId id="615" r:id="rId124"/>
    <p:sldId id="458" r:id="rId125"/>
    <p:sldId id="459" r:id="rId126"/>
    <p:sldId id="460" r:id="rId127"/>
    <p:sldId id="461" r:id="rId128"/>
    <p:sldId id="462" r:id="rId129"/>
    <p:sldId id="463" r:id="rId130"/>
    <p:sldId id="464" r:id="rId131"/>
    <p:sldId id="465" r:id="rId132"/>
    <p:sldId id="466" r:id="rId133"/>
    <p:sldId id="467" r:id="rId134"/>
    <p:sldId id="468" r:id="rId135"/>
    <p:sldId id="469" r:id="rId136"/>
    <p:sldId id="470" r:id="rId137"/>
    <p:sldId id="471" r:id="rId138"/>
    <p:sldId id="472" r:id="rId139"/>
    <p:sldId id="473" r:id="rId140"/>
    <p:sldId id="474" r:id="rId141"/>
    <p:sldId id="475" r:id="rId142"/>
    <p:sldId id="476" r:id="rId143"/>
    <p:sldId id="582" r:id="rId144"/>
    <p:sldId id="616" r:id="rId145"/>
    <p:sldId id="617" r:id="rId146"/>
    <p:sldId id="618" r:id="rId147"/>
    <p:sldId id="619" r:id="rId148"/>
    <p:sldId id="620" r:id="rId149"/>
    <p:sldId id="621" r:id="rId150"/>
    <p:sldId id="371" r:id="rId151"/>
    <p:sldId id="372" r:id="rId152"/>
    <p:sldId id="373" r:id="rId153"/>
    <p:sldId id="374" r:id="rId154"/>
    <p:sldId id="375" r:id="rId155"/>
    <p:sldId id="376" r:id="rId156"/>
    <p:sldId id="377" r:id="rId157"/>
    <p:sldId id="378" r:id="rId158"/>
    <p:sldId id="379" r:id="rId159"/>
    <p:sldId id="380" r:id="rId160"/>
    <p:sldId id="265" r:id="rId161"/>
    <p:sldId id="622" r:id="rId162"/>
    <p:sldId id="266" r:id="rId163"/>
    <p:sldId id="569" r:id="rId164"/>
    <p:sldId id="268" r:id="rId165"/>
    <p:sldId id="269" r:id="rId166"/>
    <p:sldId id="270" r:id="rId167"/>
    <p:sldId id="570" r:id="rId168"/>
    <p:sldId id="571" r:id="rId169"/>
    <p:sldId id="572" r:id="rId170"/>
    <p:sldId id="573" r:id="rId171"/>
    <p:sldId id="574" r:id="rId172"/>
    <p:sldId id="575" r:id="rId173"/>
    <p:sldId id="277" r:id="rId174"/>
    <p:sldId id="278" r:id="rId175"/>
    <p:sldId id="279" r:id="rId176"/>
    <p:sldId id="280" r:id="rId177"/>
    <p:sldId id="281" r:id="rId178"/>
    <p:sldId id="282" r:id="rId179"/>
    <p:sldId id="283" r:id="rId180"/>
    <p:sldId id="284" r:id="rId181"/>
    <p:sldId id="285" r:id="rId182"/>
    <p:sldId id="286" r:id="rId183"/>
    <p:sldId id="287" r:id="rId184"/>
    <p:sldId id="576" r:id="rId185"/>
    <p:sldId id="577" r:id="rId186"/>
    <p:sldId id="578" r:id="rId187"/>
    <p:sldId id="291" r:id="rId188"/>
    <p:sldId id="292" r:id="rId189"/>
    <p:sldId id="293" r:id="rId190"/>
    <p:sldId id="294" r:id="rId191"/>
    <p:sldId id="295" r:id="rId192"/>
    <p:sldId id="296" r:id="rId193"/>
    <p:sldId id="297" r:id="rId194"/>
    <p:sldId id="298" r:id="rId195"/>
    <p:sldId id="299" r:id="rId196"/>
    <p:sldId id="300" r:id="rId197"/>
    <p:sldId id="301" r:id="rId198"/>
    <p:sldId id="302" r:id="rId199"/>
    <p:sldId id="303" r:id="rId200"/>
    <p:sldId id="579" r:id="rId201"/>
    <p:sldId id="305" r:id="rId202"/>
    <p:sldId id="306" r:id="rId203"/>
    <p:sldId id="307" r:id="rId204"/>
    <p:sldId id="308" r:id="rId205"/>
    <p:sldId id="309" r:id="rId206"/>
    <p:sldId id="310" r:id="rId207"/>
    <p:sldId id="311" r:id="rId208"/>
    <p:sldId id="312" r:id="rId209"/>
    <p:sldId id="313" r:id="rId210"/>
    <p:sldId id="314" r:id="rId211"/>
    <p:sldId id="315" r:id="rId212"/>
    <p:sldId id="316" r:id="rId213"/>
    <p:sldId id="317" r:id="rId214"/>
    <p:sldId id="318" r:id="rId215"/>
    <p:sldId id="319" r:id="rId216"/>
    <p:sldId id="320" r:id="rId217"/>
    <p:sldId id="321" r:id="rId218"/>
    <p:sldId id="323" r:id="rId219"/>
    <p:sldId id="324" r:id="rId220"/>
    <p:sldId id="325" r:id="rId221"/>
    <p:sldId id="326" r:id="rId222"/>
    <p:sldId id="327" r:id="rId223"/>
    <p:sldId id="328" r:id="rId224"/>
    <p:sldId id="329" r:id="rId225"/>
    <p:sldId id="330" r:id="rId226"/>
    <p:sldId id="331" r:id="rId227"/>
    <p:sldId id="332" r:id="rId228"/>
    <p:sldId id="333" r:id="rId229"/>
    <p:sldId id="334" r:id="rId230"/>
    <p:sldId id="335" r:id="rId231"/>
    <p:sldId id="336" r:id="rId232"/>
    <p:sldId id="337" r:id="rId233"/>
    <p:sldId id="338" r:id="rId234"/>
    <p:sldId id="339" r:id="rId235"/>
    <p:sldId id="340" r:id="rId236"/>
    <p:sldId id="341" r:id="rId237"/>
    <p:sldId id="342" r:id="rId238"/>
    <p:sldId id="583" r:id="rId239"/>
    <p:sldId id="343" r:id="rId240"/>
    <p:sldId id="344" r:id="rId241"/>
    <p:sldId id="345" r:id="rId242"/>
    <p:sldId id="346" r:id="rId243"/>
    <p:sldId id="347" r:id="rId244"/>
    <p:sldId id="348" r:id="rId245"/>
    <p:sldId id="349" r:id="rId246"/>
    <p:sldId id="350" r:id="rId247"/>
    <p:sldId id="351" r:id="rId248"/>
    <p:sldId id="352" r:id="rId249"/>
    <p:sldId id="353" r:id="rId250"/>
    <p:sldId id="354" r:id="rId251"/>
    <p:sldId id="355" r:id="rId252"/>
    <p:sldId id="356" r:id="rId253"/>
    <p:sldId id="357" r:id="rId254"/>
    <p:sldId id="358" r:id="rId255"/>
    <p:sldId id="359" r:id="rId256"/>
    <p:sldId id="360" r:id="rId257"/>
    <p:sldId id="361" r:id="rId258"/>
    <p:sldId id="362" r:id="rId259"/>
    <p:sldId id="363" r:id="rId260"/>
    <p:sldId id="364" r:id="rId261"/>
    <p:sldId id="365" r:id="rId262"/>
    <p:sldId id="366" r:id="rId263"/>
    <p:sldId id="367" r:id="rId264"/>
    <p:sldId id="368" r:id="rId265"/>
    <p:sldId id="369" r:id="rId266"/>
    <p:sldId id="370" r:id="rId2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urse Info." id="{BE522E7F-458A-4311-8F44-7D064B9C79E8}">
          <p14:sldIdLst>
            <p14:sldId id="256"/>
          </p14:sldIdLst>
        </p14:section>
        <p14:section name="Connected Components" id="{69835256-434E-452F-8909-DC4D0EF99B99}">
          <p14:sldIdLst>
            <p14:sldId id="382"/>
            <p14:sldId id="383"/>
            <p14:sldId id="384"/>
            <p14:sldId id="385"/>
            <p14:sldId id="386"/>
            <p14:sldId id="387"/>
            <p14:sldId id="388"/>
            <p14:sldId id="435"/>
            <p14:sldId id="395"/>
            <p14:sldId id="396"/>
            <p14:sldId id="397"/>
            <p14:sldId id="398"/>
            <p14:sldId id="393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6"/>
          </p14:sldIdLst>
        </p14:section>
        <p14:section name="Strongly Connected Components" id="{A68A9AEF-4E06-47C1-890C-E65500D75EA8}">
          <p14:sldIdLst>
            <p14:sldId id="437"/>
            <p14:sldId id="389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581"/>
            <p14:sldId id="456"/>
            <p14:sldId id="457"/>
            <p14:sldId id="567"/>
            <p14:sldId id="568"/>
            <p14:sldId id="390"/>
            <p14:sldId id="394"/>
          </p14:sldIdLst>
        </p14:section>
        <p14:section name="SCCs" id="{3E51592B-E565-4920-89E7-A127901E3077}">
          <p14:sldIdLst>
            <p14:sldId id="260"/>
            <p14:sldId id="261"/>
            <p14:sldId id="262"/>
            <p14:sldId id="263"/>
            <p14:sldId id="584"/>
            <p14:sldId id="585"/>
            <p14:sldId id="586"/>
            <p14:sldId id="264"/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23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  <p14:sldId id="610"/>
            <p14:sldId id="611"/>
            <p14:sldId id="612"/>
            <p14:sldId id="613"/>
            <p14:sldId id="614"/>
            <p14:sldId id="615"/>
          </p14:sldIdLst>
        </p14:section>
        <p14:section name="DAG &amp;SCC" id="{984F21AA-A50B-4485-A673-2A775ABC73C3}">
          <p14:sldIdLst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582"/>
          </p14:sldIdLst>
        </p14:section>
        <p14:section name="How it works" id="{9A525203-F832-41F4-A317-BABA5A977E88}">
          <p14:sldIdLst>
            <p14:sldId id="616"/>
            <p14:sldId id="617"/>
            <p14:sldId id="618"/>
            <p14:sldId id="619"/>
            <p14:sldId id="620"/>
            <p14:sldId id="621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</p14:sldIdLst>
        </p14:section>
        <p14:section name="Kosaraju's Algorithm" id="{B9548AD5-229F-4E06-960D-0E61B24E1251}">
          <p14:sldIdLst>
            <p14:sldId id="265"/>
            <p14:sldId id="622"/>
            <p14:sldId id="266"/>
            <p14:sldId id="569"/>
            <p14:sldId id="268"/>
            <p14:sldId id="269"/>
            <p14:sldId id="270"/>
            <p14:sldId id="570"/>
            <p14:sldId id="571"/>
            <p14:sldId id="572"/>
            <p14:sldId id="573"/>
            <p14:sldId id="574"/>
            <p14:sldId id="575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576"/>
            <p14:sldId id="577"/>
            <p14:sldId id="578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579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583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F5F5F5"/>
    <a:srgbClr val="D24726"/>
    <a:srgbClr val="FF9B45"/>
    <a:srgbClr val="DD462F"/>
    <a:srgbClr val="404040"/>
    <a:srgbClr val="923922"/>
    <a:srgbClr val="D2B4A6"/>
    <a:srgbClr val="F8CFB6"/>
    <a:srgbClr val="F8CA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69" autoAdjust="0"/>
    <p:restoredTop sz="94132" autoAdjust="0"/>
  </p:normalViewPr>
  <p:slideViewPr>
    <p:cSldViewPr snapToGrid="0">
      <p:cViewPr varScale="1">
        <p:scale>
          <a:sx n="83" d="100"/>
          <a:sy n="83" d="100"/>
        </p:scale>
        <p:origin x="1541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9.xml"/><Relationship Id="rId21" Type="http://schemas.openxmlformats.org/officeDocument/2006/relationships/slide" Target="slides/slide13.xml"/><Relationship Id="rId63" Type="http://schemas.openxmlformats.org/officeDocument/2006/relationships/slide" Target="slides/slide55.xml"/><Relationship Id="rId159" Type="http://schemas.openxmlformats.org/officeDocument/2006/relationships/slide" Target="slides/slide151.xml"/><Relationship Id="rId170" Type="http://schemas.openxmlformats.org/officeDocument/2006/relationships/slide" Target="slides/slide162.xml"/><Relationship Id="rId226" Type="http://schemas.openxmlformats.org/officeDocument/2006/relationships/slide" Target="slides/slide218.xml"/><Relationship Id="rId268" Type="http://schemas.openxmlformats.org/officeDocument/2006/relationships/notesMaster" Target="notesMasters/notesMaster1.xml"/><Relationship Id="rId32" Type="http://schemas.openxmlformats.org/officeDocument/2006/relationships/slide" Target="slides/slide24.xml"/><Relationship Id="rId74" Type="http://schemas.openxmlformats.org/officeDocument/2006/relationships/slide" Target="slides/slide66.xml"/><Relationship Id="rId128" Type="http://schemas.openxmlformats.org/officeDocument/2006/relationships/slide" Target="slides/slide120.xml"/><Relationship Id="rId5" Type="http://schemas.openxmlformats.org/officeDocument/2006/relationships/slideMaster" Target="slideMasters/slideMaster2.xml"/><Relationship Id="rId95" Type="http://schemas.openxmlformats.org/officeDocument/2006/relationships/slide" Target="slides/slide87.xml"/><Relationship Id="rId160" Type="http://schemas.openxmlformats.org/officeDocument/2006/relationships/slide" Target="slides/slide152.xml"/><Relationship Id="rId181" Type="http://schemas.openxmlformats.org/officeDocument/2006/relationships/slide" Target="slides/slide173.xml"/><Relationship Id="rId216" Type="http://schemas.openxmlformats.org/officeDocument/2006/relationships/slide" Target="slides/slide208.xml"/><Relationship Id="rId237" Type="http://schemas.openxmlformats.org/officeDocument/2006/relationships/slide" Target="slides/slide229.xml"/><Relationship Id="rId258" Type="http://schemas.openxmlformats.org/officeDocument/2006/relationships/slide" Target="slides/slide250.xml"/><Relationship Id="rId22" Type="http://schemas.openxmlformats.org/officeDocument/2006/relationships/slide" Target="slides/slide14.xml"/><Relationship Id="rId43" Type="http://schemas.openxmlformats.org/officeDocument/2006/relationships/slide" Target="slides/slide35.xml"/><Relationship Id="rId64" Type="http://schemas.openxmlformats.org/officeDocument/2006/relationships/slide" Target="slides/slide56.xml"/><Relationship Id="rId118" Type="http://schemas.openxmlformats.org/officeDocument/2006/relationships/slide" Target="slides/slide110.xml"/><Relationship Id="rId139" Type="http://schemas.openxmlformats.org/officeDocument/2006/relationships/slide" Target="slides/slide131.xml"/><Relationship Id="rId85" Type="http://schemas.openxmlformats.org/officeDocument/2006/relationships/slide" Target="slides/slide77.xml"/><Relationship Id="rId150" Type="http://schemas.openxmlformats.org/officeDocument/2006/relationships/slide" Target="slides/slide142.xml"/><Relationship Id="rId171" Type="http://schemas.openxmlformats.org/officeDocument/2006/relationships/slide" Target="slides/slide163.xml"/><Relationship Id="rId192" Type="http://schemas.openxmlformats.org/officeDocument/2006/relationships/slide" Target="slides/slide184.xml"/><Relationship Id="rId206" Type="http://schemas.openxmlformats.org/officeDocument/2006/relationships/slide" Target="slides/slide198.xml"/><Relationship Id="rId227" Type="http://schemas.openxmlformats.org/officeDocument/2006/relationships/slide" Target="slides/slide219.xml"/><Relationship Id="rId248" Type="http://schemas.openxmlformats.org/officeDocument/2006/relationships/slide" Target="slides/slide240.xml"/><Relationship Id="rId269" Type="http://schemas.openxmlformats.org/officeDocument/2006/relationships/handoutMaster" Target="handoutMasters/handoutMaster1.xml"/><Relationship Id="rId12" Type="http://schemas.openxmlformats.org/officeDocument/2006/relationships/slide" Target="slides/slide4.xml"/><Relationship Id="rId33" Type="http://schemas.openxmlformats.org/officeDocument/2006/relationships/slide" Target="slides/slide25.xml"/><Relationship Id="rId108" Type="http://schemas.openxmlformats.org/officeDocument/2006/relationships/slide" Target="slides/slide100.xml"/><Relationship Id="rId129" Type="http://schemas.openxmlformats.org/officeDocument/2006/relationships/slide" Target="slides/slide121.xml"/><Relationship Id="rId54" Type="http://schemas.openxmlformats.org/officeDocument/2006/relationships/slide" Target="slides/slide46.xml"/><Relationship Id="rId75" Type="http://schemas.openxmlformats.org/officeDocument/2006/relationships/slide" Target="slides/slide67.xml"/><Relationship Id="rId96" Type="http://schemas.openxmlformats.org/officeDocument/2006/relationships/slide" Target="slides/slide88.xml"/><Relationship Id="rId140" Type="http://schemas.openxmlformats.org/officeDocument/2006/relationships/slide" Target="slides/slide132.xml"/><Relationship Id="rId161" Type="http://schemas.openxmlformats.org/officeDocument/2006/relationships/slide" Target="slides/slide153.xml"/><Relationship Id="rId182" Type="http://schemas.openxmlformats.org/officeDocument/2006/relationships/slide" Target="slides/slide174.xml"/><Relationship Id="rId217" Type="http://schemas.openxmlformats.org/officeDocument/2006/relationships/slide" Target="slides/slide209.xml"/><Relationship Id="rId6" Type="http://schemas.openxmlformats.org/officeDocument/2006/relationships/slideMaster" Target="slideMasters/slideMaster3.xml"/><Relationship Id="rId238" Type="http://schemas.openxmlformats.org/officeDocument/2006/relationships/slide" Target="slides/slide230.xml"/><Relationship Id="rId259" Type="http://schemas.openxmlformats.org/officeDocument/2006/relationships/slide" Target="slides/slide251.xml"/><Relationship Id="rId23" Type="http://schemas.openxmlformats.org/officeDocument/2006/relationships/slide" Target="slides/slide15.xml"/><Relationship Id="rId119" Type="http://schemas.openxmlformats.org/officeDocument/2006/relationships/slide" Target="slides/slide111.xml"/><Relationship Id="rId270" Type="http://schemas.openxmlformats.org/officeDocument/2006/relationships/commentAuthors" Target="commentAuthors.xml"/><Relationship Id="rId44" Type="http://schemas.openxmlformats.org/officeDocument/2006/relationships/slide" Target="slides/slide36.xml"/><Relationship Id="rId65" Type="http://schemas.openxmlformats.org/officeDocument/2006/relationships/slide" Target="slides/slide57.xml"/><Relationship Id="rId86" Type="http://schemas.openxmlformats.org/officeDocument/2006/relationships/slide" Target="slides/slide78.xml"/><Relationship Id="rId130" Type="http://schemas.openxmlformats.org/officeDocument/2006/relationships/slide" Target="slides/slide122.xml"/><Relationship Id="rId151" Type="http://schemas.openxmlformats.org/officeDocument/2006/relationships/slide" Target="slides/slide143.xml"/><Relationship Id="rId172" Type="http://schemas.openxmlformats.org/officeDocument/2006/relationships/slide" Target="slides/slide164.xml"/><Relationship Id="rId193" Type="http://schemas.openxmlformats.org/officeDocument/2006/relationships/slide" Target="slides/slide185.xml"/><Relationship Id="rId207" Type="http://schemas.openxmlformats.org/officeDocument/2006/relationships/slide" Target="slides/slide199.xml"/><Relationship Id="rId228" Type="http://schemas.openxmlformats.org/officeDocument/2006/relationships/slide" Target="slides/slide220.xml"/><Relationship Id="rId249" Type="http://schemas.openxmlformats.org/officeDocument/2006/relationships/slide" Target="slides/slide241.xml"/><Relationship Id="rId13" Type="http://schemas.openxmlformats.org/officeDocument/2006/relationships/slide" Target="slides/slide5.xml"/><Relationship Id="rId109" Type="http://schemas.openxmlformats.org/officeDocument/2006/relationships/slide" Target="slides/slide101.xml"/><Relationship Id="rId260" Type="http://schemas.openxmlformats.org/officeDocument/2006/relationships/slide" Target="slides/slide252.xml"/><Relationship Id="rId34" Type="http://schemas.openxmlformats.org/officeDocument/2006/relationships/slide" Target="slides/slide26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slide" Target="slides/slide89.xml"/><Relationship Id="rId120" Type="http://schemas.openxmlformats.org/officeDocument/2006/relationships/slide" Target="slides/slide112.xml"/><Relationship Id="rId141" Type="http://schemas.openxmlformats.org/officeDocument/2006/relationships/slide" Target="slides/slide133.xml"/><Relationship Id="rId7" Type="http://schemas.openxmlformats.org/officeDocument/2006/relationships/slideMaster" Target="slideMasters/slideMaster4.xml"/><Relationship Id="rId162" Type="http://schemas.openxmlformats.org/officeDocument/2006/relationships/slide" Target="slides/slide154.xml"/><Relationship Id="rId183" Type="http://schemas.openxmlformats.org/officeDocument/2006/relationships/slide" Target="slides/slide175.xml"/><Relationship Id="rId218" Type="http://schemas.openxmlformats.org/officeDocument/2006/relationships/slide" Target="slides/slide210.xml"/><Relationship Id="rId239" Type="http://schemas.openxmlformats.org/officeDocument/2006/relationships/slide" Target="slides/slide231.xml"/><Relationship Id="rId250" Type="http://schemas.openxmlformats.org/officeDocument/2006/relationships/slide" Target="slides/slide242.xml"/><Relationship Id="rId271" Type="http://schemas.openxmlformats.org/officeDocument/2006/relationships/presProps" Target="presProps.xml"/><Relationship Id="rId24" Type="http://schemas.openxmlformats.org/officeDocument/2006/relationships/slide" Target="slides/slide16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110" Type="http://schemas.openxmlformats.org/officeDocument/2006/relationships/slide" Target="slides/slide102.xml"/><Relationship Id="rId131" Type="http://schemas.openxmlformats.org/officeDocument/2006/relationships/slide" Target="slides/slide123.xml"/><Relationship Id="rId152" Type="http://schemas.openxmlformats.org/officeDocument/2006/relationships/slide" Target="slides/slide144.xml"/><Relationship Id="rId173" Type="http://schemas.openxmlformats.org/officeDocument/2006/relationships/slide" Target="slides/slide165.xml"/><Relationship Id="rId194" Type="http://schemas.openxmlformats.org/officeDocument/2006/relationships/slide" Target="slides/slide186.xml"/><Relationship Id="rId208" Type="http://schemas.openxmlformats.org/officeDocument/2006/relationships/slide" Target="slides/slide200.xml"/><Relationship Id="rId229" Type="http://schemas.openxmlformats.org/officeDocument/2006/relationships/slide" Target="slides/slide221.xml"/><Relationship Id="rId240" Type="http://schemas.openxmlformats.org/officeDocument/2006/relationships/slide" Target="slides/slide232.xml"/><Relationship Id="rId261" Type="http://schemas.openxmlformats.org/officeDocument/2006/relationships/slide" Target="slides/slide253.xml"/><Relationship Id="rId14" Type="http://schemas.openxmlformats.org/officeDocument/2006/relationships/slide" Target="slides/slide6.xml"/><Relationship Id="rId35" Type="http://schemas.openxmlformats.org/officeDocument/2006/relationships/slide" Target="slides/slide27.xml"/><Relationship Id="rId56" Type="http://schemas.openxmlformats.org/officeDocument/2006/relationships/slide" Target="slides/slide48.xml"/><Relationship Id="rId77" Type="http://schemas.openxmlformats.org/officeDocument/2006/relationships/slide" Target="slides/slide69.xml"/><Relationship Id="rId100" Type="http://schemas.openxmlformats.org/officeDocument/2006/relationships/slide" Target="slides/slide92.xml"/><Relationship Id="rId8" Type="http://schemas.openxmlformats.org/officeDocument/2006/relationships/slideMaster" Target="slideMasters/slideMaster5.xml"/><Relationship Id="rId98" Type="http://schemas.openxmlformats.org/officeDocument/2006/relationships/slide" Target="slides/slide90.xml"/><Relationship Id="rId121" Type="http://schemas.openxmlformats.org/officeDocument/2006/relationships/slide" Target="slides/slide113.xml"/><Relationship Id="rId142" Type="http://schemas.openxmlformats.org/officeDocument/2006/relationships/slide" Target="slides/slide134.xml"/><Relationship Id="rId163" Type="http://schemas.openxmlformats.org/officeDocument/2006/relationships/slide" Target="slides/slide155.xml"/><Relationship Id="rId184" Type="http://schemas.openxmlformats.org/officeDocument/2006/relationships/slide" Target="slides/slide176.xml"/><Relationship Id="rId219" Type="http://schemas.openxmlformats.org/officeDocument/2006/relationships/slide" Target="slides/slide211.xml"/><Relationship Id="rId230" Type="http://schemas.openxmlformats.org/officeDocument/2006/relationships/slide" Target="slides/slide222.xml"/><Relationship Id="rId251" Type="http://schemas.openxmlformats.org/officeDocument/2006/relationships/slide" Target="slides/slide243.xml"/><Relationship Id="rId25" Type="http://schemas.openxmlformats.org/officeDocument/2006/relationships/slide" Target="slides/slide17.xml"/><Relationship Id="rId46" Type="http://schemas.openxmlformats.org/officeDocument/2006/relationships/slide" Target="slides/slide38.xml"/><Relationship Id="rId67" Type="http://schemas.openxmlformats.org/officeDocument/2006/relationships/slide" Target="slides/slide59.xml"/><Relationship Id="rId272" Type="http://schemas.openxmlformats.org/officeDocument/2006/relationships/viewProps" Target="viewProps.xml"/><Relationship Id="rId88" Type="http://schemas.openxmlformats.org/officeDocument/2006/relationships/slide" Target="slides/slide80.xml"/><Relationship Id="rId111" Type="http://schemas.openxmlformats.org/officeDocument/2006/relationships/slide" Target="slides/slide103.xml"/><Relationship Id="rId132" Type="http://schemas.openxmlformats.org/officeDocument/2006/relationships/slide" Target="slides/slide124.xml"/><Relationship Id="rId153" Type="http://schemas.openxmlformats.org/officeDocument/2006/relationships/slide" Target="slides/slide145.xml"/><Relationship Id="rId174" Type="http://schemas.openxmlformats.org/officeDocument/2006/relationships/slide" Target="slides/slide166.xml"/><Relationship Id="rId195" Type="http://schemas.openxmlformats.org/officeDocument/2006/relationships/slide" Target="slides/slide187.xml"/><Relationship Id="rId209" Type="http://schemas.openxmlformats.org/officeDocument/2006/relationships/slide" Target="slides/slide201.xml"/><Relationship Id="rId220" Type="http://schemas.openxmlformats.org/officeDocument/2006/relationships/slide" Target="slides/slide212.xml"/><Relationship Id="rId241" Type="http://schemas.openxmlformats.org/officeDocument/2006/relationships/slide" Target="slides/slide233.xml"/><Relationship Id="rId15" Type="http://schemas.openxmlformats.org/officeDocument/2006/relationships/slide" Target="slides/slide7.xml"/><Relationship Id="rId36" Type="http://schemas.openxmlformats.org/officeDocument/2006/relationships/slide" Target="slides/slide28.xml"/><Relationship Id="rId57" Type="http://schemas.openxmlformats.org/officeDocument/2006/relationships/slide" Target="slides/slide49.xml"/><Relationship Id="rId262" Type="http://schemas.openxmlformats.org/officeDocument/2006/relationships/slide" Target="slides/slide254.xml"/><Relationship Id="rId78" Type="http://schemas.openxmlformats.org/officeDocument/2006/relationships/slide" Target="slides/slide70.xml"/><Relationship Id="rId99" Type="http://schemas.openxmlformats.org/officeDocument/2006/relationships/slide" Target="slides/slide91.xml"/><Relationship Id="rId101" Type="http://schemas.openxmlformats.org/officeDocument/2006/relationships/slide" Target="slides/slide93.xml"/><Relationship Id="rId122" Type="http://schemas.openxmlformats.org/officeDocument/2006/relationships/slide" Target="slides/slide114.xml"/><Relationship Id="rId143" Type="http://schemas.openxmlformats.org/officeDocument/2006/relationships/slide" Target="slides/slide135.xml"/><Relationship Id="rId164" Type="http://schemas.openxmlformats.org/officeDocument/2006/relationships/slide" Target="slides/slide156.xml"/><Relationship Id="rId185" Type="http://schemas.openxmlformats.org/officeDocument/2006/relationships/slide" Target="slides/slide177.xml"/><Relationship Id="rId9" Type="http://schemas.openxmlformats.org/officeDocument/2006/relationships/slide" Target="slides/slide1.xml"/><Relationship Id="rId210" Type="http://schemas.openxmlformats.org/officeDocument/2006/relationships/slide" Target="slides/slide202.xml"/><Relationship Id="rId26" Type="http://schemas.openxmlformats.org/officeDocument/2006/relationships/slide" Target="slides/slide18.xml"/><Relationship Id="rId231" Type="http://schemas.openxmlformats.org/officeDocument/2006/relationships/slide" Target="slides/slide223.xml"/><Relationship Id="rId252" Type="http://schemas.openxmlformats.org/officeDocument/2006/relationships/slide" Target="slides/slide244.xml"/><Relationship Id="rId273" Type="http://schemas.openxmlformats.org/officeDocument/2006/relationships/theme" Target="theme/theme1.xml"/><Relationship Id="rId47" Type="http://schemas.openxmlformats.org/officeDocument/2006/relationships/slide" Target="slides/slide39.xml"/><Relationship Id="rId68" Type="http://schemas.openxmlformats.org/officeDocument/2006/relationships/slide" Target="slides/slide60.xml"/><Relationship Id="rId89" Type="http://schemas.openxmlformats.org/officeDocument/2006/relationships/slide" Target="slides/slide81.xml"/><Relationship Id="rId112" Type="http://schemas.openxmlformats.org/officeDocument/2006/relationships/slide" Target="slides/slide104.xml"/><Relationship Id="rId133" Type="http://schemas.openxmlformats.org/officeDocument/2006/relationships/slide" Target="slides/slide125.xml"/><Relationship Id="rId154" Type="http://schemas.openxmlformats.org/officeDocument/2006/relationships/slide" Target="slides/slide146.xml"/><Relationship Id="rId175" Type="http://schemas.openxmlformats.org/officeDocument/2006/relationships/slide" Target="slides/slide167.xml"/><Relationship Id="rId196" Type="http://schemas.openxmlformats.org/officeDocument/2006/relationships/slide" Target="slides/slide188.xml"/><Relationship Id="rId200" Type="http://schemas.openxmlformats.org/officeDocument/2006/relationships/slide" Target="slides/slide192.xml"/><Relationship Id="rId16" Type="http://schemas.openxmlformats.org/officeDocument/2006/relationships/slide" Target="slides/slide8.xml"/><Relationship Id="rId221" Type="http://schemas.openxmlformats.org/officeDocument/2006/relationships/slide" Target="slides/slide213.xml"/><Relationship Id="rId242" Type="http://schemas.openxmlformats.org/officeDocument/2006/relationships/slide" Target="slides/slide234.xml"/><Relationship Id="rId263" Type="http://schemas.openxmlformats.org/officeDocument/2006/relationships/slide" Target="slides/slide255.xml"/><Relationship Id="rId37" Type="http://schemas.openxmlformats.org/officeDocument/2006/relationships/slide" Target="slides/slide29.xml"/><Relationship Id="rId58" Type="http://schemas.openxmlformats.org/officeDocument/2006/relationships/slide" Target="slides/slide50.xml"/><Relationship Id="rId79" Type="http://schemas.openxmlformats.org/officeDocument/2006/relationships/slide" Target="slides/slide71.xml"/><Relationship Id="rId102" Type="http://schemas.openxmlformats.org/officeDocument/2006/relationships/slide" Target="slides/slide94.xml"/><Relationship Id="rId123" Type="http://schemas.openxmlformats.org/officeDocument/2006/relationships/slide" Target="slides/slide115.xml"/><Relationship Id="rId144" Type="http://schemas.openxmlformats.org/officeDocument/2006/relationships/slide" Target="slides/slide136.xml"/><Relationship Id="rId90" Type="http://schemas.openxmlformats.org/officeDocument/2006/relationships/slide" Target="slides/slide82.xml"/><Relationship Id="rId165" Type="http://schemas.openxmlformats.org/officeDocument/2006/relationships/slide" Target="slides/slide157.xml"/><Relationship Id="rId186" Type="http://schemas.openxmlformats.org/officeDocument/2006/relationships/slide" Target="slides/slide178.xml"/><Relationship Id="rId211" Type="http://schemas.openxmlformats.org/officeDocument/2006/relationships/slide" Target="slides/slide203.xml"/><Relationship Id="rId232" Type="http://schemas.openxmlformats.org/officeDocument/2006/relationships/slide" Target="slides/slide224.xml"/><Relationship Id="rId253" Type="http://schemas.openxmlformats.org/officeDocument/2006/relationships/slide" Target="slides/slide245.xml"/><Relationship Id="rId274" Type="http://schemas.openxmlformats.org/officeDocument/2006/relationships/tableStyles" Target="tableStyles.xml"/><Relationship Id="rId27" Type="http://schemas.openxmlformats.org/officeDocument/2006/relationships/slide" Target="slides/slide19.xml"/><Relationship Id="rId48" Type="http://schemas.openxmlformats.org/officeDocument/2006/relationships/slide" Target="slides/slide40.xml"/><Relationship Id="rId69" Type="http://schemas.openxmlformats.org/officeDocument/2006/relationships/slide" Target="slides/slide61.xml"/><Relationship Id="rId113" Type="http://schemas.openxmlformats.org/officeDocument/2006/relationships/slide" Target="slides/slide105.xml"/><Relationship Id="rId134" Type="http://schemas.openxmlformats.org/officeDocument/2006/relationships/slide" Target="slides/slide126.xml"/><Relationship Id="rId80" Type="http://schemas.openxmlformats.org/officeDocument/2006/relationships/slide" Target="slides/slide72.xml"/><Relationship Id="rId155" Type="http://schemas.openxmlformats.org/officeDocument/2006/relationships/slide" Target="slides/slide147.xml"/><Relationship Id="rId176" Type="http://schemas.openxmlformats.org/officeDocument/2006/relationships/slide" Target="slides/slide168.xml"/><Relationship Id="rId197" Type="http://schemas.openxmlformats.org/officeDocument/2006/relationships/slide" Target="slides/slide189.xml"/><Relationship Id="rId201" Type="http://schemas.openxmlformats.org/officeDocument/2006/relationships/slide" Target="slides/slide193.xml"/><Relationship Id="rId222" Type="http://schemas.openxmlformats.org/officeDocument/2006/relationships/slide" Target="slides/slide214.xml"/><Relationship Id="rId243" Type="http://schemas.openxmlformats.org/officeDocument/2006/relationships/slide" Target="slides/slide235.xml"/><Relationship Id="rId264" Type="http://schemas.openxmlformats.org/officeDocument/2006/relationships/slide" Target="slides/slide256.xml"/><Relationship Id="rId17" Type="http://schemas.openxmlformats.org/officeDocument/2006/relationships/slide" Target="slides/slide9.xml"/><Relationship Id="rId38" Type="http://schemas.openxmlformats.org/officeDocument/2006/relationships/slide" Target="slides/slide30.xml"/><Relationship Id="rId59" Type="http://schemas.openxmlformats.org/officeDocument/2006/relationships/slide" Target="slides/slide51.xml"/><Relationship Id="rId103" Type="http://schemas.openxmlformats.org/officeDocument/2006/relationships/slide" Target="slides/slide95.xml"/><Relationship Id="rId124" Type="http://schemas.openxmlformats.org/officeDocument/2006/relationships/slide" Target="slides/slide116.xml"/><Relationship Id="rId70" Type="http://schemas.openxmlformats.org/officeDocument/2006/relationships/slide" Target="slides/slide62.xml"/><Relationship Id="rId91" Type="http://schemas.openxmlformats.org/officeDocument/2006/relationships/slide" Target="slides/slide83.xml"/><Relationship Id="rId145" Type="http://schemas.openxmlformats.org/officeDocument/2006/relationships/slide" Target="slides/slide137.xml"/><Relationship Id="rId166" Type="http://schemas.openxmlformats.org/officeDocument/2006/relationships/slide" Target="slides/slide158.xml"/><Relationship Id="rId187" Type="http://schemas.openxmlformats.org/officeDocument/2006/relationships/slide" Target="slides/slide179.xml"/><Relationship Id="rId1" Type="http://schemas.openxmlformats.org/officeDocument/2006/relationships/customXml" Target="../customXml/item1.xml"/><Relationship Id="rId212" Type="http://schemas.openxmlformats.org/officeDocument/2006/relationships/slide" Target="slides/slide204.xml"/><Relationship Id="rId233" Type="http://schemas.openxmlformats.org/officeDocument/2006/relationships/slide" Target="slides/slide225.xml"/><Relationship Id="rId254" Type="http://schemas.openxmlformats.org/officeDocument/2006/relationships/slide" Target="slides/slide246.xml"/><Relationship Id="rId28" Type="http://schemas.openxmlformats.org/officeDocument/2006/relationships/slide" Target="slides/slide20.xml"/><Relationship Id="rId49" Type="http://schemas.openxmlformats.org/officeDocument/2006/relationships/slide" Target="slides/slide41.xml"/><Relationship Id="rId114" Type="http://schemas.openxmlformats.org/officeDocument/2006/relationships/slide" Target="slides/slide106.xml"/><Relationship Id="rId60" Type="http://schemas.openxmlformats.org/officeDocument/2006/relationships/slide" Target="slides/slide52.xml"/><Relationship Id="rId81" Type="http://schemas.openxmlformats.org/officeDocument/2006/relationships/slide" Target="slides/slide73.xml"/><Relationship Id="rId135" Type="http://schemas.openxmlformats.org/officeDocument/2006/relationships/slide" Target="slides/slide127.xml"/><Relationship Id="rId156" Type="http://schemas.openxmlformats.org/officeDocument/2006/relationships/slide" Target="slides/slide148.xml"/><Relationship Id="rId177" Type="http://schemas.openxmlformats.org/officeDocument/2006/relationships/slide" Target="slides/slide169.xml"/><Relationship Id="rId198" Type="http://schemas.openxmlformats.org/officeDocument/2006/relationships/slide" Target="slides/slide190.xml"/><Relationship Id="rId202" Type="http://schemas.openxmlformats.org/officeDocument/2006/relationships/slide" Target="slides/slide194.xml"/><Relationship Id="rId223" Type="http://schemas.openxmlformats.org/officeDocument/2006/relationships/slide" Target="slides/slide215.xml"/><Relationship Id="rId244" Type="http://schemas.openxmlformats.org/officeDocument/2006/relationships/slide" Target="slides/slide236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265" Type="http://schemas.openxmlformats.org/officeDocument/2006/relationships/slide" Target="slides/slide257.xml"/><Relationship Id="rId50" Type="http://schemas.openxmlformats.org/officeDocument/2006/relationships/slide" Target="slides/slide42.xml"/><Relationship Id="rId104" Type="http://schemas.openxmlformats.org/officeDocument/2006/relationships/slide" Target="slides/slide96.xml"/><Relationship Id="rId125" Type="http://schemas.openxmlformats.org/officeDocument/2006/relationships/slide" Target="slides/slide117.xml"/><Relationship Id="rId146" Type="http://schemas.openxmlformats.org/officeDocument/2006/relationships/slide" Target="slides/slide138.xml"/><Relationship Id="rId167" Type="http://schemas.openxmlformats.org/officeDocument/2006/relationships/slide" Target="slides/slide159.xml"/><Relationship Id="rId188" Type="http://schemas.openxmlformats.org/officeDocument/2006/relationships/slide" Target="slides/slide180.xml"/><Relationship Id="rId71" Type="http://schemas.openxmlformats.org/officeDocument/2006/relationships/slide" Target="slides/slide63.xml"/><Relationship Id="rId92" Type="http://schemas.openxmlformats.org/officeDocument/2006/relationships/slide" Target="slides/slide84.xml"/><Relationship Id="rId213" Type="http://schemas.openxmlformats.org/officeDocument/2006/relationships/slide" Target="slides/slide205.xml"/><Relationship Id="rId234" Type="http://schemas.openxmlformats.org/officeDocument/2006/relationships/slide" Target="slides/slide226.xml"/><Relationship Id="rId2" Type="http://schemas.openxmlformats.org/officeDocument/2006/relationships/customXml" Target="../customXml/item2.xml"/><Relationship Id="rId29" Type="http://schemas.openxmlformats.org/officeDocument/2006/relationships/slide" Target="slides/slide21.xml"/><Relationship Id="rId255" Type="http://schemas.openxmlformats.org/officeDocument/2006/relationships/slide" Target="slides/slide247.xml"/><Relationship Id="rId40" Type="http://schemas.openxmlformats.org/officeDocument/2006/relationships/slide" Target="slides/slide32.xml"/><Relationship Id="rId115" Type="http://schemas.openxmlformats.org/officeDocument/2006/relationships/slide" Target="slides/slide107.xml"/><Relationship Id="rId136" Type="http://schemas.openxmlformats.org/officeDocument/2006/relationships/slide" Target="slides/slide128.xml"/><Relationship Id="rId157" Type="http://schemas.openxmlformats.org/officeDocument/2006/relationships/slide" Target="slides/slide149.xml"/><Relationship Id="rId178" Type="http://schemas.openxmlformats.org/officeDocument/2006/relationships/slide" Target="slides/slide170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9" Type="http://schemas.openxmlformats.org/officeDocument/2006/relationships/slide" Target="slides/slide191.xml"/><Relationship Id="rId203" Type="http://schemas.openxmlformats.org/officeDocument/2006/relationships/slide" Target="slides/slide195.xml"/><Relationship Id="rId19" Type="http://schemas.openxmlformats.org/officeDocument/2006/relationships/slide" Target="slides/slide11.xml"/><Relationship Id="rId224" Type="http://schemas.openxmlformats.org/officeDocument/2006/relationships/slide" Target="slides/slide216.xml"/><Relationship Id="rId245" Type="http://schemas.openxmlformats.org/officeDocument/2006/relationships/slide" Target="slides/slide237.xml"/><Relationship Id="rId266" Type="http://schemas.openxmlformats.org/officeDocument/2006/relationships/slide" Target="slides/slide258.xml"/><Relationship Id="rId30" Type="http://schemas.openxmlformats.org/officeDocument/2006/relationships/slide" Target="slides/slide22.xml"/><Relationship Id="rId105" Type="http://schemas.openxmlformats.org/officeDocument/2006/relationships/slide" Target="slides/slide97.xml"/><Relationship Id="rId126" Type="http://schemas.openxmlformats.org/officeDocument/2006/relationships/slide" Target="slides/slide118.xml"/><Relationship Id="rId147" Type="http://schemas.openxmlformats.org/officeDocument/2006/relationships/slide" Target="slides/slide139.xml"/><Relationship Id="rId168" Type="http://schemas.openxmlformats.org/officeDocument/2006/relationships/slide" Target="slides/slide160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93" Type="http://schemas.openxmlformats.org/officeDocument/2006/relationships/slide" Target="slides/slide85.xml"/><Relationship Id="rId189" Type="http://schemas.openxmlformats.org/officeDocument/2006/relationships/slide" Target="slides/slide181.xml"/><Relationship Id="rId3" Type="http://schemas.openxmlformats.org/officeDocument/2006/relationships/customXml" Target="../customXml/item3.xml"/><Relationship Id="rId214" Type="http://schemas.openxmlformats.org/officeDocument/2006/relationships/slide" Target="slides/slide206.xml"/><Relationship Id="rId235" Type="http://schemas.openxmlformats.org/officeDocument/2006/relationships/slide" Target="slides/slide227.xml"/><Relationship Id="rId256" Type="http://schemas.openxmlformats.org/officeDocument/2006/relationships/slide" Target="slides/slide248.xml"/><Relationship Id="rId116" Type="http://schemas.openxmlformats.org/officeDocument/2006/relationships/slide" Target="slides/slide108.xml"/><Relationship Id="rId137" Type="http://schemas.openxmlformats.org/officeDocument/2006/relationships/slide" Target="slides/slide129.xml"/><Relationship Id="rId158" Type="http://schemas.openxmlformats.org/officeDocument/2006/relationships/slide" Target="slides/slide150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62" Type="http://schemas.openxmlformats.org/officeDocument/2006/relationships/slide" Target="slides/slide54.xml"/><Relationship Id="rId83" Type="http://schemas.openxmlformats.org/officeDocument/2006/relationships/slide" Target="slides/slide75.xml"/><Relationship Id="rId179" Type="http://schemas.openxmlformats.org/officeDocument/2006/relationships/slide" Target="slides/slide171.xml"/><Relationship Id="rId190" Type="http://schemas.openxmlformats.org/officeDocument/2006/relationships/slide" Target="slides/slide182.xml"/><Relationship Id="rId204" Type="http://schemas.openxmlformats.org/officeDocument/2006/relationships/slide" Target="slides/slide196.xml"/><Relationship Id="rId225" Type="http://schemas.openxmlformats.org/officeDocument/2006/relationships/slide" Target="slides/slide217.xml"/><Relationship Id="rId246" Type="http://schemas.openxmlformats.org/officeDocument/2006/relationships/slide" Target="slides/slide238.xml"/><Relationship Id="rId267" Type="http://schemas.openxmlformats.org/officeDocument/2006/relationships/slide" Target="slides/slide259.xml"/><Relationship Id="rId106" Type="http://schemas.openxmlformats.org/officeDocument/2006/relationships/slide" Target="slides/slide98.xml"/><Relationship Id="rId127" Type="http://schemas.openxmlformats.org/officeDocument/2006/relationships/slide" Target="slides/slide11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52" Type="http://schemas.openxmlformats.org/officeDocument/2006/relationships/slide" Target="slides/slide44.xml"/><Relationship Id="rId73" Type="http://schemas.openxmlformats.org/officeDocument/2006/relationships/slide" Target="slides/slide65.xml"/><Relationship Id="rId94" Type="http://schemas.openxmlformats.org/officeDocument/2006/relationships/slide" Target="slides/slide86.xml"/><Relationship Id="rId148" Type="http://schemas.openxmlformats.org/officeDocument/2006/relationships/slide" Target="slides/slide140.xml"/><Relationship Id="rId169" Type="http://schemas.openxmlformats.org/officeDocument/2006/relationships/slide" Target="slides/slide161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2.xml"/><Relationship Id="rId215" Type="http://schemas.openxmlformats.org/officeDocument/2006/relationships/slide" Target="slides/slide207.xml"/><Relationship Id="rId236" Type="http://schemas.openxmlformats.org/officeDocument/2006/relationships/slide" Target="slides/slide228.xml"/><Relationship Id="rId257" Type="http://schemas.openxmlformats.org/officeDocument/2006/relationships/slide" Target="slides/slide249.xml"/><Relationship Id="rId42" Type="http://schemas.openxmlformats.org/officeDocument/2006/relationships/slide" Target="slides/slide34.xml"/><Relationship Id="rId84" Type="http://schemas.openxmlformats.org/officeDocument/2006/relationships/slide" Target="slides/slide76.xml"/><Relationship Id="rId138" Type="http://schemas.openxmlformats.org/officeDocument/2006/relationships/slide" Target="slides/slide130.xml"/><Relationship Id="rId191" Type="http://schemas.openxmlformats.org/officeDocument/2006/relationships/slide" Target="slides/slide183.xml"/><Relationship Id="rId205" Type="http://schemas.openxmlformats.org/officeDocument/2006/relationships/slide" Target="slides/slide197.xml"/><Relationship Id="rId247" Type="http://schemas.openxmlformats.org/officeDocument/2006/relationships/slide" Target="slides/slide239.xml"/><Relationship Id="rId107" Type="http://schemas.openxmlformats.org/officeDocument/2006/relationships/slide" Target="slides/slide99.xml"/><Relationship Id="rId11" Type="http://schemas.openxmlformats.org/officeDocument/2006/relationships/slide" Target="slides/slide3.xml"/><Relationship Id="rId53" Type="http://schemas.openxmlformats.org/officeDocument/2006/relationships/slide" Target="slides/slide45.xml"/><Relationship Id="rId149" Type="http://schemas.openxmlformats.org/officeDocument/2006/relationships/slide" Target="slides/slide14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1/4/2023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1/4/2023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g3a75da3a35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8" name="Google Shape;2028;g3a75da3a35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g3a75da3a35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8" name="Google Shape;2058;g3a75da3a35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g3a75da3a35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9" name="Google Shape;2089;g3a75da3a35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g3a75da3a35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0" name="Google Shape;2120;g3a75da3a35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g3a75da3a35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2" name="Google Shape;2152;g3a75da3a35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g3a75da3a35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5" name="Google Shape;2185;g3a75da3a35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g3a75da3a35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9" name="Google Shape;2219;g3a75da3a35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g3a75da3a35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3" name="Google Shape;2253;g3a75da3a35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g3a75da3a35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7" name="Google Shape;2287;g3a75da3a35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g3a75da3a35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1" name="Google Shape;2321;g3a75da3a35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spc="-5" dirty="0">
                <a:solidFill>
                  <a:srgbClr val="191919"/>
                </a:solidFill>
                <a:latin typeface="DejaVu Serif"/>
                <a:cs typeface="DejaVu Serif"/>
              </a:rPr>
              <a:t>it's an  interesting exercise to prove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249A48-E4E8-4E69-8DF4-AB0C90EAF6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30971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g3a75da3a35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6" name="Google Shape;2356;g3a75da3a35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g3a75da3a35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6" name="Google Shape;2356;g3a75da3a35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33451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g3a75da3a35_0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1" name="Google Shape;2391;g3a75da3a35_0_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g3a75da3a35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6" name="Google Shape;2426;g3a75da3a35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g3a75da3a35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6" name="Google Shape;2456;g3a75da3a35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g3a75da3a35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6" name="Google Shape;2486;g3a75da3a35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Google Shape;2518;g3a75da3a35_0_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9" name="Google Shape;2519;g3a75da3a35_0_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g3a75da3a35_0_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2" name="Google Shape;2552;g3a75da3a35_0_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g3a75da3a35_0_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5" name="Google Shape;2585;g3a75da3a35_0_7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g3a75da3a35_0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8" name="Google Shape;2618;g3a75da3a35_0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spc="-5" dirty="0">
                <a:solidFill>
                  <a:srgbClr val="191919"/>
                </a:solidFill>
                <a:latin typeface="DejaVu Serif"/>
                <a:cs typeface="DejaVu Serif"/>
              </a:rPr>
              <a:t>In </a:t>
            </a:r>
            <a:r>
              <a:rPr lang="en-CA" sz="1200" dirty="0">
                <a:solidFill>
                  <a:srgbClr val="191919"/>
                </a:solidFill>
                <a:latin typeface="DejaVu Serif"/>
                <a:cs typeface="DejaVu Serif"/>
              </a:rPr>
              <a:t>a </a:t>
            </a:r>
            <a:r>
              <a:rPr lang="en-CA" sz="1200" spc="-5" dirty="0">
                <a:solidFill>
                  <a:srgbClr val="191919"/>
                </a:solidFill>
                <a:latin typeface="DejaVu Serif"/>
                <a:cs typeface="DejaVu Serif"/>
              </a:rPr>
              <a:t>directed </a:t>
            </a:r>
            <a:r>
              <a:rPr lang="en-CA" sz="1200" spc="-10" dirty="0">
                <a:solidFill>
                  <a:srgbClr val="191919"/>
                </a:solidFill>
                <a:latin typeface="DejaVu Serif"/>
                <a:cs typeface="DejaVu Serif"/>
              </a:rPr>
              <a:t>graph, </a:t>
            </a:r>
            <a:r>
              <a:rPr lang="en-CA" sz="1200" dirty="0">
                <a:solidFill>
                  <a:srgbClr val="191919"/>
                </a:solidFill>
                <a:latin typeface="DejaVu Serif"/>
                <a:cs typeface="DejaVu Serif"/>
              </a:rPr>
              <a:t>it </a:t>
            </a:r>
            <a:r>
              <a:rPr lang="en-CA" sz="1200" spc="-5" dirty="0">
                <a:solidFill>
                  <a:srgbClr val="191919"/>
                </a:solidFill>
                <a:latin typeface="DejaVu Serif"/>
                <a:cs typeface="DejaVu Serif"/>
              </a:rPr>
              <a:t>is possible </a:t>
            </a:r>
            <a:r>
              <a:rPr lang="en-CA" sz="1200" spc="-10" dirty="0">
                <a:solidFill>
                  <a:srgbClr val="191919"/>
                </a:solidFill>
                <a:latin typeface="DejaVu Serif"/>
                <a:cs typeface="DejaVu Serif"/>
              </a:rPr>
              <a:t>for </a:t>
            </a:r>
            <a:r>
              <a:rPr lang="en-CA" sz="1200" spc="-5" dirty="0">
                <a:solidFill>
                  <a:srgbClr val="191919"/>
                </a:solidFill>
                <a:latin typeface="DejaVu Serif"/>
                <a:cs typeface="DejaVu Serif"/>
              </a:rPr>
              <a:t>there </a:t>
            </a:r>
            <a:r>
              <a:rPr lang="en-CA" sz="1200" i="1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lang="en-CA" sz="1200" dirty="0">
                <a:solidFill>
                  <a:srgbClr val="191919"/>
                </a:solidFill>
                <a:latin typeface="DejaVu Serif"/>
                <a:cs typeface="DejaVu Serif"/>
              </a:rPr>
              <a:t>to  </a:t>
            </a:r>
            <a:r>
              <a:rPr lang="en-CA" sz="1200" spc="-5" dirty="0">
                <a:solidFill>
                  <a:srgbClr val="191919"/>
                </a:solidFill>
                <a:latin typeface="DejaVu Serif"/>
                <a:cs typeface="DejaVu Serif"/>
              </a:rPr>
              <a:t>be reachable </a:t>
            </a:r>
            <a:r>
              <a:rPr lang="en-CA" sz="1200" spc="-10" dirty="0">
                <a:solidFill>
                  <a:srgbClr val="191919"/>
                </a:solidFill>
                <a:latin typeface="DejaVu Serif"/>
                <a:cs typeface="DejaVu Serif"/>
              </a:rPr>
              <a:t>from </a:t>
            </a:r>
            <a:r>
              <a:rPr lang="en-CA" sz="1200" i="1" spc="-5" dirty="0">
                <a:solidFill>
                  <a:srgbClr val="191919"/>
                </a:solidFill>
                <a:latin typeface="DejaVu Serif"/>
                <a:cs typeface="DejaVu Serif"/>
              </a:rPr>
              <a:t>u</a:t>
            </a:r>
            <a:r>
              <a:rPr lang="en-CA" sz="1200" spc="-5" dirty="0">
                <a:solidFill>
                  <a:srgbClr val="191919"/>
                </a:solidFill>
                <a:latin typeface="DejaVu Serif"/>
                <a:cs typeface="DejaVu Serif"/>
              </a:rPr>
              <a:t>, but </a:t>
            </a:r>
            <a:r>
              <a:rPr lang="en-CA" sz="1200" spc="-10" dirty="0">
                <a:solidFill>
                  <a:srgbClr val="191919"/>
                </a:solidFill>
                <a:latin typeface="DejaVu Serif"/>
                <a:cs typeface="DejaVu Serif"/>
              </a:rPr>
              <a:t>for </a:t>
            </a:r>
            <a:r>
              <a:rPr lang="en-CA" sz="1200" i="1" dirty="0">
                <a:solidFill>
                  <a:srgbClr val="191919"/>
                </a:solidFill>
                <a:latin typeface="DejaVu Serif"/>
                <a:cs typeface="DejaVu Serif"/>
              </a:rPr>
              <a:t>u </a:t>
            </a:r>
            <a:r>
              <a:rPr lang="en-CA" sz="1200" spc="-5" dirty="0">
                <a:solidFill>
                  <a:srgbClr val="191919"/>
                </a:solidFill>
                <a:latin typeface="DejaVu Serif"/>
                <a:cs typeface="DejaVu Serif"/>
              </a:rPr>
              <a:t>not </a:t>
            </a:r>
            <a:r>
              <a:rPr lang="en-CA" sz="1200" dirty="0">
                <a:solidFill>
                  <a:srgbClr val="191919"/>
                </a:solidFill>
                <a:latin typeface="DejaVu Serif"/>
                <a:cs typeface="DejaVu Serif"/>
              </a:rPr>
              <a:t>to </a:t>
            </a:r>
            <a:r>
              <a:rPr lang="en-CA" sz="1200" spc="-10" dirty="0">
                <a:solidFill>
                  <a:srgbClr val="191919"/>
                </a:solidFill>
                <a:latin typeface="DejaVu Serif"/>
                <a:cs typeface="DejaVu Serif"/>
              </a:rPr>
              <a:t>be  </a:t>
            </a:r>
            <a:r>
              <a:rPr lang="en-CA" sz="1200" spc="-5" dirty="0">
                <a:solidFill>
                  <a:srgbClr val="191919"/>
                </a:solidFill>
                <a:latin typeface="DejaVu Serif"/>
                <a:cs typeface="DejaVu Serif"/>
              </a:rPr>
              <a:t>reachable </a:t>
            </a:r>
            <a:r>
              <a:rPr lang="en-CA" sz="1200" spc="-10" dirty="0">
                <a:solidFill>
                  <a:srgbClr val="191919"/>
                </a:solidFill>
                <a:latin typeface="DejaVu Serif"/>
                <a:cs typeface="DejaVu Serif"/>
              </a:rPr>
              <a:t>from</a:t>
            </a:r>
            <a:r>
              <a:rPr lang="en-CA" sz="120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lang="en-CA" sz="1200" i="1" dirty="0">
                <a:solidFill>
                  <a:srgbClr val="191919"/>
                </a:solidFill>
                <a:latin typeface="DejaVu Serif"/>
                <a:cs typeface="DejaVu Serif"/>
              </a:rPr>
              <a:t>v</a:t>
            </a:r>
            <a:r>
              <a:rPr lang="en-CA" sz="1200" dirty="0">
                <a:solidFill>
                  <a:srgbClr val="191919"/>
                </a:solidFill>
                <a:latin typeface="DejaVu Serif"/>
                <a:cs typeface="DejaVu Serif"/>
              </a:rPr>
              <a:t>.</a:t>
            </a:r>
            <a:endParaRPr lang="en-CA" sz="1200" dirty="0">
              <a:latin typeface="DejaVu Serif"/>
              <a:cs typeface="DejaVu Serif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249A48-E4E8-4E69-8DF4-AB0C90EAF6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79888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Google Shape;2650;g3a75da3a35_0_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1" name="Google Shape;2651;g3a75da3a35_0_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" name="Google Shape;2683;g3a75da3a35_0_8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4" name="Google Shape;2684;g3a75da3a35_0_8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6" name="Google Shape;2716;g3a75da3a35_0_8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7" name="Google Shape;2717;g3a75da3a35_0_8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2" name="Google Shape;2752;g3a75da3a35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3" name="Google Shape;2753;g3a75da3a35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8" name="Google Shape;2788;g3a75da3a35_0_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9" name="Google Shape;2789;g3a75da3a35_0_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4" name="Google Shape;2824;g3a75da3a35_0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5" name="Google Shape;2825;g3a75da3a35_0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g3a75da3a35_0_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4" name="Google Shape;2864;g3a75da3a35_0_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200" dirty="0">
                <a:solidFill>
                  <a:schemeClr val="tx1"/>
                </a:solidFill>
              </a:rPr>
              <a:t>Therefore, </a:t>
            </a:r>
            <a:r>
              <a:rPr lang="en-US" altLang="en-US" sz="1200" i="1" dirty="0">
                <a:solidFill>
                  <a:schemeClr val="tx1"/>
                </a:solidFill>
              </a:rPr>
              <a:t>u </a:t>
            </a:r>
            <a:r>
              <a:rPr lang="en-US" altLang="en-US" sz="1200" dirty="0">
                <a:solidFill>
                  <a:schemeClr val="tx1"/>
                </a:solidFill>
              </a:rPr>
              <a:t>and </a:t>
            </a:r>
            <a:r>
              <a:rPr lang="en-US" altLang="en-US" sz="1200" i="1" dirty="0">
                <a:solidFill>
                  <a:schemeClr val="tx1"/>
                </a:solidFill>
              </a:rPr>
              <a:t>v</a:t>
            </a:r>
            <a:r>
              <a:rPr lang="en-US" altLang="en-US" sz="1200" dirty="0">
                <a:solidFill>
                  <a:schemeClr val="tx1"/>
                </a:solidFill>
                <a:sym typeface="Symbol" panose="05050102010706020507" pitchFamily="18" charset="2"/>
              </a:rPr>
              <a:t></a:t>
            </a:r>
            <a:r>
              <a:rPr lang="en-US" altLang="en-US" sz="1200" dirty="0">
                <a:solidFill>
                  <a:schemeClr val="tx1"/>
                </a:solidFill>
                <a:latin typeface="MTSYN" charset="-127"/>
              </a:rPr>
              <a:t> </a:t>
            </a:r>
            <a:r>
              <a:rPr lang="en-US" altLang="en-US" sz="1200" dirty="0">
                <a:solidFill>
                  <a:schemeClr val="tx1"/>
                </a:solidFill>
              </a:rPr>
              <a:t>are reachable from each other, so they are not in separate SCC’s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249A48-E4E8-4E69-8DF4-AB0C90EAF6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87249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0" name="Google Shape;2890;g3a75da3a35_0_1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1" name="Google Shape;2891;g3a75da3a35_0_1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0" name="Google Shape;2920;g3a75da3a35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1" name="Google Shape;2921;g3a75da3a35_0_1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g3a75da3a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3" name="Google Shape;1843;g3a75da3a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g3a75da3a35_0_1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1" name="Google Shape;2951;g3a75da3a35_0_1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g3a75da3a35_0_1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1" name="Google Shape;2981;g3a75da3a35_0_1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g3a75da3a35_0_1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0" name="Google Shape;3010;g3a75da3a35_0_1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8" name="Google Shape;3038;g3a75da3a35_0_1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9" name="Google Shape;3039;g3a75da3a35_0_1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g3a75da3a35_0_1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5" name="Google Shape;3065;g3a75da3a35_0_1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g3a75da3a35_0_1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0" name="Google Shape;3090;g3a75da3a35_0_1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g3a75da3a35_0_1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0" name="Google Shape;3120;g3a75da3a35_0_1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9" name="Google Shape;3149;g3a75da3a35_0_1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0" name="Google Shape;3150;g3a75da3a35_0_1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g3a75da3a35_0_1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0" name="Google Shape;3180;g3a75da3a35_0_1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a75da3a35_0_1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a75da3a35_0_1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g3a75da3a3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1" name="Google Shape;1881;g3a75da3a3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g3a75da3a35_0_1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5" name="Google Shape;3235;g3a75da3a35_0_1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g3a75da3a35_0_1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0" name="Google Shape;3260;g3a75da3a35_0_1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4" name="Google Shape;3284;g3a75da3a35_0_1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5" name="Google Shape;3285;g3a75da3a35_0_1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9" name="Google Shape;3309;g3a75da3a35_0_1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0" name="Google Shape;3310;g3a75da3a35_0_1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g3a75da3a35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1" name="Google Shape;1921;g3a75da3a35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g3a75da3a35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7" name="Google Shape;1957;g3a75da3a35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g3a75da3a35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Google Shape;1963;g3a75da3a35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g3a75da3a35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4" name="Google Shape;1994;g3a75da3a35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191213" y="262785"/>
            <a:ext cx="8761576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7930" y="2667127"/>
            <a:ext cx="8188141" cy="614014"/>
          </a:xfrm>
        </p:spPr>
        <p:txBody>
          <a:bodyPr lIns="0" tIns="0" rIns="0" bIns="0"/>
          <a:lstStyle>
            <a:lvl1pPr>
              <a:defRPr sz="3990" b="0" i="0">
                <a:solidFill>
                  <a:srgbClr val="1A1A1A"/>
                </a:solidFill>
                <a:latin typeface="DejaVu Serif"/>
                <a:cs typeface="DejaVu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81961" y="1568695"/>
            <a:ext cx="8180079" cy="446597"/>
          </a:xfrm>
        </p:spPr>
        <p:txBody>
          <a:bodyPr lIns="0" tIns="0" rIns="0" bIns="0"/>
          <a:lstStyle>
            <a:lvl1pPr>
              <a:defRPr sz="2902" b="0" i="0">
                <a:solidFill>
                  <a:srgbClr val="191919"/>
                </a:solidFill>
                <a:latin typeface="DejaVu Serif"/>
                <a:cs typeface="DejaVu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8504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7930" y="2667127"/>
            <a:ext cx="8188141" cy="614014"/>
          </a:xfrm>
        </p:spPr>
        <p:txBody>
          <a:bodyPr lIns="0" tIns="0" rIns="0" bIns="0"/>
          <a:lstStyle>
            <a:lvl1pPr>
              <a:defRPr sz="3990" b="0" i="0">
                <a:solidFill>
                  <a:srgbClr val="1A1A1A"/>
                </a:solidFill>
                <a:latin typeface="DejaVu Serif"/>
                <a:cs typeface="DejaVu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494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7930" y="2667127"/>
            <a:ext cx="8188141" cy="614014"/>
          </a:xfrm>
        </p:spPr>
        <p:txBody>
          <a:bodyPr lIns="0" tIns="0" rIns="0" bIns="0"/>
          <a:lstStyle>
            <a:lvl1pPr>
              <a:defRPr sz="3990" b="0" i="0">
                <a:solidFill>
                  <a:srgbClr val="1A1A1A"/>
                </a:solidFill>
                <a:latin typeface="DejaVu Serif"/>
                <a:cs typeface="DejaVu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2955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3546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4206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88412"/>
            <a:ext cx="8739554" cy="1019419"/>
          </a:xfrm>
        </p:spPr>
        <p:txBody>
          <a:bodyPr>
            <a:noAutofit/>
          </a:bodyPr>
          <a:lstStyle>
            <a:lvl1pPr>
              <a:defRPr sz="4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04546"/>
            <a:ext cx="8739554" cy="5565041"/>
          </a:xfrm>
        </p:spPr>
        <p:txBody>
          <a:bodyPr>
            <a:normAutofit/>
          </a:bodyPr>
          <a:lstStyle>
            <a:lvl1pPr>
              <a:defRPr sz="3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584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9F479-485B-443F-AD8E-11699A9396F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8619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A45E4-AC67-4654-AC8E-9F5CCE29F24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63668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DE5A1-DB41-44CB-B164-E49979FD998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69458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429D4-634F-49BD-98C5-E2B7B13CB55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469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92024" y="265177"/>
            <a:ext cx="8762287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53326" y="1196392"/>
            <a:ext cx="8237349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0906" y="448056"/>
            <a:ext cx="5157839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04622" y="1435608"/>
            <a:ext cx="3312414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404622" y="6203953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1/4/2023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6150" y="6203953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78945" y="6203953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E7955-27CE-49A4-A001-125DF3254B2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11633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7866-FA26-4549-AF85-DD27CAFEC9B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78899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675E-B599-4CB6-808A-3423AF1E328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13095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54C5-1265-4A1F-BB31-52179E0E30B0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23123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C7688-3A0E-4AE0-8293-54CF52A2B49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01723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/>
          <p:nvPr/>
        </p:nvSpPr>
        <p:spPr>
          <a:xfrm rot="10800000">
            <a:off x="6537563" y="4457271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3756618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680302" y="4065933"/>
            <a:ext cx="5783400" cy="12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1524800" y="896808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680302" y="1585234"/>
            <a:ext cx="5783400" cy="194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69732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3756618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80750" y="2353267"/>
            <a:ext cx="8222100" cy="120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14861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680378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610700"/>
            <a:ext cx="8368200" cy="91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986432"/>
            <a:ext cx="8368200" cy="4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43440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680378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87900" y="610700"/>
            <a:ext cx="8368200" cy="91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87900" y="1986433"/>
            <a:ext cx="3999900" cy="4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756200" y="1986433"/>
            <a:ext cx="3999900" cy="4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45527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87900" y="610700"/>
            <a:ext cx="8368200" cy="91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0879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91214" y="262785"/>
            <a:ext cx="8762287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191213" y="262785"/>
            <a:ext cx="8761576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906" y="1536192"/>
            <a:ext cx="5157216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04622" y="2560320"/>
            <a:ext cx="7084314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883036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879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87900" y="2125367"/>
            <a:ext cx="2808000" cy="35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98670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701800"/>
            <a:ext cx="56187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02559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100"/>
            <a:ext cx="457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5994004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612100"/>
            <a:ext cx="4045200" cy="200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3692001"/>
            <a:ext cx="4045200" cy="1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6769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9500" y="5644967"/>
            <a:ext cx="5998800" cy="7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5286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6769100"/>
            <a:ext cx="9143700" cy="8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536600"/>
            <a:ext cx="8368200" cy="20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87900" y="3892600"/>
            <a:ext cx="8368200" cy="14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6270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9670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713258" y="503688"/>
            <a:ext cx="371748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2996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5684" y="368833"/>
            <a:ext cx="8252632" cy="390748"/>
          </a:xfrm>
        </p:spPr>
        <p:txBody>
          <a:bodyPr lIns="0" tIns="0" rIns="0" bIns="0"/>
          <a:lstStyle>
            <a:lvl1pPr>
              <a:defRPr sz="2539" b="1" i="0">
                <a:solidFill>
                  <a:schemeClr val="hlink"/>
                </a:solidFill>
                <a:latin typeface="DejaVu Serif"/>
                <a:cs typeface="DejaVu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64879" y="1572152"/>
            <a:ext cx="8014243" cy="418576"/>
          </a:xfrm>
        </p:spPr>
        <p:txBody>
          <a:bodyPr lIns="0" tIns="0" rIns="0" bIns="0"/>
          <a:lstStyle>
            <a:lvl1pPr>
              <a:defRPr sz="2720" b="0" i="0">
                <a:solidFill>
                  <a:srgbClr val="191919"/>
                </a:solidFill>
                <a:latin typeface="DejaVu Serif"/>
                <a:cs typeface="DejaVu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363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5684" y="368833"/>
            <a:ext cx="8252632" cy="390748"/>
          </a:xfrm>
        </p:spPr>
        <p:txBody>
          <a:bodyPr lIns="0" tIns="0" rIns="0" bIns="0"/>
          <a:lstStyle>
            <a:lvl1pPr>
              <a:defRPr sz="2539" b="1" i="0">
                <a:solidFill>
                  <a:schemeClr val="hlink"/>
                </a:solidFill>
                <a:latin typeface="DejaVu Serif"/>
                <a:cs typeface="DejaVu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1056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5684" y="368833"/>
            <a:ext cx="8252632" cy="390748"/>
          </a:xfrm>
        </p:spPr>
        <p:txBody>
          <a:bodyPr lIns="0" tIns="0" rIns="0" bIns="0"/>
          <a:lstStyle>
            <a:lvl1pPr>
              <a:defRPr sz="2539" b="1" i="0">
                <a:solidFill>
                  <a:schemeClr val="hlink"/>
                </a:solidFill>
                <a:latin typeface="DejaVu Serif"/>
                <a:cs typeface="DejaVu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9461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2595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795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92024" y="265177"/>
            <a:ext cx="8762287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0906" y="448056"/>
            <a:ext cx="5157216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4622" y="1435608"/>
            <a:ext cx="3312414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4622" y="6203953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6150" y="6203953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1928" y="6203953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3326" y="1196392"/>
            <a:ext cx="8237349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5684" y="368833"/>
            <a:ext cx="825263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hlink"/>
                </a:solidFill>
                <a:latin typeface="DejaVu Serif"/>
                <a:cs typeface="DejaVu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64879" y="1572152"/>
            <a:ext cx="8014243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191919"/>
                </a:solidFill>
                <a:latin typeface="DejaVu Serif"/>
                <a:cs typeface="DejaVu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8711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14589">
        <a:defRPr>
          <a:latin typeface="+mn-lt"/>
          <a:ea typeface="+mn-ea"/>
          <a:cs typeface="+mn-cs"/>
        </a:defRPr>
      </a:lvl2pPr>
      <a:lvl3pPr marL="829178">
        <a:defRPr>
          <a:latin typeface="+mn-lt"/>
          <a:ea typeface="+mn-ea"/>
          <a:cs typeface="+mn-cs"/>
        </a:defRPr>
      </a:lvl3pPr>
      <a:lvl4pPr marL="1243767">
        <a:defRPr>
          <a:latin typeface="+mn-lt"/>
          <a:ea typeface="+mn-ea"/>
          <a:cs typeface="+mn-cs"/>
        </a:defRPr>
      </a:lvl4pPr>
      <a:lvl5pPr marL="1658356">
        <a:defRPr>
          <a:latin typeface="+mn-lt"/>
          <a:ea typeface="+mn-ea"/>
          <a:cs typeface="+mn-cs"/>
        </a:defRPr>
      </a:lvl5pPr>
      <a:lvl6pPr marL="2072945">
        <a:defRPr>
          <a:latin typeface="+mn-lt"/>
          <a:ea typeface="+mn-ea"/>
          <a:cs typeface="+mn-cs"/>
        </a:defRPr>
      </a:lvl6pPr>
      <a:lvl7pPr marL="2487534">
        <a:defRPr>
          <a:latin typeface="+mn-lt"/>
          <a:ea typeface="+mn-ea"/>
          <a:cs typeface="+mn-cs"/>
        </a:defRPr>
      </a:lvl7pPr>
      <a:lvl8pPr marL="2902123">
        <a:defRPr>
          <a:latin typeface="+mn-lt"/>
          <a:ea typeface="+mn-ea"/>
          <a:cs typeface="+mn-cs"/>
        </a:defRPr>
      </a:lvl8pPr>
      <a:lvl9pPr marL="3316712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14589">
        <a:defRPr>
          <a:latin typeface="+mn-lt"/>
          <a:ea typeface="+mn-ea"/>
          <a:cs typeface="+mn-cs"/>
        </a:defRPr>
      </a:lvl2pPr>
      <a:lvl3pPr marL="829178">
        <a:defRPr>
          <a:latin typeface="+mn-lt"/>
          <a:ea typeface="+mn-ea"/>
          <a:cs typeface="+mn-cs"/>
        </a:defRPr>
      </a:lvl3pPr>
      <a:lvl4pPr marL="1243767">
        <a:defRPr>
          <a:latin typeface="+mn-lt"/>
          <a:ea typeface="+mn-ea"/>
          <a:cs typeface="+mn-cs"/>
        </a:defRPr>
      </a:lvl4pPr>
      <a:lvl5pPr marL="1658356">
        <a:defRPr>
          <a:latin typeface="+mn-lt"/>
          <a:ea typeface="+mn-ea"/>
          <a:cs typeface="+mn-cs"/>
        </a:defRPr>
      </a:lvl5pPr>
      <a:lvl6pPr marL="2072945">
        <a:defRPr>
          <a:latin typeface="+mn-lt"/>
          <a:ea typeface="+mn-ea"/>
          <a:cs typeface="+mn-cs"/>
        </a:defRPr>
      </a:lvl6pPr>
      <a:lvl7pPr marL="2487534">
        <a:defRPr>
          <a:latin typeface="+mn-lt"/>
          <a:ea typeface="+mn-ea"/>
          <a:cs typeface="+mn-cs"/>
        </a:defRPr>
      </a:lvl7pPr>
      <a:lvl8pPr marL="2902123">
        <a:defRPr>
          <a:latin typeface="+mn-lt"/>
          <a:ea typeface="+mn-ea"/>
          <a:cs typeface="+mn-cs"/>
        </a:defRPr>
      </a:lvl8pPr>
      <a:lvl9pPr marL="3316712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7930" y="2667127"/>
            <a:ext cx="8188141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1A1A1A"/>
                </a:solidFill>
                <a:latin typeface="DejaVu Serif"/>
                <a:cs typeface="DejaVu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81961" y="1568695"/>
            <a:ext cx="818007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191919"/>
                </a:solidFill>
                <a:latin typeface="DejaVu Serif"/>
                <a:cs typeface="DejaVu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9599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14589">
        <a:defRPr>
          <a:latin typeface="+mn-lt"/>
          <a:ea typeface="+mn-ea"/>
          <a:cs typeface="+mn-cs"/>
        </a:defRPr>
      </a:lvl2pPr>
      <a:lvl3pPr marL="829178">
        <a:defRPr>
          <a:latin typeface="+mn-lt"/>
          <a:ea typeface="+mn-ea"/>
          <a:cs typeface="+mn-cs"/>
        </a:defRPr>
      </a:lvl3pPr>
      <a:lvl4pPr marL="1243767">
        <a:defRPr>
          <a:latin typeface="+mn-lt"/>
          <a:ea typeface="+mn-ea"/>
          <a:cs typeface="+mn-cs"/>
        </a:defRPr>
      </a:lvl4pPr>
      <a:lvl5pPr marL="1658356">
        <a:defRPr>
          <a:latin typeface="+mn-lt"/>
          <a:ea typeface="+mn-ea"/>
          <a:cs typeface="+mn-cs"/>
        </a:defRPr>
      </a:lvl5pPr>
      <a:lvl6pPr marL="2072945">
        <a:defRPr>
          <a:latin typeface="+mn-lt"/>
          <a:ea typeface="+mn-ea"/>
          <a:cs typeface="+mn-cs"/>
        </a:defRPr>
      </a:lvl6pPr>
      <a:lvl7pPr marL="2487534">
        <a:defRPr>
          <a:latin typeface="+mn-lt"/>
          <a:ea typeface="+mn-ea"/>
          <a:cs typeface="+mn-cs"/>
        </a:defRPr>
      </a:lvl7pPr>
      <a:lvl8pPr marL="2902123">
        <a:defRPr>
          <a:latin typeface="+mn-lt"/>
          <a:ea typeface="+mn-ea"/>
          <a:cs typeface="+mn-cs"/>
        </a:defRPr>
      </a:lvl8pPr>
      <a:lvl9pPr marL="3316712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14589">
        <a:defRPr>
          <a:latin typeface="+mn-lt"/>
          <a:ea typeface="+mn-ea"/>
          <a:cs typeface="+mn-cs"/>
        </a:defRPr>
      </a:lvl2pPr>
      <a:lvl3pPr marL="829178">
        <a:defRPr>
          <a:latin typeface="+mn-lt"/>
          <a:ea typeface="+mn-ea"/>
          <a:cs typeface="+mn-cs"/>
        </a:defRPr>
      </a:lvl3pPr>
      <a:lvl4pPr marL="1243767">
        <a:defRPr>
          <a:latin typeface="+mn-lt"/>
          <a:ea typeface="+mn-ea"/>
          <a:cs typeface="+mn-cs"/>
        </a:defRPr>
      </a:lvl4pPr>
      <a:lvl5pPr marL="1658356">
        <a:defRPr>
          <a:latin typeface="+mn-lt"/>
          <a:ea typeface="+mn-ea"/>
          <a:cs typeface="+mn-cs"/>
        </a:defRPr>
      </a:lvl5pPr>
      <a:lvl6pPr marL="2072945">
        <a:defRPr>
          <a:latin typeface="+mn-lt"/>
          <a:ea typeface="+mn-ea"/>
          <a:cs typeface="+mn-cs"/>
        </a:defRPr>
      </a:lvl6pPr>
      <a:lvl7pPr marL="2487534">
        <a:defRPr>
          <a:latin typeface="+mn-lt"/>
          <a:ea typeface="+mn-ea"/>
          <a:cs typeface="+mn-cs"/>
        </a:defRPr>
      </a:lvl7pPr>
      <a:lvl8pPr marL="2902123">
        <a:defRPr>
          <a:latin typeface="+mn-lt"/>
          <a:ea typeface="+mn-ea"/>
          <a:cs typeface="+mn-cs"/>
        </a:defRPr>
      </a:lvl8pPr>
      <a:lvl9pPr marL="3316712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637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610700"/>
            <a:ext cx="8368200" cy="9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986432"/>
            <a:ext cx="83682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849646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3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3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3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3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3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309" y="791462"/>
            <a:ext cx="8744505" cy="1694286"/>
          </a:xfrm>
        </p:spPr>
        <p:txBody>
          <a:bodyPr anchor="ctr" anchorCtr="0"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ECEG-5193: </a:t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en-US" sz="4800" b="1" dirty="0">
                <a:solidFill>
                  <a:schemeClr val="bg1"/>
                </a:solidFill>
              </a:rPr>
              <a:t>Algorithm Analysis and Design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95309" y="3303447"/>
            <a:ext cx="8744505" cy="1137793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Algorithms of Graph Problems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27DF478-88B7-41FD-9DAD-CCA9B4DEFCC9}"/>
              </a:ext>
            </a:extLst>
          </p:cNvPr>
          <p:cNvSpPr txBox="1">
            <a:spLocks/>
          </p:cNvSpPr>
          <p:nvPr/>
        </p:nvSpPr>
        <p:spPr>
          <a:xfrm>
            <a:off x="195309" y="5032855"/>
            <a:ext cx="8744505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spc="-5" dirty="0">
                <a:solidFill>
                  <a:srgbClr val="FFFF00"/>
                </a:solidFill>
              </a:rPr>
              <a:t>Connected</a:t>
            </a:r>
            <a:r>
              <a:rPr lang="en-US" sz="4000" spc="-73" dirty="0">
                <a:solidFill>
                  <a:srgbClr val="FFFF00"/>
                </a:solidFill>
              </a:rPr>
              <a:t> </a:t>
            </a:r>
            <a:r>
              <a:rPr lang="en-US" sz="4000" spc="-5" dirty="0">
                <a:solidFill>
                  <a:srgbClr val="FFFF00"/>
                </a:solidFill>
              </a:rPr>
              <a:t>Components</a:t>
            </a:r>
            <a:endParaRPr lang="en-US" sz="2000" cap="small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0"/>
                </a:moveTo>
                <a:lnTo>
                  <a:pt x="1866900" y="14109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18841" y="847029"/>
            <a:ext cx="1036474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p106"/>
          <p:cNvSpPr txBox="1">
            <a:spLocks noGrp="1"/>
          </p:cNvSpPr>
          <p:nvPr>
            <p:ph type="subTitle" idx="4294967295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1. Repeat </a:t>
            </a: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dfs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from an arbitrary vertex until done.</a:t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359" name="Google Shape;2359;p106"/>
          <p:cNvCxnSpPr>
            <a:stCxn id="2360" idx="6"/>
            <a:endCxn id="2361" idx="2"/>
          </p:cNvCxnSpPr>
          <p:nvPr/>
        </p:nvCxnSpPr>
        <p:spPr>
          <a:xfrm>
            <a:off x="3308037" y="3737663"/>
            <a:ext cx="2625900" cy="76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2362" name="Google Shape;2362;p106"/>
          <p:cNvSpPr txBox="1">
            <a:spLocks noGrp="1"/>
          </p:cNvSpPr>
          <p:nvPr>
            <p:ph type="subTitle" idx="4294967295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Kosaraju’s Algorithm</a:t>
            </a:r>
            <a:endParaRPr sz="24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2363" name="Google Shape;2363;p106"/>
          <p:cNvGrpSpPr/>
          <p:nvPr/>
        </p:nvGrpSpPr>
        <p:grpSpPr>
          <a:xfrm>
            <a:off x="5933937" y="3491513"/>
            <a:ext cx="644700" cy="644700"/>
            <a:chOff x="4581975" y="2766525"/>
            <a:chExt cx="644700" cy="644700"/>
          </a:xfrm>
        </p:grpSpPr>
        <p:sp>
          <p:nvSpPr>
            <p:cNvPr id="2361" name="Google Shape;2361;p106"/>
            <p:cNvSpPr/>
            <p:nvPr/>
          </p:nvSpPr>
          <p:spPr>
            <a:xfrm>
              <a:off x="4581975" y="2766525"/>
              <a:ext cx="644700" cy="644700"/>
            </a:xfrm>
            <a:prstGeom prst="ellipse">
              <a:avLst/>
            </a:prstGeom>
            <a:solidFill>
              <a:srgbClr val="666666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364" name="Google Shape;2364;p10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73000" y="2903813"/>
              <a:ext cx="462650" cy="37012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365" name="Google Shape;2365;p106"/>
          <p:cNvCxnSpPr>
            <a:stCxn id="2360" idx="4"/>
            <a:endCxn id="2366" idx="1"/>
          </p:cNvCxnSpPr>
          <p:nvPr/>
        </p:nvCxnSpPr>
        <p:spPr>
          <a:xfrm>
            <a:off x="2985687" y="4060013"/>
            <a:ext cx="1829400" cy="1126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367" name="Google Shape;2367;p106"/>
          <p:cNvCxnSpPr>
            <a:stCxn id="2361" idx="4"/>
            <a:endCxn id="2366" idx="7"/>
          </p:cNvCxnSpPr>
          <p:nvPr/>
        </p:nvCxnSpPr>
        <p:spPr>
          <a:xfrm flipH="1">
            <a:off x="5271087" y="4136213"/>
            <a:ext cx="985200" cy="1050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368" name="Google Shape;2368;p106"/>
          <p:cNvCxnSpPr>
            <a:stCxn id="2369" idx="4"/>
            <a:endCxn id="2366" idx="0"/>
          </p:cNvCxnSpPr>
          <p:nvPr/>
        </p:nvCxnSpPr>
        <p:spPr>
          <a:xfrm>
            <a:off x="4662087" y="3280288"/>
            <a:ext cx="381000" cy="1811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grpSp>
        <p:nvGrpSpPr>
          <p:cNvPr id="2370" name="Google Shape;2370;p106"/>
          <p:cNvGrpSpPr/>
          <p:nvPr/>
        </p:nvGrpSpPr>
        <p:grpSpPr>
          <a:xfrm>
            <a:off x="2687387" y="4863113"/>
            <a:ext cx="644700" cy="644700"/>
            <a:chOff x="1912100" y="3775425"/>
            <a:chExt cx="644700" cy="644700"/>
          </a:xfrm>
        </p:grpSpPr>
        <p:sp>
          <p:nvSpPr>
            <p:cNvPr id="2371" name="Google Shape;2371;p106"/>
            <p:cNvSpPr/>
            <p:nvPr/>
          </p:nvSpPr>
          <p:spPr>
            <a:xfrm>
              <a:off x="1912100" y="3775425"/>
              <a:ext cx="644700" cy="644700"/>
            </a:xfrm>
            <a:prstGeom prst="ellipse">
              <a:avLst/>
            </a:prstGeom>
            <a:solidFill>
              <a:srgbClr val="666666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372" name="Google Shape;2372;p10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5550" y="3879863"/>
              <a:ext cx="457800" cy="43582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373" name="Google Shape;2373;p106"/>
          <p:cNvCxnSpPr>
            <a:stCxn id="2371" idx="6"/>
            <a:endCxn id="2366" idx="2"/>
          </p:cNvCxnSpPr>
          <p:nvPr/>
        </p:nvCxnSpPr>
        <p:spPr>
          <a:xfrm>
            <a:off x="3332087" y="5185463"/>
            <a:ext cx="1388700" cy="228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grpSp>
        <p:nvGrpSpPr>
          <p:cNvPr id="2374" name="Google Shape;2374;p106"/>
          <p:cNvGrpSpPr/>
          <p:nvPr/>
        </p:nvGrpSpPr>
        <p:grpSpPr>
          <a:xfrm>
            <a:off x="4720737" y="5091713"/>
            <a:ext cx="644700" cy="644700"/>
            <a:chOff x="3978375" y="3680925"/>
            <a:chExt cx="644700" cy="644700"/>
          </a:xfrm>
        </p:grpSpPr>
        <p:sp>
          <p:nvSpPr>
            <p:cNvPr id="2366" name="Google Shape;2366;p106"/>
            <p:cNvSpPr/>
            <p:nvPr/>
          </p:nvSpPr>
          <p:spPr>
            <a:xfrm>
              <a:off x="3978375" y="3680925"/>
              <a:ext cx="644700" cy="644700"/>
            </a:xfrm>
            <a:prstGeom prst="ellipse">
              <a:avLst/>
            </a:prstGeom>
            <a:solidFill>
              <a:srgbClr val="666666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375" name="Google Shape;2375;p10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34763" y="3799638"/>
              <a:ext cx="531925" cy="40727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376" name="Google Shape;2376;p106"/>
          <p:cNvCxnSpPr>
            <a:stCxn id="2360" idx="7"/>
            <a:endCxn id="2369" idx="2"/>
          </p:cNvCxnSpPr>
          <p:nvPr/>
        </p:nvCxnSpPr>
        <p:spPr>
          <a:xfrm rot="10800000" flipH="1">
            <a:off x="3213623" y="2958027"/>
            <a:ext cx="1126200" cy="551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377" name="Google Shape;2377;p106"/>
          <p:cNvCxnSpPr>
            <a:stCxn id="2361" idx="3"/>
            <a:endCxn id="2371" idx="7"/>
          </p:cNvCxnSpPr>
          <p:nvPr/>
        </p:nvCxnSpPr>
        <p:spPr>
          <a:xfrm flipH="1">
            <a:off x="3237752" y="4041799"/>
            <a:ext cx="2790600" cy="915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378" name="Google Shape;2378;p106"/>
          <p:cNvCxnSpPr>
            <a:stCxn id="2369" idx="6"/>
            <a:endCxn id="2361" idx="0"/>
          </p:cNvCxnSpPr>
          <p:nvPr/>
        </p:nvCxnSpPr>
        <p:spPr>
          <a:xfrm>
            <a:off x="4984437" y="2957938"/>
            <a:ext cx="1272000" cy="533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379" name="Google Shape;2379;p106"/>
          <p:cNvCxnSpPr>
            <a:stCxn id="2371" idx="7"/>
            <a:endCxn id="2369" idx="3"/>
          </p:cNvCxnSpPr>
          <p:nvPr/>
        </p:nvCxnSpPr>
        <p:spPr>
          <a:xfrm rot="10800000" flipH="1">
            <a:off x="3237673" y="3185727"/>
            <a:ext cx="1196400" cy="1771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grpSp>
        <p:nvGrpSpPr>
          <p:cNvPr id="2380" name="Google Shape;2380;p106"/>
          <p:cNvGrpSpPr/>
          <p:nvPr/>
        </p:nvGrpSpPr>
        <p:grpSpPr>
          <a:xfrm>
            <a:off x="4339737" y="2635588"/>
            <a:ext cx="644700" cy="644700"/>
            <a:chOff x="4359375" y="1453400"/>
            <a:chExt cx="644700" cy="644700"/>
          </a:xfrm>
        </p:grpSpPr>
        <p:sp>
          <p:nvSpPr>
            <p:cNvPr id="2369" name="Google Shape;2369;p106"/>
            <p:cNvSpPr/>
            <p:nvPr/>
          </p:nvSpPr>
          <p:spPr>
            <a:xfrm>
              <a:off x="4359375" y="1453400"/>
              <a:ext cx="644700" cy="644700"/>
            </a:xfrm>
            <a:prstGeom prst="ellipse">
              <a:avLst/>
            </a:prstGeom>
            <a:solidFill>
              <a:srgbClr val="666666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381" name="Google Shape;2381;p10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417725" y="1511625"/>
              <a:ext cx="528000" cy="52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82" name="Google Shape;2382;p106"/>
          <p:cNvGrpSpPr/>
          <p:nvPr/>
        </p:nvGrpSpPr>
        <p:grpSpPr>
          <a:xfrm>
            <a:off x="2663337" y="3415313"/>
            <a:ext cx="644700" cy="644700"/>
            <a:chOff x="2606775" y="2309325"/>
            <a:chExt cx="644700" cy="644700"/>
          </a:xfrm>
        </p:grpSpPr>
        <p:sp>
          <p:nvSpPr>
            <p:cNvPr id="2360" name="Google Shape;2360;p106"/>
            <p:cNvSpPr/>
            <p:nvPr/>
          </p:nvSpPr>
          <p:spPr>
            <a:xfrm>
              <a:off x="2606775" y="2309325"/>
              <a:ext cx="644700" cy="644700"/>
            </a:xfrm>
            <a:prstGeom prst="ellipse">
              <a:avLst/>
            </a:prstGeom>
            <a:solidFill>
              <a:srgbClr val="666666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383" name="Google Shape;2383;p10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06775" y="2388292"/>
              <a:ext cx="644700" cy="4867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84" name="Google Shape;2384;p106"/>
          <p:cNvSpPr txBox="1"/>
          <p:nvPr/>
        </p:nvSpPr>
        <p:spPr>
          <a:xfrm>
            <a:off x="1554675" y="3269502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0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1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85" name="Google Shape;2385;p106"/>
          <p:cNvSpPr txBox="1"/>
          <p:nvPr/>
        </p:nvSpPr>
        <p:spPr>
          <a:xfrm>
            <a:off x="6543075" y="3262927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2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7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86" name="Google Shape;2386;p106"/>
          <p:cNvSpPr txBox="1"/>
          <p:nvPr/>
        </p:nvSpPr>
        <p:spPr>
          <a:xfrm>
            <a:off x="4326525" y="2127402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3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6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87" name="Google Shape;2387;p106"/>
          <p:cNvSpPr txBox="1"/>
          <p:nvPr/>
        </p:nvSpPr>
        <p:spPr>
          <a:xfrm>
            <a:off x="1530175" y="4719977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4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5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88" name="Google Shape;2388;p106"/>
          <p:cNvSpPr txBox="1"/>
          <p:nvPr/>
        </p:nvSpPr>
        <p:spPr>
          <a:xfrm>
            <a:off x="5370000" y="5091727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8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9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p106"/>
          <p:cNvSpPr txBox="1">
            <a:spLocks noGrp="1"/>
          </p:cNvSpPr>
          <p:nvPr>
            <p:ph type="subTitle" idx="4294967295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2. Reverse all of the edges.</a:t>
            </a:r>
          </a:p>
        </p:txBody>
      </p:sp>
      <p:cxnSp>
        <p:nvCxnSpPr>
          <p:cNvPr id="2359" name="Google Shape;2359;p106"/>
          <p:cNvCxnSpPr>
            <a:stCxn id="2360" idx="6"/>
            <a:endCxn id="2361" idx="2"/>
          </p:cNvCxnSpPr>
          <p:nvPr/>
        </p:nvCxnSpPr>
        <p:spPr>
          <a:xfrm>
            <a:off x="3308037" y="3737663"/>
            <a:ext cx="2625900" cy="76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2362" name="Google Shape;2362;p106"/>
          <p:cNvSpPr txBox="1">
            <a:spLocks noGrp="1"/>
          </p:cNvSpPr>
          <p:nvPr>
            <p:ph type="subTitle" idx="4294967295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Kosaraju’s Algorithm</a:t>
            </a:r>
            <a:endParaRPr sz="24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2363" name="Google Shape;2363;p106"/>
          <p:cNvGrpSpPr/>
          <p:nvPr/>
        </p:nvGrpSpPr>
        <p:grpSpPr>
          <a:xfrm>
            <a:off x="5933937" y="3491513"/>
            <a:ext cx="644700" cy="644700"/>
            <a:chOff x="4581975" y="2766525"/>
            <a:chExt cx="644700" cy="644700"/>
          </a:xfrm>
        </p:grpSpPr>
        <p:sp>
          <p:nvSpPr>
            <p:cNvPr id="2361" name="Google Shape;2361;p106"/>
            <p:cNvSpPr/>
            <p:nvPr/>
          </p:nvSpPr>
          <p:spPr>
            <a:xfrm>
              <a:off x="4581975" y="2766525"/>
              <a:ext cx="644700" cy="644700"/>
            </a:xfrm>
            <a:prstGeom prst="ellipse">
              <a:avLst/>
            </a:prstGeom>
            <a:solidFill>
              <a:srgbClr val="666666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364" name="Google Shape;2364;p10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73000" y="2903813"/>
              <a:ext cx="462650" cy="37012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365" name="Google Shape;2365;p106"/>
          <p:cNvCxnSpPr>
            <a:stCxn id="2360" idx="4"/>
            <a:endCxn id="2366" idx="1"/>
          </p:cNvCxnSpPr>
          <p:nvPr/>
        </p:nvCxnSpPr>
        <p:spPr>
          <a:xfrm>
            <a:off x="2985687" y="4060013"/>
            <a:ext cx="1829400" cy="1126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367" name="Google Shape;2367;p106"/>
          <p:cNvCxnSpPr>
            <a:stCxn id="2361" idx="4"/>
            <a:endCxn id="2366" idx="7"/>
          </p:cNvCxnSpPr>
          <p:nvPr/>
        </p:nvCxnSpPr>
        <p:spPr>
          <a:xfrm flipH="1">
            <a:off x="5271087" y="4136213"/>
            <a:ext cx="985200" cy="1050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368" name="Google Shape;2368;p106"/>
          <p:cNvCxnSpPr>
            <a:stCxn id="2369" idx="4"/>
            <a:endCxn id="2366" idx="0"/>
          </p:cNvCxnSpPr>
          <p:nvPr/>
        </p:nvCxnSpPr>
        <p:spPr>
          <a:xfrm>
            <a:off x="4662087" y="3280288"/>
            <a:ext cx="381000" cy="1811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grpSp>
        <p:nvGrpSpPr>
          <p:cNvPr id="2370" name="Google Shape;2370;p106"/>
          <p:cNvGrpSpPr/>
          <p:nvPr/>
        </p:nvGrpSpPr>
        <p:grpSpPr>
          <a:xfrm>
            <a:off x="2687387" y="4863113"/>
            <a:ext cx="644700" cy="644700"/>
            <a:chOff x="1912100" y="3775425"/>
            <a:chExt cx="644700" cy="644700"/>
          </a:xfrm>
        </p:grpSpPr>
        <p:sp>
          <p:nvSpPr>
            <p:cNvPr id="2371" name="Google Shape;2371;p106"/>
            <p:cNvSpPr/>
            <p:nvPr/>
          </p:nvSpPr>
          <p:spPr>
            <a:xfrm>
              <a:off x="1912100" y="3775425"/>
              <a:ext cx="644700" cy="644700"/>
            </a:xfrm>
            <a:prstGeom prst="ellipse">
              <a:avLst/>
            </a:prstGeom>
            <a:solidFill>
              <a:srgbClr val="666666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372" name="Google Shape;2372;p10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5550" y="3879863"/>
              <a:ext cx="457800" cy="43582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373" name="Google Shape;2373;p106"/>
          <p:cNvCxnSpPr>
            <a:stCxn id="2371" idx="6"/>
            <a:endCxn id="2366" idx="2"/>
          </p:cNvCxnSpPr>
          <p:nvPr/>
        </p:nvCxnSpPr>
        <p:spPr>
          <a:xfrm>
            <a:off x="3332087" y="5185463"/>
            <a:ext cx="1388700" cy="228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grpSp>
        <p:nvGrpSpPr>
          <p:cNvPr id="2374" name="Google Shape;2374;p106"/>
          <p:cNvGrpSpPr/>
          <p:nvPr/>
        </p:nvGrpSpPr>
        <p:grpSpPr>
          <a:xfrm>
            <a:off x="4720737" y="5091713"/>
            <a:ext cx="644700" cy="644700"/>
            <a:chOff x="3978375" y="3680925"/>
            <a:chExt cx="644700" cy="644700"/>
          </a:xfrm>
        </p:grpSpPr>
        <p:sp>
          <p:nvSpPr>
            <p:cNvPr id="2366" name="Google Shape;2366;p106"/>
            <p:cNvSpPr/>
            <p:nvPr/>
          </p:nvSpPr>
          <p:spPr>
            <a:xfrm>
              <a:off x="3978375" y="3680925"/>
              <a:ext cx="644700" cy="644700"/>
            </a:xfrm>
            <a:prstGeom prst="ellipse">
              <a:avLst/>
            </a:prstGeom>
            <a:solidFill>
              <a:srgbClr val="666666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375" name="Google Shape;2375;p10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34763" y="3799638"/>
              <a:ext cx="531925" cy="40727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376" name="Google Shape;2376;p106"/>
          <p:cNvCxnSpPr>
            <a:stCxn id="2360" idx="7"/>
            <a:endCxn id="2369" idx="2"/>
          </p:cNvCxnSpPr>
          <p:nvPr/>
        </p:nvCxnSpPr>
        <p:spPr>
          <a:xfrm rot="10800000" flipH="1">
            <a:off x="3213623" y="2958027"/>
            <a:ext cx="1126200" cy="551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377" name="Google Shape;2377;p106"/>
          <p:cNvCxnSpPr>
            <a:stCxn id="2361" idx="3"/>
            <a:endCxn id="2371" idx="7"/>
          </p:cNvCxnSpPr>
          <p:nvPr/>
        </p:nvCxnSpPr>
        <p:spPr>
          <a:xfrm flipH="1">
            <a:off x="3237752" y="4041799"/>
            <a:ext cx="2790600" cy="915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378" name="Google Shape;2378;p106"/>
          <p:cNvCxnSpPr>
            <a:stCxn id="2369" idx="6"/>
            <a:endCxn id="2361" idx="0"/>
          </p:cNvCxnSpPr>
          <p:nvPr/>
        </p:nvCxnSpPr>
        <p:spPr>
          <a:xfrm>
            <a:off x="4984437" y="2957938"/>
            <a:ext cx="1272000" cy="533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379" name="Google Shape;2379;p106"/>
          <p:cNvCxnSpPr>
            <a:stCxn id="2371" idx="7"/>
            <a:endCxn id="2369" idx="3"/>
          </p:cNvCxnSpPr>
          <p:nvPr/>
        </p:nvCxnSpPr>
        <p:spPr>
          <a:xfrm rot="10800000" flipH="1">
            <a:off x="3237673" y="3185727"/>
            <a:ext cx="1196400" cy="1771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grpSp>
        <p:nvGrpSpPr>
          <p:cNvPr id="2380" name="Google Shape;2380;p106"/>
          <p:cNvGrpSpPr/>
          <p:nvPr/>
        </p:nvGrpSpPr>
        <p:grpSpPr>
          <a:xfrm>
            <a:off x="4339737" y="2635588"/>
            <a:ext cx="644700" cy="644700"/>
            <a:chOff x="4359375" y="1453400"/>
            <a:chExt cx="644700" cy="644700"/>
          </a:xfrm>
        </p:grpSpPr>
        <p:sp>
          <p:nvSpPr>
            <p:cNvPr id="2369" name="Google Shape;2369;p106"/>
            <p:cNvSpPr/>
            <p:nvPr/>
          </p:nvSpPr>
          <p:spPr>
            <a:xfrm>
              <a:off x="4359375" y="1453400"/>
              <a:ext cx="644700" cy="644700"/>
            </a:xfrm>
            <a:prstGeom prst="ellipse">
              <a:avLst/>
            </a:prstGeom>
            <a:solidFill>
              <a:srgbClr val="666666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381" name="Google Shape;2381;p10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417725" y="1511625"/>
              <a:ext cx="528000" cy="52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82" name="Google Shape;2382;p106"/>
          <p:cNvGrpSpPr/>
          <p:nvPr/>
        </p:nvGrpSpPr>
        <p:grpSpPr>
          <a:xfrm>
            <a:off x="2663337" y="3415313"/>
            <a:ext cx="644700" cy="644700"/>
            <a:chOff x="2606775" y="2309325"/>
            <a:chExt cx="644700" cy="644700"/>
          </a:xfrm>
        </p:grpSpPr>
        <p:sp>
          <p:nvSpPr>
            <p:cNvPr id="2360" name="Google Shape;2360;p106"/>
            <p:cNvSpPr/>
            <p:nvPr/>
          </p:nvSpPr>
          <p:spPr>
            <a:xfrm>
              <a:off x="2606775" y="2309325"/>
              <a:ext cx="644700" cy="644700"/>
            </a:xfrm>
            <a:prstGeom prst="ellipse">
              <a:avLst/>
            </a:prstGeom>
            <a:solidFill>
              <a:srgbClr val="666666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383" name="Google Shape;2383;p10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06775" y="2388292"/>
              <a:ext cx="644700" cy="4867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84" name="Google Shape;2384;p106"/>
          <p:cNvSpPr txBox="1"/>
          <p:nvPr/>
        </p:nvSpPr>
        <p:spPr>
          <a:xfrm>
            <a:off x="1554675" y="3269502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0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1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85" name="Google Shape;2385;p106"/>
          <p:cNvSpPr txBox="1"/>
          <p:nvPr/>
        </p:nvSpPr>
        <p:spPr>
          <a:xfrm>
            <a:off x="6543075" y="3262927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2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7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86" name="Google Shape;2386;p106"/>
          <p:cNvSpPr txBox="1"/>
          <p:nvPr/>
        </p:nvSpPr>
        <p:spPr>
          <a:xfrm>
            <a:off x="4326525" y="2127402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3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6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87" name="Google Shape;2387;p106"/>
          <p:cNvSpPr txBox="1"/>
          <p:nvPr/>
        </p:nvSpPr>
        <p:spPr>
          <a:xfrm>
            <a:off x="1530175" y="4719977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4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5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88" name="Google Shape;2388;p106"/>
          <p:cNvSpPr txBox="1"/>
          <p:nvPr/>
        </p:nvSpPr>
        <p:spPr>
          <a:xfrm>
            <a:off x="5370000" y="5091727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8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9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94420338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p107"/>
          <p:cNvSpPr txBox="1">
            <a:spLocks noGrp="1"/>
          </p:cNvSpPr>
          <p:nvPr>
            <p:ph type="subTitle" idx="4294967295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2. Reverse all of the edges.</a:t>
            </a:r>
            <a:endParaRPr sz="2400" dirty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394" name="Google Shape;2394;p107"/>
          <p:cNvCxnSpPr>
            <a:stCxn id="2395" idx="6"/>
            <a:endCxn id="2396" idx="2"/>
          </p:cNvCxnSpPr>
          <p:nvPr/>
        </p:nvCxnSpPr>
        <p:spPr>
          <a:xfrm>
            <a:off x="3308037" y="3737663"/>
            <a:ext cx="2625900" cy="76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97" name="Google Shape;2397;p107"/>
          <p:cNvSpPr txBox="1">
            <a:spLocks noGrp="1"/>
          </p:cNvSpPr>
          <p:nvPr>
            <p:ph type="subTitle" idx="4294967295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Kosaraju’s Algorithm</a:t>
            </a:r>
            <a:endParaRPr sz="24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2398" name="Google Shape;2398;p107"/>
          <p:cNvGrpSpPr/>
          <p:nvPr/>
        </p:nvGrpSpPr>
        <p:grpSpPr>
          <a:xfrm>
            <a:off x="5933937" y="3491513"/>
            <a:ext cx="644700" cy="644700"/>
            <a:chOff x="4581975" y="2766525"/>
            <a:chExt cx="644700" cy="644700"/>
          </a:xfrm>
        </p:grpSpPr>
        <p:sp>
          <p:nvSpPr>
            <p:cNvPr id="2396" name="Google Shape;2396;p107"/>
            <p:cNvSpPr/>
            <p:nvPr/>
          </p:nvSpPr>
          <p:spPr>
            <a:xfrm>
              <a:off x="4581975" y="2766525"/>
              <a:ext cx="644700" cy="644700"/>
            </a:xfrm>
            <a:prstGeom prst="ellipse">
              <a:avLst/>
            </a:prstGeom>
            <a:solidFill>
              <a:srgbClr val="666666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399" name="Google Shape;2399;p10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73000" y="2903813"/>
              <a:ext cx="462650" cy="37012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400" name="Google Shape;2400;p107"/>
          <p:cNvCxnSpPr>
            <a:stCxn id="2395" idx="4"/>
            <a:endCxn id="2401" idx="1"/>
          </p:cNvCxnSpPr>
          <p:nvPr/>
        </p:nvCxnSpPr>
        <p:spPr>
          <a:xfrm>
            <a:off x="2985687" y="4060013"/>
            <a:ext cx="1829400" cy="1126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402" name="Google Shape;2402;p107"/>
          <p:cNvCxnSpPr>
            <a:stCxn id="2396" idx="4"/>
            <a:endCxn id="2401" idx="7"/>
          </p:cNvCxnSpPr>
          <p:nvPr/>
        </p:nvCxnSpPr>
        <p:spPr>
          <a:xfrm flipH="1">
            <a:off x="5271087" y="4136213"/>
            <a:ext cx="985200" cy="1050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403" name="Google Shape;2403;p107"/>
          <p:cNvCxnSpPr>
            <a:stCxn id="2404" idx="4"/>
            <a:endCxn id="2401" idx="0"/>
          </p:cNvCxnSpPr>
          <p:nvPr/>
        </p:nvCxnSpPr>
        <p:spPr>
          <a:xfrm>
            <a:off x="4662087" y="3280288"/>
            <a:ext cx="381000" cy="1811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2405" name="Google Shape;2405;p107"/>
          <p:cNvGrpSpPr/>
          <p:nvPr/>
        </p:nvGrpSpPr>
        <p:grpSpPr>
          <a:xfrm>
            <a:off x="2687387" y="4863113"/>
            <a:ext cx="644700" cy="644700"/>
            <a:chOff x="1912100" y="3775425"/>
            <a:chExt cx="644700" cy="644700"/>
          </a:xfrm>
        </p:grpSpPr>
        <p:sp>
          <p:nvSpPr>
            <p:cNvPr id="2406" name="Google Shape;2406;p107"/>
            <p:cNvSpPr/>
            <p:nvPr/>
          </p:nvSpPr>
          <p:spPr>
            <a:xfrm>
              <a:off x="1912100" y="3775425"/>
              <a:ext cx="644700" cy="644700"/>
            </a:xfrm>
            <a:prstGeom prst="ellipse">
              <a:avLst/>
            </a:prstGeom>
            <a:solidFill>
              <a:srgbClr val="666666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407" name="Google Shape;2407;p10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5550" y="3879863"/>
              <a:ext cx="457800" cy="43582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408" name="Google Shape;2408;p107"/>
          <p:cNvCxnSpPr>
            <a:stCxn id="2406" idx="6"/>
            <a:endCxn id="2401" idx="2"/>
          </p:cNvCxnSpPr>
          <p:nvPr/>
        </p:nvCxnSpPr>
        <p:spPr>
          <a:xfrm>
            <a:off x="3332087" y="5185463"/>
            <a:ext cx="1388700" cy="228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2409" name="Google Shape;2409;p107"/>
          <p:cNvGrpSpPr/>
          <p:nvPr/>
        </p:nvGrpSpPr>
        <p:grpSpPr>
          <a:xfrm>
            <a:off x="4720737" y="5091713"/>
            <a:ext cx="644700" cy="644700"/>
            <a:chOff x="3978375" y="3680925"/>
            <a:chExt cx="644700" cy="644700"/>
          </a:xfrm>
        </p:grpSpPr>
        <p:sp>
          <p:nvSpPr>
            <p:cNvPr id="2401" name="Google Shape;2401;p107"/>
            <p:cNvSpPr/>
            <p:nvPr/>
          </p:nvSpPr>
          <p:spPr>
            <a:xfrm>
              <a:off x="3978375" y="3680925"/>
              <a:ext cx="644700" cy="644700"/>
            </a:xfrm>
            <a:prstGeom prst="ellipse">
              <a:avLst/>
            </a:prstGeom>
            <a:solidFill>
              <a:srgbClr val="666666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410" name="Google Shape;2410;p10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34763" y="3799638"/>
              <a:ext cx="531925" cy="40727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411" name="Google Shape;2411;p107"/>
          <p:cNvCxnSpPr>
            <a:stCxn id="2395" idx="7"/>
            <a:endCxn id="2404" idx="2"/>
          </p:cNvCxnSpPr>
          <p:nvPr/>
        </p:nvCxnSpPr>
        <p:spPr>
          <a:xfrm rot="10800000" flipH="1">
            <a:off x="3213623" y="2958027"/>
            <a:ext cx="1126200" cy="551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412" name="Google Shape;2412;p107"/>
          <p:cNvCxnSpPr>
            <a:stCxn id="2396" idx="3"/>
            <a:endCxn id="2406" idx="7"/>
          </p:cNvCxnSpPr>
          <p:nvPr/>
        </p:nvCxnSpPr>
        <p:spPr>
          <a:xfrm flipH="1">
            <a:off x="3237752" y="4041799"/>
            <a:ext cx="2790600" cy="915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413" name="Google Shape;2413;p107"/>
          <p:cNvCxnSpPr>
            <a:stCxn id="2404" idx="6"/>
            <a:endCxn id="2396" idx="0"/>
          </p:cNvCxnSpPr>
          <p:nvPr/>
        </p:nvCxnSpPr>
        <p:spPr>
          <a:xfrm>
            <a:off x="4984437" y="2957938"/>
            <a:ext cx="1272000" cy="533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414" name="Google Shape;2414;p107"/>
          <p:cNvCxnSpPr>
            <a:stCxn id="2406" idx="7"/>
            <a:endCxn id="2404" idx="3"/>
          </p:cNvCxnSpPr>
          <p:nvPr/>
        </p:nvCxnSpPr>
        <p:spPr>
          <a:xfrm rot="10800000" flipH="1">
            <a:off x="3237673" y="3185727"/>
            <a:ext cx="1196400" cy="1771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2415" name="Google Shape;2415;p107"/>
          <p:cNvGrpSpPr/>
          <p:nvPr/>
        </p:nvGrpSpPr>
        <p:grpSpPr>
          <a:xfrm>
            <a:off x="4339737" y="2635588"/>
            <a:ext cx="644700" cy="644700"/>
            <a:chOff x="4359375" y="1453400"/>
            <a:chExt cx="644700" cy="644700"/>
          </a:xfrm>
        </p:grpSpPr>
        <p:sp>
          <p:nvSpPr>
            <p:cNvPr id="2404" name="Google Shape;2404;p107"/>
            <p:cNvSpPr/>
            <p:nvPr/>
          </p:nvSpPr>
          <p:spPr>
            <a:xfrm>
              <a:off x="4359375" y="1453400"/>
              <a:ext cx="644700" cy="644700"/>
            </a:xfrm>
            <a:prstGeom prst="ellipse">
              <a:avLst/>
            </a:prstGeom>
            <a:solidFill>
              <a:srgbClr val="666666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416" name="Google Shape;2416;p10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417725" y="1511625"/>
              <a:ext cx="528000" cy="52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17" name="Google Shape;2417;p107"/>
          <p:cNvGrpSpPr/>
          <p:nvPr/>
        </p:nvGrpSpPr>
        <p:grpSpPr>
          <a:xfrm>
            <a:off x="2663337" y="3415313"/>
            <a:ext cx="644700" cy="644700"/>
            <a:chOff x="2606775" y="2309325"/>
            <a:chExt cx="644700" cy="644700"/>
          </a:xfrm>
        </p:grpSpPr>
        <p:sp>
          <p:nvSpPr>
            <p:cNvPr id="2395" name="Google Shape;2395;p107"/>
            <p:cNvSpPr/>
            <p:nvPr/>
          </p:nvSpPr>
          <p:spPr>
            <a:xfrm>
              <a:off x="2606775" y="2309325"/>
              <a:ext cx="644700" cy="644700"/>
            </a:xfrm>
            <a:prstGeom prst="ellipse">
              <a:avLst/>
            </a:prstGeom>
            <a:solidFill>
              <a:srgbClr val="666666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418" name="Google Shape;2418;p10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06775" y="2388292"/>
              <a:ext cx="644700" cy="4867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19" name="Google Shape;2419;p107"/>
          <p:cNvSpPr txBox="1"/>
          <p:nvPr/>
        </p:nvSpPr>
        <p:spPr>
          <a:xfrm>
            <a:off x="1554675" y="3269502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0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1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20" name="Google Shape;2420;p107"/>
          <p:cNvSpPr txBox="1"/>
          <p:nvPr/>
        </p:nvSpPr>
        <p:spPr>
          <a:xfrm>
            <a:off x="6543075" y="3262927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2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7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21" name="Google Shape;2421;p107"/>
          <p:cNvSpPr txBox="1"/>
          <p:nvPr/>
        </p:nvSpPr>
        <p:spPr>
          <a:xfrm>
            <a:off x="4326525" y="2127402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3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6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22" name="Google Shape;2422;p107"/>
          <p:cNvSpPr txBox="1"/>
          <p:nvPr/>
        </p:nvSpPr>
        <p:spPr>
          <a:xfrm>
            <a:off x="1530175" y="4719977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4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5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23" name="Google Shape;2423;p107"/>
          <p:cNvSpPr txBox="1"/>
          <p:nvPr/>
        </p:nvSpPr>
        <p:spPr>
          <a:xfrm>
            <a:off x="5370000" y="5091727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8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9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p108"/>
          <p:cNvSpPr txBox="1">
            <a:spLocks noGrp="1"/>
          </p:cNvSpPr>
          <p:nvPr>
            <p:ph type="subTitle" idx="4294967295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3. Repeat </a:t>
            </a: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dfs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again, starting with vertices with the largest </a:t>
            </a: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429" name="Google Shape;2429;p108"/>
          <p:cNvCxnSpPr>
            <a:stCxn id="2430" idx="6"/>
            <a:endCxn id="2431" idx="2"/>
          </p:cNvCxnSpPr>
          <p:nvPr/>
        </p:nvCxnSpPr>
        <p:spPr>
          <a:xfrm>
            <a:off x="3308037" y="3737663"/>
            <a:ext cx="2625900" cy="76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432" name="Google Shape;2432;p108"/>
          <p:cNvSpPr txBox="1">
            <a:spLocks noGrp="1"/>
          </p:cNvSpPr>
          <p:nvPr>
            <p:ph type="subTitle" idx="4294967295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Kosaraju’s Algorithm</a:t>
            </a:r>
            <a:endParaRPr sz="24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31" name="Google Shape;2431;p108"/>
          <p:cNvSpPr/>
          <p:nvPr/>
        </p:nvSpPr>
        <p:spPr>
          <a:xfrm>
            <a:off x="5933937" y="3491513"/>
            <a:ext cx="644700" cy="6447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433" name="Google Shape;2433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4963" y="3628800"/>
            <a:ext cx="462650" cy="3701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4" name="Google Shape;2434;p108"/>
          <p:cNvCxnSpPr>
            <a:stCxn id="2430" idx="4"/>
            <a:endCxn id="2435" idx="1"/>
          </p:cNvCxnSpPr>
          <p:nvPr/>
        </p:nvCxnSpPr>
        <p:spPr>
          <a:xfrm>
            <a:off x="2985687" y="4060013"/>
            <a:ext cx="1829400" cy="1126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436" name="Google Shape;2436;p108"/>
          <p:cNvCxnSpPr>
            <a:stCxn id="2431" idx="4"/>
            <a:endCxn id="2435" idx="7"/>
          </p:cNvCxnSpPr>
          <p:nvPr/>
        </p:nvCxnSpPr>
        <p:spPr>
          <a:xfrm flipH="1">
            <a:off x="5271087" y="4136213"/>
            <a:ext cx="985200" cy="1050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437" name="Google Shape;2437;p108"/>
          <p:cNvCxnSpPr>
            <a:stCxn id="2438" idx="4"/>
            <a:endCxn id="2435" idx="0"/>
          </p:cNvCxnSpPr>
          <p:nvPr/>
        </p:nvCxnSpPr>
        <p:spPr>
          <a:xfrm>
            <a:off x="4662087" y="3280288"/>
            <a:ext cx="381000" cy="1811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439" name="Google Shape;2439;p108"/>
          <p:cNvSpPr/>
          <p:nvPr/>
        </p:nvSpPr>
        <p:spPr>
          <a:xfrm>
            <a:off x="2687387" y="4863113"/>
            <a:ext cx="644700" cy="6447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440" name="Google Shape;2440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0838" y="4967550"/>
            <a:ext cx="457800" cy="435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1" name="Google Shape;2441;p108"/>
          <p:cNvCxnSpPr>
            <a:stCxn id="2439" idx="6"/>
            <a:endCxn id="2435" idx="2"/>
          </p:cNvCxnSpPr>
          <p:nvPr/>
        </p:nvCxnSpPr>
        <p:spPr>
          <a:xfrm>
            <a:off x="3332087" y="5185463"/>
            <a:ext cx="1388700" cy="228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435" name="Google Shape;2435;p108"/>
          <p:cNvSpPr/>
          <p:nvPr/>
        </p:nvSpPr>
        <p:spPr>
          <a:xfrm>
            <a:off x="4720737" y="5091713"/>
            <a:ext cx="644700" cy="644700"/>
          </a:xfrm>
          <a:prstGeom prst="ellipse">
            <a:avLst/>
          </a:prstGeom>
          <a:solidFill>
            <a:srgbClr val="FFD54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442" name="Google Shape;2442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7125" y="5210425"/>
            <a:ext cx="531925" cy="407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3" name="Google Shape;2443;p108"/>
          <p:cNvCxnSpPr>
            <a:stCxn id="2430" idx="7"/>
            <a:endCxn id="2438" idx="2"/>
          </p:cNvCxnSpPr>
          <p:nvPr/>
        </p:nvCxnSpPr>
        <p:spPr>
          <a:xfrm rot="10800000" flipH="1">
            <a:off x="3213623" y="2958027"/>
            <a:ext cx="1126200" cy="551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444" name="Google Shape;2444;p108"/>
          <p:cNvCxnSpPr>
            <a:stCxn id="2431" idx="3"/>
            <a:endCxn id="2439" idx="7"/>
          </p:cNvCxnSpPr>
          <p:nvPr/>
        </p:nvCxnSpPr>
        <p:spPr>
          <a:xfrm flipH="1">
            <a:off x="3237752" y="4041799"/>
            <a:ext cx="2790600" cy="915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445" name="Google Shape;2445;p108"/>
          <p:cNvCxnSpPr>
            <a:stCxn id="2438" idx="6"/>
            <a:endCxn id="2431" idx="0"/>
          </p:cNvCxnSpPr>
          <p:nvPr/>
        </p:nvCxnSpPr>
        <p:spPr>
          <a:xfrm>
            <a:off x="4984437" y="2957938"/>
            <a:ext cx="1272000" cy="533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446" name="Google Shape;2446;p108"/>
          <p:cNvCxnSpPr>
            <a:stCxn id="2439" idx="7"/>
            <a:endCxn id="2438" idx="3"/>
          </p:cNvCxnSpPr>
          <p:nvPr/>
        </p:nvCxnSpPr>
        <p:spPr>
          <a:xfrm rot="10800000" flipH="1">
            <a:off x="3237673" y="3185727"/>
            <a:ext cx="1196400" cy="1771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438" name="Google Shape;2438;p108"/>
          <p:cNvSpPr/>
          <p:nvPr/>
        </p:nvSpPr>
        <p:spPr>
          <a:xfrm>
            <a:off x="4339737" y="2635588"/>
            <a:ext cx="644700" cy="6447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447" name="Google Shape;2447;p1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8087" y="2693813"/>
            <a:ext cx="528000" cy="5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0" name="Google Shape;2430;p108"/>
          <p:cNvSpPr/>
          <p:nvPr/>
        </p:nvSpPr>
        <p:spPr>
          <a:xfrm>
            <a:off x="2663337" y="3415313"/>
            <a:ext cx="644700" cy="6447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448" name="Google Shape;2448;p1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63338" y="3494279"/>
            <a:ext cx="644700" cy="486749"/>
          </a:xfrm>
          <a:prstGeom prst="rect">
            <a:avLst/>
          </a:prstGeom>
          <a:noFill/>
          <a:ln>
            <a:noFill/>
          </a:ln>
        </p:spPr>
      </p:pic>
      <p:sp>
        <p:nvSpPr>
          <p:cNvPr id="2449" name="Google Shape;2449;p108"/>
          <p:cNvSpPr txBox="1"/>
          <p:nvPr/>
        </p:nvSpPr>
        <p:spPr>
          <a:xfrm>
            <a:off x="1554675" y="3269502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0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1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50" name="Google Shape;2450;p108"/>
          <p:cNvSpPr txBox="1"/>
          <p:nvPr/>
        </p:nvSpPr>
        <p:spPr>
          <a:xfrm>
            <a:off x="6543075" y="3262927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2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7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51" name="Google Shape;2451;p108"/>
          <p:cNvSpPr txBox="1"/>
          <p:nvPr/>
        </p:nvSpPr>
        <p:spPr>
          <a:xfrm>
            <a:off x="4326525" y="2127402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3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6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52" name="Google Shape;2452;p108"/>
          <p:cNvSpPr txBox="1"/>
          <p:nvPr/>
        </p:nvSpPr>
        <p:spPr>
          <a:xfrm>
            <a:off x="1530175" y="4719977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4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5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53" name="Google Shape;2453;p108"/>
          <p:cNvSpPr txBox="1"/>
          <p:nvPr/>
        </p:nvSpPr>
        <p:spPr>
          <a:xfrm>
            <a:off x="5370000" y="5091727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8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9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109"/>
          <p:cNvSpPr txBox="1">
            <a:spLocks noGrp="1"/>
          </p:cNvSpPr>
          <p:nvPr>
            <p:ph type="subTitle" idx="4294967295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3. Repeat </a:t>
            </a: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dfs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again, starting with vertices with the largest </a:t>
            </a: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459" name="Google Shape;2459;p109"/>
          <p:cNvCxnSpPr>
            <a:stCxn id="2460" idx="6"/>
            <a:endCxn id="2461" idx="2"/>
          </p:cNvCxnSpPr>
          <p:nvPr/>
        </p:nvCxnSpPr>
        <p:spPr>
          <a:xfrm>
            <a:off x="3308037" y="3737663"/>
            <a:ext cx="2625900" cy="76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462" name="Google Shape;2462;p109"/>
          <p:cNvSpPr txBox="1">
            <a:spLocks noGrp="1"/>
          </p:cNvSpPr>
          <p:nvPr>
            <p:ph type="subTitle" idx="4294967295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Kosaraju’s Algorithm</a:t>
            </a:r>
            <a:endParaRPr sz="24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61" name="Google Shape;2461;p109"/>
          <p:cNvSpPr/>
          <p:nvPr/>
        </p:nvSpPr>
        <p:spPr>
          <a:xfrm>
            <a:off x="5933937" y="3491513"/>
            <a:ext cx="644700" cy="6447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463" name="Google Shape;2463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4963" y="3628800"/>
            <a:ext cx="462650" cy="3701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4" name="Google Shape;2464;p109"/>
          <p:cNvCxnSpPr>
            <a:stCxn id="2460" idx="4"/>
            <a:endCxn id="2465" idx="1"/>
          </p:cNvCxnSpPr>
          <p:nvPr/>
        </p:nvCxnSpPr>
        <p:spPr>
          <a:xfrm>
            <a:off x="2985687" y="4060013"/>
            <a:ext cx="1829400" cy="1126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466" name="Google Shape;2466;p109"/>
          <p:cNvCxnSpPr>
            <a:stCxn id="2461" idx="4"/>
            <a:endCxn id="2465" idx="7"/>
          </p:cNvCxnSpPr>
          <p:nvPr/>
        </p:nvCxnSpPr>
        <p:spPr>
          <a:xfrm flipH="1">
            <a:off x="5271087" y="4136213"/>
            <a:ext cx="985200" cy="1050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467" name="Google Shape;2467;p109"/>
          <p:cNvCxnSpPr>
            <a:stCxn id="2468" idx="4"/>
            <a:endCxn id="2465" idx="0"/>
          </p:cNvCxnSpPr>
          <p:nvPr/>
        </p:nvCxnSpPr>
        <p:spPr>
          <a:xfrm>
            <a:off x="4662087" y="3280288"/>
            <a:ext cx="381000" cy="1811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469" name="Google Shape;2469;p109"/>
          <p:cNvSpPr/>
          <p:nvPr/>
        </p:nvSpPr>
        <p:spPr>
          <a:xfrm>
            <a:off x="2687387" y="4863113"/>
            <a:ext cx="644700" cy="6447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470" name="Google Shape;2470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0838" y="4967550"/>
            <a:ext cx="457800" cy="435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71" name="Google Shape;2471;p109"/>
          <p:cNvCxnSpPr>
            <a:stCxn id="2469" idx="6"/>
            <a:endCxn id="2465" idx="2"/>
          </p:cNvCxnSpPr>
          <p:nvPr/>
        </p:nvCxnSpPr>
        <p:spPr>
          <a:xfrm>
            <a:off x="3332087" y="5185463"/>
            <a:ext cx="1388700" cy="228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465" name="Google Shape;2465;p109"/>
          <p:cNvSpPr/>
          <p:nvPr/>
        </p:nvSpPr>
        <p:spPr>
          <a:xfrm>
            <a:off x="4720737" y="5091713"/>
            <a:ext cx="644700" cy="644700"/>
          </a:xfrm>
          <a:prstGeom prst="ellipse">
            <a:avLst/>
          </a:prstGeom>
          <a:solidFill>
            <a:srgbClr val="666666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472" name="Google Shape;2472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7125" y="5210425"/>
            <a:ext cx="531925" cy="407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73" name="Google Shape;2473;p109"/>
          <p:cNvCxnSpPr>
            <a:stCxn id="2460" idx="7"/>
            <a:endCxn id="2468" idx="2"/>
          </p:cNvCxnSpPr>
          <p:nvPr/>
        </p:nvCxnSpPr>
        <p:spPr>
          <a:xfrm rot="10800000" flipH="1">
            <a:off x="3213623" y="2958027"/>
            <a:ext cx="1126200" cy="551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474" name="Google Shape;2474;p109"/>
          <p:cNvCxnSpPr>
            <a:stCxn id="2461" idx="3"/>
            <a:endCxn id="2469" idx="7"/>
          </p:cNvCxnSpPr>
          <p:nvPr/>
        </p:nvCxnSpPr>
        <p:spPr>
          <a:xfrm flipH="1">
            <a:off x="3237752" y="4041799"/>
            <a:ext cx="2790600" cy="915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475" name="Google Shape;2475;p109"/>
          <p:cNvCxnSpPr>
            <a:stCxn id="2468" idx="6"/>
            <a:endCxn id="2461" idx="0"/>
          </p:cNvCxnSpPr>
          <p:nvPr/>
        </p:nvCxnSpPr>
        <p:spPr>
          <a:xfrm>
            <a:off x="4984437" y="2957938"/>
            <a:ext cx="1272000" cy="533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476" name="Google Shape;2476;p109"/>
          <p:cNvCxnSpPr>
            <a:stCxn id="2469" idx="7"/>
            <a:endCxn id="2468" idx="3"/>
          </p:cNvCxnSpPr>
          <p:nvPr/>
        </p:nvCxnSpPr>
        <p:spPr>
          <a:xfrm rot="10800000" flipH="1">
            <a:off x="3237673" y="3185727"/>
            <a:ext cx="1196400" cy="1771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468" name="Google Shape;2468;p109"/>
          <p:cNvSpPr/>
          <p:nvPr/>
        </p:nvSpPr>
        <p:spPr>
          <a:xfrm>
            <a:off x="4339737" y="2635588"/>
            <a:ext cx="644700" cy="6447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477" name="Google Shape;2477;p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8087" y="2693813"/>
            <a:ext cx="528000" cy="5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0" name="Google Shape;2460;p109"/>
          <p:cNvSpPr/>
          <p:nvPr/>
        </p:nvSpPr>
        <p:spPr>
          <a:xfrm>
            <a:off x="2663337" y="3415313"/>
            <a:ext cx="644700" cy="6447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478" name="Google Shape;2478;p1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63338" y="3494279"/>
            <a:ext cx="644700" cy="486749"/>
          </a:xfrm>
          <a:prstGeom prst="rect">
            <a:avLst/>
          </a:prstGeom>
          <a:noFill/>
          <a:ln>
            <a:noFill/>
          </a:ln>
        </p:spPr>
      </p:pic>
      <p:sp>
        <p:nvSpPr>
          <p:cNvPr id="2479" name="Google Shape;2479;p109"/>
          <p:cNvSpPr txBox="1"/>
          <p:nvPr/>
        </p:nvSpPr>
        <p:spPr>
          <a:xfrm>
            <a:off x="1554675" y="3269502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0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1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80" name="Google Shape;2480;p109"/>
          <p:cNvSpPr txBox="1"/>
          <p:nvPr/>
        </p:nvSpPr>
        <p:spPr>
          <a:xfrm>
            <a:off x="6543075" y="3262927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2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7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81" name="Google Shape;2481;p109"/>
          <p:cNvSpPr txBox="1"/>
          <p:nvPr/>
        </p:nvSpPr>
        <p:spPr>
          <a:xfrm>
            <a:off x="4326525" y="2127402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3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6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82" name="Google Shape;2482;p109"/>
          <p:cNvSpPr txBox="1"/>
          <p:nvPr/>
        </p:nvSpPr>
        <p:spPr>
          <a:xfrm>
            <a:off x="1530175" y="4719977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4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5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83" name="Google Shape;2483;p109"/>
          <p:cNvSpPr txBox="1"/>
          <p:nvPr/>
        </p:nvSpPr>
        <p:spPr>
          <a:xfrm>
            <a:off x="5370000" y="5091727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8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9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p110"/>
          <p:cNvSpPr txBox="1">
            <a:spLocks noGrp="1"/>
          </p:cNvSpPr>
          <p:nvPr>
            <p:ph type="subTitle" idx="4294967295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3. Repeat </a:t>
            </a: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dfs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again, starting with vertices with the largest </a:t>
            </a: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489" name="Google Shape;2489;p110"/>
          <p:cNvCxnSpPr>
            <a:stCxn id="2490" idx="6"/>
            <a:endCxn id="2491" idx="2"/>
          </p:cNvCxnSpPr>
          <p:nvPr/>
        </p:nvCxnSpPr>
        <p:spPr>
          <a:xfrm>
            <a:off x="3308037" y="3737663"/>
            <a:ext cx="2625900" cy="76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492" name="Google Shape;2492;p110"/>
          <p:cNvSpPr txBox="1">
            <a:spLocks noGrp="1"/>
          </p:cNvSpPr>
          <p:nvPr>
            <p:ph type="subTitle" idx="4294967295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Kosaraju’s Algorithm</a:t>
            </a:r>
            <a:endParaRPr sz="24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91" name="Google Shape;2491;p110"/>
          <p:cNvSpPr/>
          <p:nvPr/>
        </p:nvSpPr>
        <p:spPr>
          <a:xfrm>
            <a:off x="5933937" y="3491513"/>
            <a:ext cx="644700" cy="6447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493" name="Google Shape;249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4963" y="3628800"/>
            <a:ext cx="462650" cy="3701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4" name="Google Shape;2494;p110"/>
          <p:cNvCxnSpPr>
            <a:stCxn id="2490" idx="4"/>
            <a:endCxn id="2495" idx="1"/>
          </p:cNvCxnSpPr>
          <p:nvPr/>
        </p:nvCxnSpPr>
        <p:spPr>
          <a:xfrm>
            <a:off x="2985687" y="4060013"/>
            <a:ext cx="1829400" cy="1126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496" name="Google Shape;2496;p110"/>
          <p:cNvCxnSpPr>
            <a:stCxn id="2491" idx="4"/>
            <a:endCxn id="2495" idx="7"/>
          </p:cNvCxnSpPr>
          <p:nvPr/>
        </p:nvCxnSpPr>
        <p:spPr>
          <a:xfrm flipH="1">
            <a:off x="5271087" y="4136213"/>
            <a:ext cx="985200" cy="1050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497" name="Google Shape;2497;p110"/>
          <p:cNvCxnSpPr>
            <a:stCxn id="2498" idx="4"/>
            <a:endCxn id="2495" idx="0"/>
          </p:cNvCxnSpPr>
          <p:nvPr/>
        </p:nvCxnSpPr>
        <p:spPr>
          <a:xfrm>
            <a:off x="4662087" y="3280288"/>
            <a:ext cx="381000" cy="1811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499" name="Google Shape;2499;p110"/>
          <p:cNvSpPr/>
          <p:nvPr/>
        </p:nvSpPr>
        <p:spPr>
          <a:xfrm>
            <a:off x="2687387" y="4863113"/>
            <a:ext cx="644700" cy="6447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500" name="Google Shape;2500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0838" y="4967550"/>
            <a:ext cx="457800" cy="435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1" name="Google Shape;2501;p110"/>
          <p:cNvCxnSpPr>
            <a:stCxn id="2499" idx="6"/>
            <a:endCxn id="2495" idx="2"/>
          </p:cNvCxnSpPr>
          <p:nvPr/>
        </p:nvCxnSpPr>
        <p:spPr>
          <a:xfrm>
            <a:off x="3332087" y="5185463"/>
            <a:ext cx="1388700" cy="228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495" name="Google Shape;2495;p110"/>
          <p:cNvSpPr/>
          <p:nvPr/>
        </p:nvSpPr>
        <p:spPr>
          <a:xfrm>
            <a:off x="4720737" y="5091713"/>
            <a:ext cx="644700" cy="644700"/>
          </a:xfrm>
          <a:prstGeom prst="ellipse">
            <a:avLst/>
          </a:prstGeom>
          <a:solidFill>
            <a:srgbClr val="666666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502" name="Google Shape;2502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7125" y="5210425"/>
            <a:ext cx="531925" cy="407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3" name="Google Shape;2503;p110"/>
          <p:cNvCxnSpPr>
            <a:stCxn id="2490" idx="7"/>
            <a:endCxn id="2498" idx="2"/>
          </p:cNvCxnSpPr>
          <p:nvPr/>
        </p:nvCxnSpPr>
        <p:spPr>
          <a:xfrm rot="10800000" flipH="1">
            <a:off x="3213623" y="2958027"/>
            <a:ext cx="1126200" cy="551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504" name="Google Shape;2504;p110"/>
          <p:cNvCxnSpPr>
            <a:stCxn id="2491" idx="3"/>
            <a:endCxn id="2499" idx="7"/>
          </p:cNvCxnSpPr>
          <p:nvPr/>
        </p:nvCxnSpPr>
        <p:spPr>
          <a:xfrm flipH="1">
            <a:off x="3237752" y="4041799"/>
            <a:ext cx="2790600" cy="915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505" name="Google Shape;2505;p110"/>
          <p:cNvCxnSpPr>
            <a:stCxn id="2498" idx="6"/>
            <a:endCxn id="2491" idx="0"/>
          </p:cNvCxnSpPr>
          <p:nvPr/>
        </p:nvCxnSpPr>
        <p:spPr>
          <a:xfrm>
            <a:off x="4984437" y="2957938"/>
            <a:ext cx="1272000" cy="533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506" name="Google Shape;2506;p110"/>
          <p:cNvCxnSpPr>
            <a:stCxn id="2499" idx="7"/>
            <a:endCxn id="2498" idx="3"/>
          </p:cNvCxnSpPr>
          <p:nvPr/>
        </p:nvCxnSpPr>
        <p:spPr>
          <a:xfrm rot="10800000" flipH="1">
            <a:off x="3237673" y="3185727"/>
            <a:ext cx="1196400" cy="1771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498" name="Google Shape;2498;p110"/>
          <p:cNvSpPr/>
          <p:nvPr/>
        </p:nvSpPr>
        <p:spPr>
          <a:xfrm>
            <a:off x="4339737" y="2635588"/>
            <a:ext cx="644700" cy="6447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507" name="Google Shape;2507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8087" y="2693813"/>
            <a:ext cx="528000" cy="5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0" name="Google Shape;2490;p110"/>
          <p:cNvSpPr/>
          <p:nvPr/>
        </p:nvSpPr>
        <p:spPr>
          <a:xfrm>
            <a:off x="2663337" y="3415313"/>
            <a:ext cx="644700" cy="6447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508" name="Google Shape;2508;p1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63338" y="3494279"/>
            <a:ext cx="644700" cy="486749"/>
          </a:xfrm>
          <a:prstGeom prst="rect">
            <a:avLst/>
          </a:prstGeom>
          <a:noFill/>
          <a:ln>
            <a:noFill/>
          </a:ln>
        </p:spPr>
      </p:pic>
      <p:sp>
        <p:nvSpPr>
          <p:cNvPr id="2509" name="Google Shape;2509;p110"/>
          <p:cNvSpPr txBox="1"/>
          <p:nvPr/>
        </p:nvSpPr>
        <p:spPr>
          <a:xfrm>
            <a:off x="1554675" y="3269502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0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1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10" name="Google Shape;2510;p110"/>
          <p:cNvSpPr txBox="1"/>
          <p:nvPr/>
        </p:nvSpPr>
        <p:spPr>
          <a:xfrm>
            <a:off x="6543075" y="3262927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2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7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11" name="Google Shape;2511;p110"/>
          <p:cNvSpPr txBox="1"/>
          <p:nvPr/>
        </p:nvSpPr>
        <p:spPr>
          <a:xfrm>
            <a:off x="4326525" y="2127402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3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6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12" name="Google Shape;2512;p110"/>
          <p:cNvSpPr txBox="1"/>
          <p:nvPr/>
        </p:nvSpPr>
        <p:spPr>
          <a:xfrm>
            <a:off x="1530175" y="4719977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4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5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13" name="Google Shape;2513;p110"/>
          <p:cNvSpPr txBox="1"/>
          <p:nvPr/>
        </p:nvSpPr>
        <p:spPr>
          <a:xfrm>
            <a:off x="5370000" y="5091727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8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9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14" name="Google Shape;2514;p110"/>
          <p:cNvSpPr txBox="1"/>
          <p:nvPr/>
        </p:nvSpPr>
        <p:spPr>
          <a:xfrm>
            <a:off x="3390150" y="6023150"/>
            <a:ext cx="12717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This is one SCC.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15" name="Google Shape;2515;p110"/>
          <p:cNvSpPr/>
          <p:nvPr/>
        </p:nvSpPr>
        <p:spPr>
          <a:xfrm rot="5400685">
            <a:off x="4635103" y="5930676"/>
            <a:ext cx="255657" cy="326221"/>
          </a:xfrm>
          <a:custGeom>
            <a:avLst/>
            <a:gdLst/>
            <a:ahLst/>
            <a:cxnLst/>
            <a:rect l="l" t="t" r="r" b="b"/>
            <a:pathLst>
              <a:path w="20363" h="5528" extrusionOk="0">
                <a:moveTo>
                  <a:pt x="20363" y="5528"/>
                </a:moveTo>
                <a:cubicBezTo>
                  <a:pt x="19587" y="5189"/>
                  <a:pt x="17891" y="4218"/>
                  <a:pt x="15709" y="3491"/>
                </a:cubicBezTo>
                <a:cubicBezTo>
                  <a:pt x="13527" y="2764"/>
                  <a:pt x="9891" y="1746"/>
                  <a:pt x="7273" y="1164"/>
                </a:cubicBezTo>
                <a:cubicBezTo>
                  <a:pt x="4655" y="582"/>
                  <a:pt x="1212" y="194"/>
                  <a:pt x="0" y="0"/>
                </a:cubicBezTo>
              </a:path>
            </a:pathLst>
          </a:custGeom>
          <a:noFill/>
          <a:ln w="38100" cap="flat" cmpd="sng">
            <a:solidFill>
              <a:srgbClr val="FFD54F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516" name="Google Shape;2516;p110"/>
          <p:cNvSpPr/>
          <p:nvPr/>
        </p:nvSpPr>
        <p:spPr>
          <a:xfrm>
            <a:off x="4618425" y="4989413"/>
            <a:ext cx="849300" cy="849300"/>
          </a:xfrm>
          <a:prstGeom prst="ellipse">
            <a:avLst/>
          </a:prstGeom>
          <a:noFill/>
          <a:ln w="38100" cap="flat" cmpd="sng">
            <a:solidFill>
              <a:srgbClr val="FFD54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p111"/>
          <p:cNvSpPr txBox="1">
            <a:spLocks noGrp="1"/>
          </p:cNvSpPr>
          <p:nvPr>
            <p:ph type="subTitle" idx="4294967295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3. Repeat </a:t>
            </a: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dfs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again, starting with vertices with the largest </a:t>
            </a: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522" name="Google Shape;2522;p111"/>
          <p:cNvCxnSpPr>
            <a:stCxn id="2523" idx="6"/>
            <a:endCxn id="2524" idx="2"/>
          </p:cNvCxnSpPr>
          <p:nvPr/>
        </p:nvCxnSpPr>
        <p:spPr>
          <a:xfrm>
            <a:off x="3308037" y="3737663"/>
            <a:ext cx="2625900" cy="76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525" name="Google Shape;2525;p111"/>
          <p:cNvSpPr txBox="1">
            <a:spLocks noGrp="1"/>
          </p:cNvSpPr>
          <p:nvPr>
            <p:ph type="subTitle" idx="4294967295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Kosaraju’s Algorithm</a:t>
            </a:r>
            <a:endParaRPr sz="24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24" name="Google Shape;2524;p111"/>
          <p:cNvSpPr/>
          <p:nvPr/>
        </p:nvSpPr>
        <p:spPr>
          <a:xfrm>
            <a:off x="5933937" y="3491513"/>
            <a:ext cx="644700" cy="644700"/>
          </a:xfrm>
          <a:prstGeom prst="ellipse">
            <a:avLst/>
          </a:prstGeom>
          <a:solidFill>
            <a:srgbClr val="FFD54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526" name="Google Shape;2526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4963" y="3628800"/>
            <a:ext cx="462650" cy="3701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27" name="Google Shape;2527;p111"/>
          <p:cNvCxnSpPr>
            <a:stCxn id="2523" idx="4"/>
            <a:endCxn id="2528" idx="1"/>
          </p:cNvCxnSpPr>
          <p:nvPr/>
        </p:nvCxnSpPr>
        <p:spPr>
          <a:xfrm>
            <a:off x="2985687" y="4060013"/>
            <a:ext cx="1829400" cy="1126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529" name="Google Shape;2529;p111"/>
          <p:cNvCxnSpPr>
            <a:stCxn id="2524" idx="4"/>
            <a:endCxn id="2528" idx="7"/>
          </p:cNvCxnSpPr>
          <p:nvPr/>
        </p:nvCxnSpPr>
        <p:spPr>
          <a:xfrm flipH="1">
            <a:off x="5271087" y="4136213"/>
            <a:ext cx="985200" cy="1050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530" name="Google Shape;2530;p111"/>
          <p:cNvCxnSpPr>
            <a:stCxn id="2531" idx="4"/>
            <a:endCxn id="2528" idx="0"/>
          </p:cNvCxnSpPr>
          <p:nvPr/>
        </p:nvCxnSpPr>
        <p:spPr>
          <a:xfrm>
            <a:off x="4662087" y="3280288"/>
            <a:ext cx="381000" cy="1811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532" name="Google Shape;2532;p111"/>
          <p:cNvSpPr/>
          <p:nvPr/>
        </p:nvSpPr>
        <p:spPr>
          <a:xfrm>
            <a:off x="2687387" y="4863113"/>
            <a:ext cx="644700" cy="6447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533" name="Google Shape;2533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0838" y="4967550"/>
            <a:ext cx="457800" cy="435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4" name="Google Shape;2534;p111"/>
          <p:cNvCxnSpPr>
            <a:stCxn id="2532" idx="6"/>
            <a:endCxn id="2528" idx="2"/>
          </p:cNvCxnSpPr>
          <p:nvPr/>
        </p:nvCxnSpPr>
        <p:spPr>
          <a:xfrm>
            <a:off x="3332087" y="5185463"/>
            <a:ext cx="1388700" cy="228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528" name="Google Shape;2528;p111"/>
          <p:cNvSpPr/>
          <p:nvPr/>
        </p:nvSpPr>
        <p:spPr>
          <a:xfrm>
            <a:off x="4720737" y="5091713"/>
            <a:ext cx="644700" cy="644700"/>
          </a:xfrm>
          <a:prstGeom prst="ellipse">
            <a:avLst/>
          </a:prstGeom>
          <a:solidFill>
            <a:srgbClr val="666666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535" name="Google Shape;2535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7125" y="5210425"/>
            <a:ext cx="531925" cy="407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6" name="Google Shape;2536;p111"/>
          <p:cNvCxnSpPr>
            <a:stCxn id="2523" idx="7"/>
            <a:endCxn id="2531" idx="2"/>
          </p:cNvCxnSpPr>
          <p:nvPr/>
        </p:nvCxnSpPr>
        <p:spPr>
          <a:xfrm rot="10800000" flipH="1">
            <a:off x="3213623" y="2958027"/>
            <a:ext cx="1126200" cy="551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537" name="Google Shape;2537;p111"/>
          <p:cNvCxnSpPr>
            <a:stCxn id="2524" idx="3"/>
            <a:endCxn id="2532" idx="7"/>
          </p:cNvCxnSpPr>
          <p:nvPr/>
        </p:nvCxnSpPr>
        <p:spPr>
          <a:xfrm flipH="1">
            <a:off x="3237752" y="4041799"/>
            <a:ext cx="2790600" cy="915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538" name="Google Shape;2538;p111"/>
          <p:cNvCxnSpPr>
            <a:stCxn id="2531" idx="6"/>
            <a:endCxn id="2524" idx="0"/>
          </p:cNvCxnSpPr>
          <p:nvPr/>
        </p:nvCxnSpPr>
        <p:spPr>
          <a:xfrm>
            <a:off x="4984437" y="2957938"/>
            <a:ext cx="1272000" cy="533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539" name="Google Shape;2539;p111"/>
          <p:cNvCxnSpPr>
            <a:stCxn id="2532" idx="7"/>
            <a:endCxn id="2531" idx="3"/>
          </p:cNvCxnSpPr>
          <p:nvPr/>
        </p:nvCxnSpPr>
        <p:spPr>
          <a:xfrm rot="10800000" flipH="1">
            <a:off x="3237673" y="3185727"/>
            <a:ext cx="1196400" cy="1771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531" name="Google Shape;2531;p111"/>
          <p:cNvSpPr/>
          <p:nvPr/>
        </p:nvSpPr>
        <p:spPr>
          <a:xfrm>
            <a:off x="4339737" y="2635588"/>
            <a:ext cx="644700" cy="6447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540" name="Google Shape;2540;p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8087" y="2693813"/>
            <a:ext cx="528000" cy="5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3" name="Google Shape;2523;p111"/>
          <p:cNvSpPr/>
          <p:nvPr/>
        </p:nvSpPr>
        <p:spPr>
          <a:xfrm>
            <a:off x="2663337" y="3415313"/>
            <a:ext cx="644700" cy="6447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541" name="Google Shape;2541;p1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63338" y="3494279"/>
            <a:ext cx="644700" cy="486749"/>
          </a:xfrm>
          <a:prstGeom prst="rect">
            <a:avLst/>
          </a:prstGeom>
          <a:noFill/>
          <a:ln>
            <a:noFill/>
          </a:ln>
        </p:spPr>
      </p:pic>
      <p:sp>
        <p:nvSpPr>
          <p:cNvPr id="2542" name="Google Shape;2542;p111"/>
          <p:cNvSpPr txBox="1"/>
          <p:nvPr/>
        </p:nvSpPr>
        <p:spPr>
          <a:xfrm>
            <a:off x="1554675" y="3269502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0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1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43" name="Google Shape;2543;p111"/>
          <p:cNvSpPr txBox="1"/>
          <p:nvPr/>
        </p:nvSpPr>
        <p:spPr>
          <a:xfrm>
            <a:off x="6543075" y="3262927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2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7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44" name="Google Shape;2544;p111"/>
          <p:cNvSpPr txBox="1"/>
          <p:nvPr/>
        </p:nvSpPr>
        <p:spPr>
          <a:xfrm>
            <a:off x="4326525" y="2127402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3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6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45" name="Google Shape;2545;p111"/>
          <p:cNvSpPr txBox="1"/>
          <p:nvPr/>
        </p:nvSpPr>
        <p:spPr>
          <a:xfrm>
            <a:off x="1530175" y="4719977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4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5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46" name="Google Shape;2546;p111"/>
          <p:cNvSpPr txBox="1"/>
          <p:nvPr/>
        </p:nvSpPr>
        <p:spPr>
          <a:xfrm>
            <a:off x="5370000" y="5091727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8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9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47" name="Google Shape;2547;p111"/>
          <p:cNvSpPr/>
          <p:nvPr/>
        </p:nvSpPr>
        <p:spPr>
          <a:xfrm rot="5400685">
            <a:off x="4635103" y="5930676"/>
            <a:ext cx="255657" cy="326221"/>
          </a:xfrm>
          <a:custGeom>
            <a:avLst/>
            <a:gdLst/>
            <a:ahLst/>
            <a:cxnLst/>
            <a:rect l="l" t="t" r="r" b="b"/>
            <a:pathLst>
              <a:path w="20363" h="5528" extrusionOk="0">
                <a:moveTo>
                  <a:pt x="20363" y="5528"/>
                </a:moveTo>
                <a:cubicBezTo>
                  <a:pt x="19587" y="5189"/>
                  <a:pt x="17891" y="4218"/>
                  <a:pt x="15709" y="3491"/>
                </a:cubicBezTo>
                <a:cubicBezTo>
                  <a:pt x="13527" y="2764"/>
                  <a:pt x="9891" y="1746"/>
                  <a:pt x="7273" y="1164"/>
                </a:cubicBezTo>
                <a:cubicBezTo>
                  <a:pt x="4655" y="582"/>
                  <a:pt x="1212" y="194"/>
                  <a:pt x="0" y="0"/>
                </a:cubicBezTo>
              </a:path>
            </a:pathLst>
          </a:custGeom>
          <a:noFill/>
          <a:ln w="38100" cap="flat" cmpd="sng">
            <a:solidFill>
              <a:srgbClr val="FFD54F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548" name="Google Shape;2548;p111"/>
          <p:cNvSpPr txBox="1"/>
          <p:nvPr/>
        </p:nvSpPr>
        <p:spPr>
          <a:xfrm>
            <a:off x="3390150" y="6023150"/>
            <a:ext cx="12717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This is one SCC.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49" name="Google Shape;2549;p111"/>
          <p:cNvSpPr/>
          <p:nvPr/>
        </p:nvSpPr>
        <p:spPr>
          <a:xfrm>
            <a:off x="4618425" y="4989413"/>
            <a:ext cx="849300" cy="849300"/>
          </a:xfrm>
          <a:prstGeom prst="ellipse">
            <a:avLst/>
          </a:prstGeom>
          <a:noFill/>
          <a:ln w="38100" cap="flat" cmpd="sng">
            <a:solidFill>
              <a:srgbClr val="FFD54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112"/>
          <p:cNvSpPr txBox="1">
            <a:spLocks noGrp="1"/>
          </p:cNvSpPr>
          <p:nvPr>
            <p:ph type="subTitle" idx="4294967295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3. Repeat </a:t>
            </a: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dfs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again, starting with vertices with the largest </a:t>
            </a: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555" name="Google Shape;2555;p112"/>
          <p:cNvCxnSpPr>
            <a:stCxn id="2556" idx="6"/>
            <a:endCxn id="2557" idx="2"/>
          </p:cNvCxnSpPr>
          <p:nvPr/>
        </p:nvCxnSpPr>
        <p:spPr>
          <a:xfrm>
            <a:off x="3308037" y="3737663"/>
            <a:ext cx="2625900" cy="76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558" name="Google Shape;2558;p112"/>
          <p:cNvSpPr txBox="1">
            <a:spLocks noGrp="1"/>
          </p:cNvSpPr>
          <p:nvPr>
            <p:ph type="subTitle" idx="4294967295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Kosaraju’s Algorithm</a:t>
            </a:r>
            <a:endParaRPr sz="24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57" name="Google Shape;2557;p112"/>
          <p:cNvSpPr/>
          <p:nvPr/>
        </p:nvSpPr>
        <p:spPr>
          <a:xfrm>
            <a:off x="5933937" y="3491513"/>
            <a:ext cx="644700" cy="644700"/>
          </a:xfrm>
          <a:prstGeom prst="ellipse">
            <a:avLst/>
          </a:prstGeom>
          <a:solidFill>
            <a:srgbClr val="FFD54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559" name="Google Shape;2559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4963" y="3628800"/>
            <a:ext cx="462650" cy="3701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60" name="Google Shape;2560;p112"/>
          <p:cNvCxnSpPr>
            <a:stCxn id="2556" idx="4"/>
            <a:endCxn id="2561" idx="1"/>
          </p:cNvCxnSpPr>
          <p:nvPr/>
        </p:nvCxnSpPr>
        <p:spPr>
          <a:xfrm>
            <a:off x="2985687" y="4060013"/>
            <a:ext cx="1829400" cy="1126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562" name="Google Shape;2562;p112"/>
          <p:cNvCxnSpPr>
            <a:stCxn id="2557" idx="4"/>
            <a:endCxn id="2561" idx="7"/>
          </p:cNvCxnSpPr>
          <p:nvPr/>
        </p:nvCxnSpPr>
        <p:spPr>
          <a:xfrm flipH="1">
            <a:off x="5271087" y="4136213"/>
            <a:ext cx="985200" cy="1050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563" name="Google Shape;2563;p112"/>
          <p:cNvCxnSpPr>
            <a:stCxn id="2564" idx="4"/>
            <a:endCxn id="2561" idx="0"/>
          </p:cNvCxnSpPr>
          <p:nvPr/>
        </p:nvCxnSpPr>
        <p:spPr>
          <a:xfrm>
            <a:off x="4662087" y="3280288"/>
            <a:ext cx="381000" cy="1811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565" name="Google Shape;2565;p112"/>
          <p:cNvSpPr/>
          <p:nvPr/>
        </p:nvSpPr>
        <p:spPr>
          <a:xfrm>
            <a:off x="2687387" y="4863113"/>
            <a:ext cx="644700" cy="644700"/>
          </a:xfrm>
          <a:prstGeom prst="ellipse">
            <a:avLst/>
          </a:prstGeom>
          <a:solidFill>
            <a:srgbClr val="FFD54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566" name="Google Shape;2566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0838" y="4967550"/>
            <a:ext cx="457800" cy="435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67" name="Google Shape;2567;p112"/>
          <p:cNvCxnSpPr>
            <a:stCxn id="2565" idx="6"/>
            <a:endCxn id="2561" idx="2"/>
          </p:cNvCxnSpPr>
          <p:nvPr/>
        </p:nvCxnSpPr>
        <p:spPr>
          <a:xfrm>
            <a:off x="3332087" y="5185463"/>
            <a:ext cx="1388700" cy="228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561" name="Google Shape;2561;p112"/>
          <p:cNvSpPr/>
          <p:nvPr/>
        </p:nvSpPr>
        <p:spPr>
          <a:xfrm>
            <a:off x="4720737" y="5091713"/>
            <a:ext cx="644700" cy="644700"/>
          </a:xfrm>
          <a:prstGeom prst="ellipse">
            <a:avLst/>
          </a:prstGeom>
          <a:solidFill>
            <a:srgbClr val="666666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568" name="Google Shape;2568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7125" y="5210425"/>
            <a:ext cx="531925" cy="407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69" name="Google Shape;2569;p112"/>
          <p:cNvCxnSpPr>
            <a:stCxn id="2556" idx="7"/>
            <a:endCxn id="2564" idx="2"/>
          </p:cNvCxnSpPr>
          <p:nvPr/>
        </p:nvCxnSpPr>
        <p:spPr>
          <a:xfrm rot="10800000" flipH="1">
            <a:off x="3213623" y="2958027"/>
            <a:ext cx="1126200" cy="551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570" name="Google Shape;2570;p112"/>
          <p:cNvCxnSpPr>
            <a:stCxn id="2557" idx="3"/>
            <a:endCxn id="2565" idx="7"/>
          </p:cNvCxnSpPr>
          <p:nvPr/>
        </p:nvCxnSpPr>
        <p:spPr>
          <a:xfrm flipH="1">
            <a:off x="3237752" y="4041799"/>
            <a:ext cx="2790600" cy="915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571" name="Google Shape;2571;p112"/>
          <p:cNvCxnSpPr>
            <a:stCxn id="2564" idx="6"/>
            <a:endCxn id="2557" idx="0"/>
          </p:cNvCxnSpPr>
          <p:nvPr/>
        </p:nvCxnSpPr>
        <p:spPr>
          <a:xfrm>
            <a:off x="4984437" y="2957938"/>
            <a:ext cx="1272000" cy="533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572" name="Google Shape;2572;p112"/>
          <p:cNvCxnSpPr>
            <a:stCxn id="2565" idx="7"/>
            <a:endCxn id="2564" idx="3"/>
          </p:cNvCxnSpPr>
          <p:nvPr/>
        </p:nvCxnSpPr>
        <p:spPr>
          <a:xfrm rot="10800000" flipH="1">
            <a:off x="3237673" y="3185727"/>
            <a:ext cx="1196400" cy="1771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564" name="Google Shape;2564;p112"/>
          <p:cNvSpPr/>
          <p:nvPr/>
        </p:nvSpPr>
        <p:spPr>
          <a:xfrm>
            <a:off x="4339737" y="2635588"/>
            <a:ext cx="644700" cy="6447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573" name="Google Shape;2573;p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8087" y="2693813"/>
            <a:ext cx="528000" cy="5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6" name="Google Shape;2556;p112"/>
          <p:cNvSpPr/>
          <p:nvPr/>
        </p:nvSpPr>
        <p:spPr>
          <a:xfrm>
            <a:off x="2663337" y="3415313"/>
            <a:ext cx="644700" cy="6447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574" name="Google Shape;2574;p1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63338" y="3494279"/>
            <a:ext cx="644700" cy="486749"/>
          </a:xfrm>
          <a:prstGeom prst="rect">
            <a:avLst/>
          </a:prstGeom>
          <a:noFill/>
          <a:ln>
            <a:noFill/>
          </a:ln>
        </p:spPr>
      </p:pic>
      <p:sp>
        <p:nvSpPr>
          <p:cNvPr id="2575" name="Google Shape;2575;p112"/>
          <p:cNvSpPr txBox="1"/>
          <p:nvPr/>
        </p:nvSpPr>
        <p:spPr>
          <a:xfrm>
            <a:off x="1554675" y="3269502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0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1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76" name="Google Shape;2576;p112"/>
          <p:cNvSpPr txBox="1"/>
          <p:nvPr/>
        </p:nvSpPr>
        <p:spPr>
          <a:xfrm>
            <a:off x="6543075" y="3262927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2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7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77" name="Google Shape;2577;p112"/>
          <p:cNvSpPr txBox="1"/>
          <p:nvPr/>
        </p:nvSpPr>
        <p:spPr>
          <a:xfrm>
            <a:off x="4326525" y="2127402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3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6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78" name="Google Shape;2578;p112"/>
          <p:cNvSpPr txBox="1"/>
          <p:nvPr/>
        </p:nvSpPr>
        <p:spPr>
          <a:xfrm>
            <a:off x="1530175" y="4719977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4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5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79" name="Google Shape;2579;p112"/>
          <p:cNvSpPr txBox="1"/>
          <p:nvPr/>
        </p:nvSpPr>
        <p:spPr>
          <a:xfrm>
            <a:off x="5370000" y="5091727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8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9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80" name="Google Shape;2580;p112"/>
          <p:cNvSpPr/>
          <p:nvPr/>
        </p:nvSpPr>
        <p:spPr>
          <a:xfrm rot="5400685">
            <a:off x="4635103" y="5930676"/>
            <a:ext cx="255657" cy="326221"/>
          </a:xfrm>
          <a:custGeom>
            <a:avLst/>
            <a:gdLst/>
            <a:ahLst/>
            <a:cxnLst/>
            <a:rect l="l" t="t" r="r" b="b"/>
            <a:pathLst>
              <a:path w="20363" h="5528" extrusionOk="0">
                <a:moveTo>
                  <a:pt x="20363" y="5528"/>
                </a:moveTo>
                <a:cubicBezTo>
                  <a:pt x="19587" y="5189"/>
                  <a:pt x="17891" y="4218"/>
                  <a:pt x="15709" y="3491"/>
                </a:cubicBezTo>
                <a:cubicBezTo>
                  <a:pt x="13527" y="2764"/>
                  <a:pt x="9891" y="1746"/>
                  <a:pt x="7273" y="1164"/>
                </a:cubicBezTo>
                <a:cubicBezTo>
                  <a:pt x="4655" y="582"/>
                  <a:pt x="1212" y="194"/>
                  <a:pt x="0" y="0"/>
                </a:cubicBezTo>
              </a:path>
            </a:pathLst>
          </a:custGeom>
          <a:noFill/>
          <a:ln w="38100" cap="flat" cmpd="sng">
            <a:solidFill>
              <a:srgbClr val="FFD54F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581" name="Google Shape;2581;p112"/>
          <p:cNvSpPr txBox="1"/>
          <p:nvPr/>
        </p:nvSpPr>
        <p:spPr>
          <a:xfrm>
            <a:off x="3390150" y="6023150"/>
            <a:ext cx="12717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This is one SCC.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82" name="Google Shape;2582;p112"/>
          <p:cNvSpPr/>
          <p:nvPr/>
        </p:nvSpPr>
        <p:spPr>
          <a:xfrm>
            <a:off x="4618425" y="4989413"/>
            <a:ext cx="849300" cy="849300"/>
          </a:xfrm>
          <a:prstGeom prst="ellipse">
            <a:avLst/>
          </a:prstGeom>
          <a:noFill/>
          <a:ln w="38100" cap="flat" cmpd="sng">
            <a:solidFill>
              <a:srgbClr val="FFD54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113"/>
          <p:cNvSpPr txBox="1">
            <a:spLocks noGrp="1"/>
          </p:cNvSpPr>
          <p:nvPr>
            <p:ph type="subTitle" idx="4294967295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3. Repeat </a:t>
            </a: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dfs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again, starting with vertices with the largest </a:t>
            </a: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588" name="Google Shape;2588;p113"/>
          <p:cNvCxnSpPr>
            <a:stCxn id="2589" idx="6"/>
            <a:endCxn id="2590" idx="2"/>
          </p:cNvCxnSpPr>
          <p:nvPr/>
        </p:nvCxnSpPr>
        <p:spPr>
          <a:xfrm>
            <a:off x="3308037" y="3737663"/>
            <a:ext cx="2625900" cy="76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591" name="Google Shape;2591;p113"/>
          <p:cNvSpPr txBox="1">
            <a:spLocks noGrp="1"/>
          </p:cNvSpPr>
          <p:nvPr>
            <p:ph type="subTitle" idx="4294967295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Kosaraju’s Algorithm</a:t>
            </a:r>
            <a:endParaRPr sz="24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90" name="Google Shape;2590;p113"/>
          <p:cNvSpPr/>
          <p:nvPr/>
        </p:nvSpPr>
        <p:spPr>
          <a:xfrm>
            <a:off x="5933937" y="3491513"/>
            <a:ext cx="644700" cy="644700"/>
          </a:xfrm>
          <a:prstGeom prst="ellipse">
            <a:avLst/>
          </a:prstGeom>
          <a:solidFill>
            <a:srgbClr val="FFD54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592" name="Google Shape;2592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4963" y="3628800"/>
            <a:ext cx="462650" cy="3701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93" name="Google Shape;2593;p113"/>
          <p:cNvCxnSpPr>
            <a:stCxn id="2589" idx="4"/>
            <a:endCxn id="2594" idx="1"/>
          </p:cNvCxnSpPr>
          <p:nvPr/>
        </p:nvCxnSpPr>
        <p:spPr>
          <a:xfrm>
            <a:off x="2985687" y="4060013"/>
            <a:ext cx="1829400" cy="1126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595" name="Google Shape;2595;p113"/>
          <p:cNvCxnSpPr>
            <a:stCxn id="2590" idx="4"/>
            <a:endCxn id="2594" idx="7"/>
          </p:cNvCxnSpPr>
          <p:nvPr/>
        </p:nvCxnSpPr>
        <p:spPr>
          <a:xfrm flipH="1">
            <a:off x="5271087" y="4136213"/>
            <a:ext cx="985200" cy="1050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596" name="Google Shape;2596;p113"/>
          <p:cNvCxnSpPr>
            <a:stCxn id="2597" idx="4"/>
            <a:endCxn id="2594" idx="0"/>
          </p:cNvCxnSpPr>
          <p:nvPr/>
        </p:nvCxnSpPr>
        <p:spPr>
          <a:xfrm>
            <a:off x="4662087" y="3280288"/>
            <a:ext cx="381000" cy="1811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598" name="Google Shape;2598;p113"/>
          <p:cNvSpPr/>
          <p:nvPr/>
        </p:nvSpPr>
        <p:spPr>
          <a:xfrm>
            <a:off x="2687387" y="4863113"/>
            <a:ext cx="644700" cy="644700"/>
          </a:xfrm>
          <a:prstGeom prst="ellipse">
            <a:avLst/>
          </a:prstGeom>
          <a:solidFill>
            <a:srgbClr val="FFD54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599" name="Google Shape;2599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0838" y="4967550"/>
            <a:ext cx="457800" cy="435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0" name="Google Shape;2600;p113"/>
          <p:cNvCxnSpPr>
            <a:stCxn id="2598" idx="6"/>
            <a:endCxn id="2594" idx="2"/>
          </p:cNvCxnSpPr>
          <p:nvPr/>
        </p:nvCxnSpPr>
        <p:spPr>
          <a:xfrm>
            <a:off x="3332087" y="5185463"/>
            <a:ext cx="1388700" cy="228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594" name="Google Shape;2594;p113"/>
          <p:cNvSpPr/>
          <p:nvPr/>
        </p:nvSpPr>
        <p:spPr>
          <a:xfrm>
            <a:off x="4720737" y="5091713"/>
            <a:ext cx="644700" cy="644700"/>
          </a:xfrm>
          <a:prstGeom prst="ellipse">
            <a:avLst/>
          </a:prstGeom>
          <a:solidFill>
            <a:srgbClr val="666666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601" name="Google Shape;2601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7125" y="5210425"/>
            <a:ext cx="531925" cy="407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2" name="Google Shape;2602;p113"/>
          <p:cNvCxnSpPr>
            <a:stCxn id="2589" idx="7"/>
            <a:endCxn id="2597" idx="2"/>
          </p:cNvCxnSpPr>
          <p:nvPr/>
        </p:nvCxnSpPr>
        <p:spPr>
          <a:xfrm rot="10800000" flipH="1">
            <a:off x="3213623" y="2958027"/>
            <a:ext cx="1126200" cy="551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603" name="Google Shape;2603;p113"/>
          <p:cNvCxnSpPr>
            <a:stCxn id="2590" idx="3"/>
            <a:endCxn id="2598" idx="7"/>
          </p:cNvCxnSpPr>
          <p:nvPr/>
        </p:nvCxnSpPr>
        <p:spPr>
          <a:xfrm flipH="1">
            <a:off x="3237752" y="4041799"/>
            <a:ext cx="2790600" cy="915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604" name="Google Shape;2604;p113"/>
          <p:cNvCxnSpPr>
            <a:stCxn id="2597" idx="6"/>
            <a:endCxn id="2590" idx="0"/>
          </p:cNvCxnSpPr>
          <p:nvPr/>
        </p:nvCxnSpPr>
        <p:spPr>
          <a:xfrm>
            <a:off x="4984437" y="2957938"/>
            <a:ext cx="1272000" cy="533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605" name="Google Shape;2605;p113"/>
          <p:cNvCxnSpPr>
            <a:stCxn id="2598" idx="7"/>
            <a:endCxn id="2597" idx="3"/>
          </p:cNvCxnSpPr>
          <p:nvPr/>
        </p:nvCxnSpPr>
        <p:spPr>
          <a:xfrm rot="10800000" flipH="1">
            <a:off x="3237673" y="3185727"/>
            <a:ext cx="1196400" cy="1771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597" name="Google Shape;2597;p113"/>
          <p:cNvSpPr/>
          <p:nvPr/>
        </p:nvSpPr>
        <p:spPr>
          <a:xfrm>
            <a:off x="4339737" y="2635588"/>
            <a:ext cx="644700" cy="644700"/>
          </a:xfrm>
          <a:prstGeom prst="ellipse">
            <a:avLst/>
          </a:prstGeom>
          <a:solidFill>
            <a:srgbClr val="FFD54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606" name="Google Shape;2606;p1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8087" y="2693813"/>
            <a:ext cx="528000" cy="5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9" name="Google Shape;2589;p113"/>
          <p:cNvSpPr/>
          <p:nvPr/>
        </p:nvSpPr>
        <p:spPr>
          <a:xfrm>
            <a:off x="2663337" y="3415313"/>
            <a:ext cx="644700" cy="6447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607" name="Google Shape;2607;p1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63338" y="3494279"/>
            <a:ext cx="644700" cy="486749"/>
          </a:xfrm>
          <a:prstGeom prst="rect">
            <a:avLst/>
          </a:prstGeom>
          <a:noFill/>
          <a:ln>
            <a:noFill/>
          </a:ln>
        </p:spPr>
      </p:pic>
      <p:sp>
        <p:nvSpPr>
          <p:cNvPr id="2608" name="Google Shape;2608;p113"/>
          <p:cNvSpPr txBox="1"/>
          <p:nvPr/>
        </p:nvSpPr>
        <p:spPr>
          <a:xfrm>
            <a:off x="1554675" y="3269502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0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1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09" name="Google Shape;2609;p113"/>
          <p:cNvSpPr txBox="1"/>
          <p:nvPr/>
        </p:nvSpPr>
        <p:spPr>
          <a:xfrm>
            <a:off x="6543075" y="3262927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2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7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10" name="Google Shape;2610;p113"/>
          <p:cNvSpPr txBox="1"/>
          <p:nvPr/>
        </p:nvSpPr>
        <p:spPr>
          <a:xfrm>
            <a:off x="4326525" y="2127402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3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6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11" name="Google Shape;2611;p113"/>
          <p:cNvSpPr txBox="1"/>
          <p:nvPr/>
        </p:nvSpPr>
        <p:spPr>
          <a:xfrm>
            <a:off x="1530175" y="4719977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4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5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12" name="Google Shape;2612;p113"/>
          <p:cNvSpPr txBox="1"/>
          <p:nvPr/>
        </p:nvSpPr>
        <p:spPr>
          <a:xfrm>
            <a:off x="5370000" y="5091727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8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9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13" name="Google Shape;2613;p113"/>
          <p:cNvSpPr/>
          <p:nvPr/>
        </p:nvSpPr>
        <p:spPr>
          <a:xfrm rot="5400685">
            <a:off x="4635103" y="5930676"/>
            <a:ext cx="255657" cy="326221"/>
          </a:xfrm>
          <a:custGeom>
            <a:avLst/>
            <a:gdLst/>
            <a:ahLst/>
            <a:cxnLst/>
            <a:rect l="l" t="t" r="r" b="b"/>
            <a:pathLst>
              <a:path w="20363" h="5528" extrusionOk="0">
                <a:moveTo>
                  <a:pt x="20363" y="5528"/>
                </a:moveTo>
                <a:cubicBezTo>
                  <a:pt x="19587" y="5189"/>
                  <a:pt x="17891" y="4218"/>
                  <a:pt x="15709" y="3491"/>
                </a:cubicBezTo>
                <a:cubicBezTo>
                  <a:pt x="13527" y="2764"/>
                  <a:pt x="9891" y="1746"/>
                  <a:pt x="7273" y="1164"/>
                </a:cubicBezTo>
                <a:cubicBezTo>
                  <a:pt x="4655" y="582"/>
                  <a:pt x="1212" y="194"/>
                  <a:pt x="0" y="0"/>
                </a:cubicBezTo>
              </a:path>
            </a:pathLst>
          </a:custGeom>
          <a:noFill/>
          <a:ln w="38100" cap="flat" cmpd="sng">
            <a:solidFill>
              <a:srgbClr val="FFD54F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614" name="Google Shape;2614;p113"/>
          <p:cNvSpPr txBox="1"/>
          <p:nvPr/>
        </p:nvSpPr>
        <p:spPr>
          <a:xfrm>
            <a:off x="3390150" y="6023150"/>
            <a:ext cx="12717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This is one SCC.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15" name="Google Shape;2615;p113"/>
          <p:cNvSpPr/>
          <p:nvPr/>
        </p:nvSpPr>
        <p:spPr>
          <a:xfrm>
            <a:off x="4618425" y="4989413"/>
            <a:ext cx="849300" cy="849300"/>
          </a:xfrm>
          <a:prstGeom prst="ellipse">
            <a:avLst/>
          </a:prstGeom>
          <a:noFill/>
          <a:ln w="38100" cap="flat" cmpd="sng">
            <a:solidFill>
              <a:srgbClr val="FFD54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0" name="Google Shape;2620;p114"/>
          <p:cNvSpPr txBox="1">
            <a:spLocks noGrp="1"/>
          </p:cNvSpPr>
          <p:nvPr>
            <p:ph type="subTitle" idx="4294967295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3. Repeat </a:t>
            </a: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dfs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again, starting with vertices with the largest </a:t>
            </a: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621" name="Google Shape;2621;p114"/>
          <p:cNvCxnSpPr>
            <a:stCxn id="2622" idx="6"/>
            <a:endCxn id="2623" idx="2"/>
          </p:cNvCxnSpPr>
          <p:nvPr/>
        </p:nvCxnSpPr>
        <p:spPr>
          <a:xfrm>
            <a:off x="3308037" y="3737663"/>
            <a:ext cx="2625900" cy="76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624" name="Google Shape;2624;p114"/>
          <p:cNvSpPr txBox="1">
            <a:spLocks noGrp="1"/>
          </p:cNvSpPr>
          <p:nvPr>
            <p:ph type="subTitle" idx="4294967295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Kosaraju’s Algorithm</a:t>
            </a:r>
            <a:endParaRPr sz="24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23" name="Google Shape;2623;p114"/>
          <p:cNvSpPr/>
          <p:nvPr/>
        </p:nvSpPr>
        <p:spPr>
          <a:xfrm>
            <a:off x="5933937" y="3491513"/>
            <a:ext cx="644700" cy="644700"/>
          </a:xfrm>
          <a:prstGeom prst="ellipse">
            <a:avLst/>
          </a:prstGeom>
          <a:solidFill>
            <a:srgbClr val="FFD54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625" name="Google Shape;2625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4963" y="3628800"/>
            <a:ext cx="462650" cy="3701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6" name="Google Shape;2626;p114"/>
          <p:cNvCxnSpPr>
            <a:stCxn id="2622" idx="4"/>
            <a:endCxn id="2627" idx="1"/>
          </p:cNvCxnSpPr>
          <p:nvPr/>
        </p:nvCxnSpPr>
        <p:spPr>
          <a:xfrm>
            <a:off x="2985687" y="4060013"/>
            <a:ext cx="1829400" cy="1126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628" name="Google Shape;2628;p114"/>
          <p:cNvCxnSpPr>
            <a:stCxn id="2623" idx="4"/>
            <a:endCxn id="2627" idx="7"/>
          </p:cNvCxnSpPr>
          <p:nvPr/>
        </p:nvCxnSpPr>
        <p:spPr>
          <a:xfrm flipH="1">
            <a:off x="5271087" y="4136213"/>
            <a:ext cx="985200" cy="1050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629" name="Google Shape;2629;p114"/>
          <p:cNvCxnSpPr>
            <a:stCxn id="2630" idx="4"/>
            <a:endCxn id="2627" idx="0"/>
          </p:cNvCxnSpPr>
          <p:nvPr/>
        </p:nvCxnSpPr>
        <p:spPr>
          <a:xfrm>
            <a:off x="4662087" y="3280288"/>
            <a:ext cx="381000" cy="1811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631" name="Google Shape;2631;p114"/>
          <p:cNvSpPr/>
          <p:nvPr/>
        </p:nvSpPr>
        <p:spPr>
          <a:xfrm>
            <a:off x="2687387" y="4863113"/>
            <a:ext cx="644700" cy="644700"/>
          </a:xfrm>
          <a:prstGeom prst="ellipse">
            <a:avLst/>
          </a:prstGeom>
          <a:solidFill>
            <a:srgbClr val="FFD54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632" name="Google Shape;2632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0838" y="4967550"/>
            <a:ext cx="457800" cy="435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3" name="Google Shape;2633;p114"/>
          <p:cNvCxnSpPr>
            <a:stCxn id="2631" idx="6"/>
            <a:endCxn id="2627" idx="2"/>
          </p:cNvCxnSpPr>
          <p:nvPr/>
        </p:nvCxnSpPr>
        <p:spPr>
          <a:xfrm>
            <a:off x="3332087" y="5185463"/>
            <a:ext cx="1388700" cy="228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627" name="Google Shape;2627;p114"/>
          <p:cNvSpPr/>
          <p:nvPr/>
        </p:nvSpPr>
        <p:spPr>
          <a:xfrm>
            <a:off x="4720737" y="5091713"/>
            <a:ext cx="644700" cy="644700"/>
          </a:xfrm>
          <a:prstGeom prst="ellipse">
            <a:avLst/>
          </a:prstGeom>
          <a:solidFill>
            <a:srgbClr val="666666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634" name="Google Shape;2634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7125" y="5210425"/>
            <a:ext cx="531925" cy="407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5" name="Google Shape;2635;p114"/>
          <p:cNvCxnSpPr>
            <a:stCxn id="2622" idx="7"/>
            <a:endCxn id="2630" idx="2"/>
          </p:cNvCxnSpPr>
          <p:nvPr/>
        </p:nvCxnSpPr>
        <p:spPr>
          <a:xfrm rot="10800000" flipH="1">
            <a:off x="3213623" y="2958027"/>
            <a:ext cx="1126200" cy="551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636" name="Google Shape;2636;p114"/>
          <p:cNvCxnSpPr>
            <a:stCxn id="2623" idx="3"/>
            <a:endCxn id="2631" idx="7"/>
          </p:cNvCxnSpPr>
          <p:nvPr/>
        </p:nvCxnSpPr>
        <p:spPr>
          <a:xfrm flipH="1">
            <a:off x="3237752" y="4041799"/>
            <a:ext cx="2790600" cy="915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637" name="Google Shape;2637;p114"/>
          <p:cNvCxnSpPr>
            <a:stCxn id="2630" idx="6"/>
            <a:endCxn id="2623" idx="0"/>
          </p:cNvCxnSpPr>
          <p:nvPr/>
        </p:nvCxnSpPr>
        <p:spPr>
          <a:xfrm>
            <a:off x="4984437" y="2957938"/>
            <a:ext cx="1272000" cy="533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638" name="Google Shape;2638;p114"/>
          <p:cNvCxnSpPr>
            <a:stCxn id="2631" idx="7"/>
            <a:endCxn id="2630" idx="3"/>
          </p:cNvCxnSpPr>
          <p:nvPr/>
        </p:nvCxnSpPr>
        <p:spPr>
          <a:xfrm rot="10800000" flipH="1">
            <a:off x="3237673" y="3185727"/>
            <a:ext cx="1196400" cy="1771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630" name="Google Shape;2630;p114"/>
          <p:cNvSpPr/>
          <p:nvPr/>
        </p:nvSpPr>
        <p:spPr>
          <a:xfrm>
            <a:off x="4339737" y="2635588"/>
            <a:ext cx="644700" cy="644700"/>
          </a:xfrm>
          <a:prstGeom prst="ellipse">
            <a:avLst/>
          </a:prstGeom>
          <a:solidFill>
            <a:srgbClr val="666666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639" name="Google Shape;2639;p1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8087" y="2693813"/>
            <a:ext cx="528000" cy="5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2" name="Google Shape;2622;p114"/>
          <p:cNvSpPr/>
          <p:nvPr/>
        </p:nvSpPr>
        <p:spPr>
          <a:xfrm>
            <a:off x="2663337" y="3415313"/>
            <a:ext cx="644700" cy="6447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640" name="Google Shape;2640;p1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63338" y="3494279"/>
            <a:ext cx="644700" cy="486749"/>
          </a:xfrm>
          <a:prstGeom prst="rect">
            <a:avLst/>
          </a:prstGeom>
          <a:noFill/>
          <a:ln>
            <a:noFill/>
          </a:ln>
        </p:spPr>
      </p:pic>
      <p:sp>
        <p:nvSpPr>
          <p:cNvPr id="2641" name="Google Shape;2641;p114"/>
          <p:cNvSpPr txBox="1"/>
          <p:nvPr/>
        </p:nvSpPr>
        <p:spPr>
          <a:xfrm>
            <a:off x="1554675" y="3269502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0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1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42" name="Google Shape;2642;p114"/>
          <p:cNvSpPr txBox="1"/>
          <p:nvPr/>
        </p:nvSpPr>
        <p:spPr>
          <a:xfrm>
            <a:off x="6543075" y="3262927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2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7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43" name="Google Shape;2643;p114"/>
          <p:cNvSpPr txBox="1"/>
          <p:nvPr/>
        </p:nvSpPr>
        <p:spPr>
          <a:xfrm>
            <a:off x="4326525" y="2127402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3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6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44" name="Google Shape;2644;p114"/>
          <p:cNvSpPr txBox="1"/>
          <p:nvPr/>
        </p:nvSpPr>
        <p:spPr>
          <a:xfrm>
            <a:off x="1530175" y="4719977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4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5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45" name="Google Shape;2645;p114"/>
          <p:cNvSpPr txBox="1"/>
          <p:nvPr/>
        </p:nvSpPr>
        <p:spPr>
          <a:xfrm>
            <a:off x="5370000" y="5091727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8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9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46" name="Google Shape;2646;p114"/>
          <p:cNvSpPr/>
          <p:nvPr/>
        </p:nvSpPr>
        <p:spPr>
          <a:xfrm rot="5400685">
            <a:off x="4635103" y="5930676"/>
            <a:ext cx="255657" cy="326221"/>
          </a:xfrm>
          <a:custGeom>
            <a:avLst/>
            <a:gdLst/>
            <a:ahLst/>
            <a:cxnLst/>
            <a:rect l="l" t="t" r="r" b="b"/>
            <a:pathLst>
              <a:path w="20363" h="5528" extrusionOk="0">
                <a:moveTo>
                  <a:pt x="20363" y="5528"/>
                </a:moveTo>
                <a:cubicBezTo>
                  <a:pt x="19587" y="5189"/>
                  <a:pt x="17891" y="4218"/>
                  <a:pt x="15709" y="3491"/>
                </a:cubicBezTo>
                <a:cubicBezTo>
                  <a:pt x="13527" y="2764"/>
                  <a:pt x="9891" y="1746"/>
                  <a:pt x="7273" y="1164"/>
                </a:cubicBezTo>
                <a:cubicBezTo>
                  <a:pt x="4655" y="582"/>
                  <a:pt x="1212" y="194"/>
                  <a:pt x="0" y="0"/>
                </a:cubicBezTo>
              </a:path>
            </a:pathLst>
          </a:custGeom>
          <a:noFill/>
          <a:ln w="38100" cap="flat" cmpd="sng">
            <a:solidFill>
              <a:srgbClr val="FFD54F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647" name="Google Shape;2647;p114"/>
          <p:cNvSpPr txBox="1"/>
          <p:nvPr/>
        </p:nvSpPr>
        <p:spPr>
          <a:xfrm>
            <a:off x="3390150" y="6023150"/>
            <a:ext cx="12717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This is one SCC.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48" name="Google Shape;2648;p114"/>
          <p:cNvSpPr/>
          <p:nvPr/>
        </p:nvSpPr>
        <p:spPr>
          <a:xfrm>
            <a:off x="4618425" y="4989413"/>
            <a:ext cx="849300" cy="849300"/>
          </a:xfrm>
          <a:prstGeom prst="ellipse">
            <a:avLst/>
          </a:prstGeom>
          <a:noFill/>
          <a:ln w="38100" cap="flat" cmpd="sng">
            <a:solidFill>
              <a:srgbClr val="FFD54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0"/>
                </a:moveTo>
                <a:lnTo>
                  <a:pt x="1866900" y="14109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18841" y="847029"/>
            <a:ext cx="1036474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1036474" y="210174"/>
            <a:ext cx="1243768" cy="1243768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685800" y="0"/>
                </a:moveTo>
                <a:lnTo>
                  <a:pt x="733886" y="1532"/>
                </a:lnTo>
                <a:lnTo>
                  <a:pt x="780930" y="6072"/>
                </a:lnTo>
                <a:lnTo>
                  <a:pt x="826844" y="13528"/>
                </a:lnTo>
                <a:lnTo>
                  <a:pt x="871537" y="23812"/>
                </a:lnTo>
                <a:lnTo>
                  <a:pt x="914920" y="36834"/>
                </a:lnTo>
                <a:lnTo>
                  <a:pt x="956905" y="52506"/>
                </a:lnTo>
                <a:lnTo>
                  <a:pt x="997401" y="70738"/>
                </a:lnTo>
                <a:lnTo>
                  <a:pt x="1036320" y="91439"/>
                </a:lnTo>
                <a:lnTo>
                  <a:pt x="1073571" y="114523"/>
                </a:lnTo>
                <a:lnTo>
                  <a:pt x="1109067" y="139898"/>
                </a:lnTo>
                <a:lnTo>
                  <a:pt x="1142717" y="167476"/>
                </a:lnTo>
                <a:lnTo>
                  <a:pt x="1174432" y="197167"/>
                </a:lnTo>
                <a:lnTo>
                  <a:pt x="1204123" y="228882"/>
                </a:lnTo>
                <a:lnTo>
                  <a:pt x="1231701" y="262532"/>
                </a:lnTo>
                <a:lnTo>
                  <a:pt x="1257076" y="298028"/>
                </a:lnTo>
                <a:lnTo>
                  <a:pt x="1280160" y="335279"/>
                </a:lnTo>
                <a:lnTo>
                  <a:pt x="1300861" y="374198"/>
                </a:lnTo>
                <a:lnTo>
                  <a:pt x="1319093" y="414694"/>
                </a:lnTo>
                <a:lnTo>
                  <a:pt x="1334765" y="456679"/>
                </a:lnTo>
                <a:lnTo>
                  <a:pt x="1347787" y="500062"/>
                </a:lnTo>
                <a:lnTo>
                  <a:pt x="1358071" y="544755"/>
                </a:lnTo>
                <a:lnTo>
                  <a:pt x="1365527" y="590669"/>
                </a:lnTo>
                <a:lnTo>
                  <a:pt x="1370067" y="637713"/>
                </a:lnTo>
                <a:lnTo>
                  <a:pt x="1371600" y="685800"/>
                </a:lnTo>
                <a:lnTo>
                  <a:pt x="1370067" y="733886"/>
                </a:lnTo>
                <a:lnTo>
                  <a:pt x="1365527" y="780930"/>
                </a:lnTo>
                <a:lnTo>
                  <a:pt x="1358071" y="826844"/>
                </a:lnTo>
                <a:lnTo>
                  <a:pt x="1347787" y="871537"/>
                </a:lnTo>
                <a:lnTo>
                  <a:pt x="1334765" y="914920"/>
                </a:lnTo>
                <a:lnTo>
                  <a:pt x="1319093" y="956905"/>
                </a:lnTo>
                <a:lnTo>
                  <a:pt x="1300861" y="997401"/>
                </a:lnTo>
                <a:lnTo>
                  <a:pt x="1280159" y="1036319"/>
                </a:lnTo>
                <a:lnTo>
                  <a:pt x="1257076" y="1073571"/>
                </a:lnTo>
                <a:lnTo>
                  <a:pt x="1231701" y="1109067"/>
                </a:lnTo>
                <a:lnTo>
                  <a:pt x="1204123" y="1142717"/>
                </a:lnTo>
                <a:lnTo>
                  <a:pt x="1174432" y="1174432"/>
                </a:lnTo>
                <a:lnTo>
                  <a:pt x="1142717" y="1204123"/>
                </a:lnTo>
                <a:lnTo>
                  <a:pt x="1109067" y="1231701"/>
                </a:lnTo>
                <a:lnTo>
                  <a:pt x="1073571" y="1257076"/>
                </a:lnTo>
                <a:lnTo>
                  <a:pt x="1036319" y="1280159"/>
                </a:lnTo>
                <a:lnTo>
                  <a:pt x="997401" y="1300861"/>
                </a:lnTo>
                <a:lnTo>
                  <a:pt x="956905" y="1319093"/>
                </a:lnTo>
                <a:lnTo>
                  <a:pt x="914920" y="1334765"/>
                </a:lnTo>
                <a:lnTo>
                  <a:pt x="871537" y="1347787"/>
                </a:lnTo>
                <a:lnTo>
                  <a:pt x="826844" y="1358071"/>
                </a:lnTo>
                <a:lnTo>
                  <a:pt x="780930" y="1365527"/>
                </a:lnTo>
                <a:lnTo>
                  <a:pt x="733886" y="1370067"/>
                </a:lnTo>
                <a:lnTo>
                  <a:pt x="685800" y="1371600"/>
                </a:lnTo>
                <a:lnTo>
                  <a:pt x="637713" y="1370067"/>
                </a:lnTo>
                <a:lnTo>
                  <a:pt x="590669" y="1365527"/>
                </a:lnTo>
                <a:lnTo>
                  <a:pt x="544755" y="1358071"/>
                </a:lnTo>
                <a:lnTo>
                  <a:pt x="500062" y="1347787"/>
                </a:lnTo>
                <a:lnTo>
                  <a:pt x="456679" y="1334765"/>
                </a:lnTo>
                <a:lnTo>
                  <a:pt x="414694" y="1319093"/>
                </a:lnTo>
                <a:lnTo>
                  <a:pt x="374198" y="1300861"/>
                </a:lnTo>
                <a:lnTo>
                  <a:pt x="335279" y="1280160"/>
                </a:lnTo>
                <a:lnTo>
                  <a:pt x="298028" y="1257076"/>
                </a:lnTo>
                <a:lnTo>
                  <a:pt x="262532" y="1231701"/>
                </a:lnTo>
                <a:lnTo>
                  <a:pt x="228882" y="1204123"/>
                </a:lnTo>
                <a:lnTo>
                  <a:pt x="197167" y="1174432"/>
                </a:lnTo>
                <a:lnTo>
                  <a:pt x="167476" y="1142717"/>
                </a:lnTo>
                <a:lnTo>
                  <a:pt x="139898" y="1109067"/>
                </a:lnTo>
                <a:lnTo>
                  <a:pt x="114523" y="1073571"/>
                </a:lnTo>
                <a:lnTo>
                  <a:pt x="91439" y="1036320"/>
                </a:lnTo>
                <a:lnTo>
                  <a:pt x="70738" y="997401"/>
                </a:lnTo>
                <a:lnTo>
                  <a:pt x="52506" y="956905"/>
                </a:lnTo>
                <a:lnTo>
                  <a:pt x="36834" y="914920"/>
                </a:lnTo>
                <a:lnTo>
                  <a:pt x="23812" y="871537"/>
                </a:lnTo>
                <a:lnTo>
                  <a:pt x="13528" y="826844"/>
                </a:lnTo>
                <a:lnTo>
                  <a:pt x="6072" y="780930"/>
                </a:lnTo>
                <a:lnTo>
                  <a:pt x="1532" y="733886"/>
                </a:lnTo>
                <a:lnTo>
                  <a:pt x="0" y="685800"/>
                </a:lnTo>
                <a:lnTo>
                  <a:pt x="1532" y="637713"/>
                </a:lnTo>
                <a:lnTo>
                  <a:pt x="6072" y="590669"/>
                </a:lnTo>
                <a:lnTo>
                  <a:pt x="13528" y="544755"/>
                </a:lnTo>
                <a:lnTo>
                  <a:pt x="23812" y="500062"/>
                </a:lnTo>
                <a:lnTo>
                  <a:pt x="36834" y="456679"/>
                </a:lnTo>
                <a:lnTo>
                  <a:pt x="52506" y="414694"/>
                </a:lnTo>
                <a:lnTo>
                  <a:pt x="70738" y="374198"/>
                </a:lnTo>
                <a:lnTo>
                  <a:pt x="91440" y="335280"/>
                </a:lnTo>
                <a:lnTo>
                  <a:pt x="114523" y="298028"/>
                </a:lnTo>
                <a:lnTo>
                  <a:pt x="139898" y="262532"/>
                </a:lnTo>
                <a:lnTo>
                  <a:pt x="167476" y="228882"/>
                </a:lnTo>
                <a:lnTo>
                  <a:pt x="197167" y="197167"/>
                </a:lnTo>
                <a:lnTo>
                  <a:pt x="228882" y="167476"/>
                </a:lnTo>
                <a:lnTo>
                  <a:pt x="262532" y="139898"/>
                </a:lnTo>
                <a:lnTo>
                  <a:pt x="298028" y="114523"/>
                </a:lnTo>
                <a:lnTo>
                  <a:pt x="335280" y="91440"/>
                </a:lnTo>
                <a:lnTo>
                  <a:pt x="374198" y="70738"/>
                </a:lnTo>
                <a:lnTo>
                  <a:pt x="414694" y="52506"/>
                </a:lnTo>
                <a:lnTo>
                  <a:pt x="456679" y="36834"/>
                </a:lnTo>
                <a:lnTo>
                  <a:pt x="500062" y="23812"/>
                </a:lnTo>
                <a:lnTo>
                  <a:pt x="544755" y="13528"/>
                </a:lnTo>
                <a:lnTo>
                  <a:pt x="590669" y="6072"/>
                </a:lnTo>
                <a:lnTo>
                  <a:pt x="637713" y="1532"/>
                </a:lnTo>
                <a:lnTo>
                  <a:pt x="685800" y="0"/>
                </a:lnTo>
                <a:close/>
              </a:path>
            </a:pathLst>
          </a:custGeom>
          <a:ln w="729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1036474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-36480"/>
                </a:moveTo>
                <a:lnTo>
                  <a:pt x="0" y="36480"/>
                </a:lnTo>
              </a:path>
            </a:pathLst>
          </a:custGeom>
          <a:ln w="729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2280242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-36480"/>
                </a:moveTo>
                <a:lnTo>
                  <a:pt x="0" y="36480"/>
                </a:lnTo>
              </a:path>
            </a:pathLst>
          </a:custGeom>
          <a:ln w="729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3" name="Google Shape;2653;p115"/>
          <p:cNvSpPr txBox="1">
            <a:spLocks noGrp="1"/>
          </p:cNvSpPr>
          <p:nvPr>
            <p:ph type="subTitle" idx="4294967295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3. Repeat </a:t>
            </a: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dfs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again, starting with vertices with the largest </a:t>
            </a: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654" name="Google Shape;2654;p115"/>
          <p:cNvCxnSpPr>
            <a:stCxn id="2655" idx="6"/>
            <a:endCxn id="2656" idx="2"/>
          </p:cNvCxnSpPr>
          <p:nvPr/>
        </p:nvCxnSpPr>
        <p:spPr>
          <a:xfrm>
            <a:off x="3308037" y="3737663"/>
            <a:ext cx="2625900" cy="76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657" name="Google Shape;2657;p115"/>
          <p:cNvSpPr txBox="1">
            <a:spLocks noGrp="1"/>
          </p:cNvSpPr>
          <p:nvPr>
            <p:ph type="subTitle" idx="4294967295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Kosaraju’s Algorithm</a:t>
            </a:r>
            <a:endParaRPr sz="24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56" name="Google Shape;2656;p115"/>
          <p:cNvSpPr/>
          <p:nvPr/>
        </p:nvSpPr>
        <p:spPr>
          <a:xfrm>
            <a:off x="5933937" y="3491513"/>
            <a:ext cx="644700" cy="644700"/>
          </a:xfrm>
          <a:prstGeom prst="ellipse">
            <a:avLst/>
          </a:prstGeom>
          <a:solidFill>
            <a:srgbClr val="FFD54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658" name="Google Shape;2658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4963" y="3628800"/>
            <a:ext cx="462650" cy="3701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9" name="Google Shape;2659;p115"/>
          <p:cNvCxnSpPr>
            <a:stCxn id="2655" idx="4"/>
            <a:endCxn id="2660" idx="1"/>
          </p:cNvCxnSpPr>
          <p:nvPr/>
        </p:nvCxnSpPr>
        <p:spPr>
          <a:xfrm>
            <a:off x="2985687" y="4060013"/>
            <a:ext cx="1829400" cy="1126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661" name="Google Shape;2661;p115"/>
          <p:cNvCxnSpPr>
            <a:stCxn id="2656" idx="4"/>
            <a:endCxn id="2660" idx="7"/>
          </p:cNvCxnSpPr>
          <p:nvPr/>
        </p:nvCxnSpPr>
        <p:spPr>
          <a:xfrm flipH="1">
            <a:off x="5271087" y="4136213"/>
            <a:ext cx="985200" cy="1050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662" name="Google Shape;2662;p115"/>
          <p:cNvCxnSpPr>
            <a:stCxn id="2663" idx="4"/>
            <a:endCxn id="2660" idx="0"/>
          </p:cNvCxnSpPr>
          <p:nvPr/>
        </p:nvCxnSpPr>
        <p:spPr>
          <a:xfrm>
            <a:off x="4662087" y="3280288"/>
            <a:ext cx="381000" cy="1811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664" name="Google Shape;2664;p115"/>
          <p:cNvSpPr/>
          <p:nvPr/>
        </p:nvSpPr>
        <p:spPr>
          <a:xfrm>
            <a:off x="2687387" y="4863113"/>
            <a:ext cx="644700" cy="644700"/>
          </a:xfrm>
          <a:prstGeom prst="ellipse">
            <a:avLst/>
          </a:prstGeom>
          <a:solidFill>
            <a:srgbClr val="666666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665" name="Google Shape;2665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0838" y="4967550"/>
            <a:ext cx="457800" cy="435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66" name="Google Shape;2666;p115"/>
          <p:cNvCxnSpPr>
            <a:stCxn id="2664" idx="6"/>
            <a:endCxn id="2660" idx="2"/>
          </p:cNvCxnSpPr>
          <p:nvPr/>
        </p:nvCxnSpPr>
        <p:spPr>
          <a:xfrm>
            <a:off x="3332087" y="5185463"/>
            <a:ext cx="1388700" cy="228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660" name="Google Shape;2660;p115"/>
          <p:cNvSpPr/>
          <p:nvPr/>
        </p:nvSpPr>
        <p:spPr>
          <a:xfrm>
            <a:off x="4720737" y="5091713"/>
            <a:ext cx="644700" cy="644700"/>
          </a:xfrm>
          <a:prstGeom prst="ellipse">
            <a:avLst/>
          </a:prstGeom>
          <a:solidFill>
            <a:srgbClr val="666666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667" name="Google Shape;2667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7125" y="5210425"/>
            <a:ext cx="531925" cy="407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68" name="Google Shape;2668;p115"/>
          <p:cNvCxnSpPr>
            <a:stCxn id="2655" idx="7"/>
            <a:endCxn id="2663" idx="2"/>
          </p:cNvCxnSpPr>
          <p:nvPr/>
        </p:nvCxnSpPr>
        <p:spPr>
          <a:xfrm rot="10800000" flipH="1">
            <a:off x="3213623" y="2958027"/>
            <a:ext cx="1126200" cy="551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669" name="Google Shape;2669;p115"/>
          <p:cNvCxnSpPr>
            <a:stCxn id="2656" idx="3"/>
            <a:endCxn id="2664" idx="7"/>
          </p:cNvCxnSpPr>
          <p:nvPr/>
        </p:nvCxnSpPr>
        <p:spPr>
          <a:xfrm flipH="1">
            <a:off x="3237752" y="4041799"/>
            <a:ext cx="2790600" cy="915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670" name="Google Shape;2670;p115"/>
          <p:cNvCxnSpPr>
            <a:stCxn id="2663" idx="6"/>
            <a:endCxn id="2656" idx="0"/>
          </p:cNvCxnSpPr>
          <p:nvPr/>
        </p:nvCxnSpPr>
        <p:spPr>
          <a:xfrm>
            <a:off x="4984437" y="2957938"/>
            <a:ext cx="1272000" cy="533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671" name="Google Shape;2671;p115"/>
          <p:cNvCxnSpPr>
            <a:stCxn id="2664" idx="7"/>
            <a:endCxn id="2663" idx="3"/>
          </p:cNvCxnSpPr>
          <p:nvPr/>
        </p:nvCxnSpPr>
        <p:spPr>
          <a:xfrm rot="10800000" flipH="1">
            <a:off x="3237673" y="3185727"/>
            <a:ext cx="1196400" cy="1771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663" name="Google Shape;2663;p115"/>
          <p:cNvSpPr/>
          <p:nvPr/>
        </p:nvSpPr>
        <p:spPr>
          <a:xfrm>
            <a:off x="4339737" y="2635588"/>
            <a:ext cx="644700" cy="644700"/>
          </a:xfrm>
          <a:prstGeom prst="ellipse">
            <a:avLst/>
          </a:prstGeom>
          <a:solidFill>
            <a:srgbClr val="666666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672" name="Google Shape;2672;p1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8087" y="2693813"/>
            <a:ext cx="528000" cy="5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5" name="Google Shape;2655;p115"/>
          <p:cNvSpPr/>
          <p:nvPr/>
        </p:nvSpPr>
        <p:spPr>
          <a:xfrm>
            <a:off x="2663337" y="3415313"/>
            <a:ext cx="644700" cy="6447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673" name="Google Shape;2673;p1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63338" y="3494279"/>
            <a:ext cx="644700" cy="486749"/>
          </a:xfrm>
          <a:prstGeom prst="rect">
            <a:avLst/>
          </a:prstGeom>
          <a:noFill/>
          <a:ln>
            <a:noFill/>
          </a:ln>
        </p:spPr>
      </p:pic>
      <p:sp>
        <p:nvSpPr>
          <p:cNvPr id="2674" name="Google Shape;2674;p115"/>
          <p:cNvSpPr txBox="1"/>
          <p:nvPr/>
        </p:nvSpPr>
        <p:spPr>
          <a:xfrm>
            <a:off x="1554675" y="3269502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0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1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75" name="Google Shape;2675;p115"/>
          <p:cNvSpPr txBox="1"/>
          <p:nvPr/>
        </p:nvSpPr>
        <p:spPr>
          <a:xfrm>
            <a:off x="6543075" y="3262927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2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7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76" name="Google Shape;2676;p115"/>
          <p:cNvSpPr txBox="1"/>
          <p:nvPr/>
        </p:nvSpPr>
        <p:spPr>
          <a:xfrm>
            <a:off x="4326525" y="2127402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3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6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77" name="Google Shape;2677;p115"/>
          <p:cNvSpPr txBox="1"/>
          <p:nvPr/>
        </p:nvSpPr>
        <p:spPr>
          <a:xfrm>
            <a:off x="1530175" y="4719977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4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5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78" name="Google Shape;2678;p115"/>
          <p:cNvSpPr txBox="1"/>
          <p:nvPr/>
        </p:nvSpPr>
        <p:spPr>
          <a:xfrm>
            <a:off x="5370000" y="5091727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8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9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79" name="Google Shape;2679;p115"/>
          <p:cNvSpPr/>
          <p:nvPr/>
        </p:nvSpPr>
        <p:spPr>
          <a:xfrm rot="5400685">
            <a:off x="4635103" y="5930676"/>
            <a:ext cx="255657" cy="326221"/>
          </a:xfrm>
          <a:custGeom>
            <a:avLst/>
            <a:gdLst/>
            <a:ahLst/>
            <a:cxnLst/>
            <a:rect l="l" t="t" r="r" b="b"/>
            <a:pathLst>
              <a:path w="20363" h="5528" extrusionOk="0">
                <a:moveTo>
                  <a:pt x="20363" y="5528"/>
                </a:moveTo>
                <a:cubicBezTo>
                  <a:pt x="19587" y="5189"/>
                  <a:pt x="17891" y="4218"/>
                  <a:pt x="15709" y="3491"/>
                </a:cubicBezTo>
                <a:cubicBezTo>
                  <a:pt x="13527" y="2764"/>
                  <a:pt x="9891" y="1746"/>
                  <a:pt x="7273" y="1164"/>
                </a:cubicBezTo>
                <a:cubicBezTo>
                  <a:pt x="4655" y="582"/>
                  <a:pt x="1212" y="194"/>
                  <a:pt x="0" y="0"/>
                </a:cubicBezTo>
              </a:path>
            </a:pathLst>
          </a:custGeom>
          <a:noFill/>
          <a:ln w="38100" cap="flat" cmpd="sng">
            <a:solidFill>
              <a:srgbClr val="FFD54F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680" name="Google Shape;2680;p115"/>
          <p:cNvSpPr txBox="1"/>
          <p:nvPr/>
        </p:nvSpPr>
        <p:spPr>
          <a:xfrm>
            <a:off x="3390150" y="6023150"/>
            <a:ext cx="12717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This is one SCC.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81" name="Google Shape;2681;p115"/>
          <p:cNvSpPr/>
          <p:nvPr/>
        </p:nvSpPr>
        <p:spPr>
          <a:xfrm>
            <a:off x="4618425" y="4989413"/>
            <a:ext cx="849300" cy="849300"/>
          </a:xfrm>
          <a:prstGeom prst="ellipse">
            <a:avLst/>
          </a:prstGeom>
          <a:noFill/>
          <a:ln w="38100" cap="flat" cmpd="sng">
            <a:solidFill>
              <a:srgbClr val="FFD54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Google Shape;2686;p116"/>
          <p:cNvSpPr txBox="1">
            <a:spLocks noGrp="1"/>
          </p:cNvSpPr>
          <p:nvPr>
            <p:ph type="subTitle" idx="4294967295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3. Repeat </a:t>
            </a: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dfs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again, starting with vertices with the largest </a:t>
            </a: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687" name="Google Shape;2687;p116"/>
          <p:cNvCxnSpPr>
            <a:stCxn id="2688" idx="6"/>
            <a:endCxn id="2689" idx="2"/>
          </p:cNvCxnSpPr>
          <p:nvPr/>
        </p:nvCxnSpPr>
        <p:spPr>
          <a:xfrm>
            <a:off x="3308037" y="3737663"/>
            <a:ext cx="2625900" cy="76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690" name="Google Shape;2690;p116"/>
          <p:cNvSpPr txBox="1">
            <a:spLocks noGrp="1"/>
          </p:cNvSpPr>
          <p:nvPr>
            <p:ph type="subTitle" idx="4294967295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Kosaraju’s Algorithm</a:t>
            </a:r>
            <a:endParaRPr sz="24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89" name="Google Shape;2689;p116"/>
          <p:cNvSpPr/>
          <p:nvPr/>
        </p:nvSpPr>
        <p:spPr>
          <a:xfrm>
            <a:off x="5933937" y="3491513"/>
            <a:ext cx="644700" cy="644700"/>
          </a:xfrm>
          <a:prstGeom prst="ellipse">
            <a:avLst/>
          </a:prstGeom>
          <a:solidFill>
            <a:srgbClr val="666666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691" name="Google Shape;2691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4963" y="3628800"/>
            <a:ext cx="462650" cy="3701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92" name="Google Shape;2692;p116"/>
          <p:cNvCxnSpPr>
            <a:stCxn id="2688" idx="4"/>
            <a:endCxn id="2693" idx="1"/>
          </p:cNvCxnSpPr>
          <p:nvPr/>
        </p:nvCxnSpPr>
        <p:spPr>
          <a:xfrm>
            <a:off x="2985687" y="4060013"/>
            <a:ext cx="1829400" cy="1126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694" name="Google Shape;2694;p116"/>
          <p:cNvCxnSpPr>
            <a:stCxn id="2689" idx="4"/>
            <a:endCxn id="2693" idx="7"/>
          </p:cNvCxnSpPr>
          <p:nvPr/>
        </p:nvCxnSpPr>
        <p:spPr>
          <a:xfrm flipH="1">
            <a:off x="5271087" y="4136213"/>
            <a:ext cx="985200" cy="1050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695" name="Google Shape;2695;p116"/>
          <p:cNvCxnSpPr>
            <a:stCxn id="2696" idx="4"/>
            <a:endCxn id="2693" idx="0"/>
          </p:cNvCxnSpPr>
          <p:nvPr/>
        </p:nvCxnSpPr>
        <p:spPr>
          <a:xfrm>
            <a:off x="4662087" y="3280288"/>
            <a:ext cx="381000" cy="1811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697" name="Google Shape;2697;p116"/>
          <p:cNvSpPr/>
          <p:nvPr/>
        </p:nvSpPr>
        <p:spPr>
          <a:xfrm>
            <a:off x="2687387" y="4863113"/>
            <a:ext cx="644700" cy="644700"/>
          </a:xfrm>
          <a:prstGeom prst="ellipse">
            <a:avLst/>
          </a:prstGeom>
          <a:solidFill>
            <a:srgbClr val="666666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698" name="Google Shape;2698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0838" y="4967550"/>
            <a:ext cx="457800" cy="435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99" name="Google Shape;2699;p116"/>
          <p:cNvCxnSpPr>
            <a:stCxn id="2697" idx="6"/>
            <a:endCxn id="2693" idx="2"/>
          </p:cNvCxnSpPr>
          <p:nvPr/>
        </p:nvCxnSpPr>
        <p:spPr>
          <a:xfrm>
            <a:off x="3332087" y="5185463"/>
            <a:ext cx="1388700" cy="228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693" name="Google Shape;2693;p116"/>
          <p:cNvSpPr/>
          <p:nvPr/>
        </p:nvSpPr>
        <p:spPr>
          <a:xfrm>
            <a:off x="4720737" y="5091713"/>
            <a:ext cx="644700" cy="644700"/>
          </a:xfrm>
          <a:prstGeom prst="ellipse">
            <a:avLst/>
          </a:prstGeom>
          <a:solidFill>
            <a:srgbClr val="666666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700" name="Google Shape;2700;p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7125" y="5210425"/>
            <a:ext cx="531925" cy="407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01" name="Google Shape;2701;p116"/>
          <p:cNvCxnSpPr>
            <a:stCxn id="2688" idx="7"/>
            <a:endCxn id="2696" idx="2"/>
          </p:cNvCxnSpPr>
          <p:nvPr/>
        </p:nvCxnSpPr>
        <p:spPr>
          <a:xfrm rot="10800000" flipH="1">
            <a:off x="3213623" y="2958027"/>
            <a:ext cx="1126200" cy="551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02" name="Google Shape;2702;p116"/>
          <p:cNvCxnSpPr>
            <a:stCxn id="2689" idx="3"/>
            <a:endCxn id="2697" idx="7"/>
          </p:cNvCxnSpPr>
          <p:nvPr/>
        </p:nvCxnSpPr>
        <p:spPr>
          <a:xfrm flipH="1">
            <a:off x="3237752" y="4041799"/>
            <a:ext cx="2790600" cy="915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03" name="Google Shape;2703;p116"/>
          <p:cNvCxnSpPr>
            <a:stCxn id="2696" idx="6"/>
            <a:endCxn id="2689" idx="0"/>
          </p:cNvCxnSpPr>
          <p:nvPr/>
        </p:nvCxnSpPr>
        <p:spPr>
          <a:xfrm>
            <a:off x="4984437" y="2957938"/>
            <a:ext cx="1272000" cy="533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04" name="Google Shape;2704;p116"/>
          <p:cNvCxnSpPr>
            <a:stCxn id="2697" idx="7"/>
            <a:endCxn id="2696" idx="3"/>
          </p:cNvCxnSpPr>
          <p:nvPr/>
        </p:nvCxnSpPr>
        <p:spPr>
          <a:xfrm rot="10800000" flipH="1">
            <a:off x="3237673" y="3185727"/>
            <a:ext cx="1196400" cy="1771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696" name="Google Shape;2696;p116"/>
          <p:cNvSpPr/>
          <p:nvPr/>
        </p:nvSpPr>
        <p:spPr>
          <a:xfrm>
            <a:off x="4339737" y="2635588"/>
            <a:ext cx="644700" cy="644700"/>
          </a:xfrm>
          <a:prstGeom prst="ellipse">
            <a:avLst/>
          </a:prstGeom>
          <a:solidFill>
            <a:srgbClr val="666666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705" name="Google Shape;2705;p1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8087" y="2693813"/>
            <a:ext cx="528000" cy="5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8" name="Google Shape;2688;p116"/>
          <p:cNvSpPr/>
          <p:nvPr/>
        </p:nvSpPr>
        <p:spPr>
          <a:xfrm>
            <a:off x="2663337" y="3415313"/>
            <a:ext cx="644700" cy="6447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706" name="Google Shape;2706;p1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63338" y="3494279"/>
            <a:ext cx="644700" cy="486749"/>
          </a:xfrm>
          <a:prstGeom prst="rect">
            <a:avLst/>
          </a:prstGeom>
          <a:noFill/>
          <a:ln>
            <a:noFill/>
          </a:ln>
        </p:spPr>
      </p:pic>
      <p:sp>
        <p:nvSpPr>
          <p:cNvPr id="2707" name="Google Shape;2707;p116"/>
          <p:cNvSpPr txBox="1"/>
          <p:nvPr/>
        </p:nvSpPr>
        <p:spPr>
          <a:xfrm>
            <a:off x="1554675" y="3269502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0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1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08" name="Google Shape;2708;p116"/>
          <p:cNvSpPr txBox="1"/>
          <p:nvPr/>
        </p:nvSpPr>
        <p:spPr>
          <a:xfrm>
            <a:off x="6543075" y="3262927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2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7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09" name="Google Shape;2709;p116"/>
          <p:cNvSpPr txBox="1"/>
          <p:nvPr/>
        </p:nvSpPr>
        <p:spPr>
          <a:xfrm>
            <a:off x="4326525" y="2127402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3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6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10" name="Google Shape;2710;p116"/>
          <p:cNvSpPr txBox="1"/>
          <p:nvPr/>
        </p:nvSpPr>
        <p:spPr>
          <a:xfrm>
            <a:off x="1530175" y="4719977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4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5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11" name="Google Shape;2711;p116"/>
          <p:cNvSpPr txBox="1"/>
          <p:nvPr/>
        </p:nvSpPr>
        <p:spPr>
          <a:xfrm>
            <a:off x="5370000" y="5091727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8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9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12" name="Google Shape;2712;p116"/>
          <p:cNvSpPr/>
          <p:nvPr/>
        </p:nvSpPr>
        <p:spPr>
          <a:xfrm rot="5400685">
            <a:off x="4635103" y="5930676"/>
            <a:ext cx="255657" cy="326221"/>
          </a:xfrm>
          <a:custGeom>
            <a:avLst/>
            <a:gdLst/>
            <a:ahLst/>
            <a:cxnLst/>
            <a:rect l="l" t="t" r="r" b="b"/>
            <a:pathLst>
              <a:path w="20363" h="5528" extrusionOk="0">
                <a:moveTo>
                  <a:pt x="20363" y="5528"/>
                </a:moveTo>
                <a:cubicBezTo>
                  <a:pt x="19587" y="5189"/>
                  <a:pt x="17891" y="4218"/>
                  <a:pt x="15709" y="3491"/>
                </a:cubicBezTo>
                <a:cubicBezTo>
                  <a:pt x="13527" y="2764"/>
                  <a:pt x="9891" y="1746"/>
                  <a:pt x="7273" y="1164"/>
                </a:cubicBezTo>
                <a:cubicBezTo>
                  <a:pt x="4655" y="582"/>
                  <a:pt x="1212" y="194"/>
                  <a:pt x="0" y="0"/>
                </a:cubicBezTo>
              </a:path>
            </a:pathLst>
          </a:custGeom>
          <a:noFill/>
          <a:ln w="38100" cap="flat" cmpd="sng">
            <a:solidFill>
              <a:srgbClr val="FFD54F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713" name="Google Shape;2713;p116"/>
          <p:cNvSpPr txBox="1"/>
          <p:nvPr/>
        </p:nvSpPr>
        <p:spPr>
          <a:xfrm>
            <a:off x="3390150" y="6023150"/>
            <a:ext cx="12717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This is one SCC.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14" name="Google Shape;2714;p116"/>
          <p:cNvSpPr/>
          <p:nvPr/>
        </p:nvSpPr>
        <p:spPr>
          <a:xfrm>
            <a:off x="4618425" y="4989413"/>
            <a:ext cx="849300" cy="849300"/>
          </a:xfrm>
          <a:prstGeom prst="ellipse">
            <a:avLst/>
          </a:prstGeom>
          <a:noFill/>
          <a:ln w="38100" cap="flat" cmpd="sng">
            <a:solidFill>
              <a:srgbClr val="FFD54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Google Shape;2719;p117"/>
          <p:cNvSpPr txBox="1">
            <a:spLocks noGrp="1"/>
          </p:cNvSpPr>
          <p:nvPr>
            <p:ph type="subTitle" idx="4294967295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3. Repeat </a:t>
            </a: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dfs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again, starting with vertices with the largest </a:t>
            </a: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720" name="Google Shape;2720;p117"/>
          <p:cNvCxnSpPr>
            <a:stCxn id="2721" idx="6"/>
            <a:endCxn id="2722" idx="2"/>
          </p:cNvCxnSpPr>
          <p:nvPr/>
        </p:nvCxnSpPr>
        <p:spPr>
          <a:xfrm>
            <a:off x="3308037" y="3737663"/>
            <a:ext cx="2625900" cy="76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723" name="Google Shape;2723;p117"/>
          <p:cNvSpPr txBox="1">
            <a:spLocks noGrp="1"/>
          </p:cNvSpPr>
          <p:nvPr>
            <p:ph type="subTitle" idx="4294967295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Kosaraju’s Algorithm</a:t>
            </a:r>
            <a:endParaRPr sz="24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22" name="Google Shape;2722;p117"/>
          <p:cNvSpPr/>
          <p:nvPr/>
        </p:nvSpPr>
        <p:spPr>
          <a:xfrm>
            <a:off x="5933937" y="3491513"/>
            <a:ext cx="644700" cy="644700"/>
          </a:xfrm>
          <a:prstGeom prst="ellipse">
            <a:avLst/>
          </a:prstGeom>
          <a:solidFill>
            <a:srgbClr val="666666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724" name="Google Shape;2724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4963" y="3628800"/>
            <a:ext cx="462650" cy="3701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5" name="Google Shape;2725;p117"/>
          <p:cNvCxnSpPr>
            <a:stCxn id="2721" idx="4"/>
            <a:endCxn id="2726" idx="1"/>
          </p:cNvCxnSpPr>
          <p:nvPr/>
        </p:nvCxnSpPr>
        <p:spPr>
          <a:xfrm>
            <a:off x="2985687" y="4060013"/>
            <a:ext cx="1829400" cy="1126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27" name="Google Shape;2727;p117"/>
          <p:cNvCxnSpPr>
            <a:stCxn id="2722" idx="4"/>
            <a:endCxn id="2726" idx="7"/>
          </p:cNvCxnSpPr>
          <p:nvPr/>
        </p:nvCxnSpPr>
        <p:spPr>
          <a:xfrm flipH="1">
            <a:off x="5271087" y="4136213"/>
            <a:ext cx="985200" cy="1050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28" name="Google Shape;2728;p117"/>
          <p:cNvCxnSpPr>
            <a:stCxn id="2729" idx="4"/>
            <a:endCxn id="2726" idx="0"/>
          </p:cNvCxnSpPr>
          <p:nvPr/>
        </p:nvCxnSpPr>
        <p:spPr>
          <a:xfrm>
            <a:off x="4662087" y="3280288"/>
            <a:ext cx="381000" cy="1811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730" name="Google Shape;2730;p117"/>
          <p:cNvSpPr/>
          <p:nvPr/>
        </p:nvSpPr>
        <p:spPr>
          <a:xfrm>
            <a:off x="2687387" y="4863113"/>
            <a:ext cx="644700" cy="644700"/>
          </a:xfrm>
          <a:prstGeom prst="ellipse">
            <a:avLst/>
          </a:prstGeom>
          <a:solidFill>
            <a:srgbClr val="666666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731" name="Google Shape;2731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0838" y="4967550"/>
            <a:ext cx="457800" cy="435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32" name="Google Shape;2732;p117"/>
          <p:cNvCxnSpPr>
            <a:stCxn id="2730" idx="6"/>
            <a:endCxn id="2726" idx="2"/>
          </p:cNvCxnSpPr>
          <p:nvPr/>
        </p:nvCxnSpPr>
        <p:spPr>
          <a:xfrm>
            <a:off x="3332087" y="5185463"/>
            <a:ext cx="1388700" cy="228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726" name="Google Shape;2726;p117"/>
          <p:cNvSpPr/>
          <p:nvPr/>
        </p:nvSpPr>
        <p:spPr>
          <a:xfrm>
            <a:off x="4720737" y="5091713"/>
            <a:ext cx="644700" cy="644700"/>
          </a:xfrm>
          <a:prstGeom prst="ellipse">
            <a:avLst/>
          </a:prstGeom>
          <a:solidFill>
            <a:srgbClr val="666666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733" name="Google Shape;2733;p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7125" y="5210425"/>
            <a:ext cx="531925" cy="407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34" name="Google Shape;2734;p117"/>
          <p:cNvCxnSpPr>
            <a:stCxn id="2721" idx="7"/>
            <a:endCxn id="2729" idx="2"/>
          </p:cNvCxnSpPr>
          <p:nvPr/>
        </p:nvCxnSpPr>
        <p:spPr>
          <a:xfrm rot="10800000" flipH="1">
            <a:off x="3213623" y="2958027"/>
            <a:ext cx="1126200" cy="551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35" name="Google Shape;2735;p117"/>
          <p:cNvCxnSpPr>
            <a:stCxn id="2722" idx="3"/>
            <a:endCxn id="2730" idx="7"/>
          </p:cNvCxnSpPr>
          <p:nvPr/>
        </p:nvCxnSpPr>
        <p:spPr>
          <a:xfrm flipH="1">
            <a:off x="3237752" y="4041799"/>
            <a:ext cx="2790600" cy="915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36" name="Google Shape;2736;p117"/>
          <p:cNvCxnSpPr>
            <a:stCxn id="2729" idx="6"/>
            <a:endCxn id="2722" idx="0"/>
          </p:cNvCxnSpPr>
          <p:nvPr/>
        </p:nvCxnSpPr>
        <p:spPr>
          <a:xfrm>
            <a:off x="4984437" y="2957938"/>
            <a:ext cx="1272000" cy="533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37" name="Google Shape;2737;p117"/>
          <p:cNvCxnSpPr>
            <a:stCxn id="2730" idx="7"/>
            <a:endCxn id="2729" idx="3"/>
          </p:cNvCxnSpPr>
          <p:nvPr/>
        </p:nvCxnSpPr>
        <p:spPr>
          <a:xfrm rot="10800000" flipH="1">
            <a:off x="3237673" y="3185727"/>
            <a:ext cx="1196400" cy="1771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729" name="Google Shape;2729;p117"/>
          <p:cNvSpPr/>
          <p:nvPr/>
        </p:nvSpPr>
        <p:spPr>
          <a:xfrm>
            <a:off x="4339737" y="2635588"/>
            <a:ext cx="644700" cy="644700"/>
          </a:xfrm>
          <a:prstGeom prst="ellipse">
            <a:avLst/>
          </a:prstGeom>
          <a:solidFill>
            <a:srgbClr val="666666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738" name="Google Shape;2738;p1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8087" y="2693813"/>
            <a:ext cx="528000" cy="5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1" name="Google Shape;2721;p117"/>
          <p:cNvSpPr/>
          <p:nvPr/>
        </p:nvSpPr>
        <p:spPr>
          <a:xfrm>
            <a:off x="2663337" y="3415313"/>
            <a:ext cx="644700" cy="6447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739" name="Google Shape;2739;p1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63338" y="3494279"/>
            <a:ext cx="644700" cy="486749"/>
          </a:xfrm>
          <a:prstGeom prst="rect">
            <a:avLst/>
          </a:prstGeom>
          <a:noFill/>
          <a:ln>
            <a:noFill/>
          </a:ln>
        </p:spPr>
      </p:pic>
      <p:sp>
        <p:nvSpPr>
          <p:cNvPr id="2740" name="Google Shape;2740;p117"/>
          <p:cNvSpPr txBox="1"/>
          <p:nvPr/>
        </p:nvSpPr>
        <p:spPr>
          <a:xfrm>
            <a:off x="1554675" y="3269502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0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1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41" name="Google Shape;2741;p117"/>
          <p:cNvSpPr txBox="1"/>
          <p:nvPr/>
        </p:nvSpPr>
        <p:spPr>
          <a:xfrm>
            <a:off x="6543075" y="3262927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2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7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42" name="Google Shape;2742;p117"/>
          <p:cNvSpPr txBox="1"/>
          <p:nvPr/>
        </p:nvSpPr>
        <p:spPr>
          <a:xfrm>
            <a:off x="4326525" y="2127402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3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6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43" name="Google Shape;2743;p117"/>
          <p:cNvSpPr txBox="1"/>
          <p:nvPr/>
        </p:nvSpPr>
        <p:spPr>
          <a:xfrm>
            <a:off x="1530175" y="4719977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4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5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44" name="Google Shape;2744;p117"/>
          <p:cNvSpPr txBox="1"/>
          <p:nvPr/>
        </p:nvSpPr>
        <p:spPr>
          <a:xfrm>
            <a:off x="5370000" y="5091727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8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9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45" name="Google Shape;2745;p117"/>
          <p:cNvSpPr/>
          <p:nvPr/>
        </p:nvSpPr>
        <p:spPr>
          <a:xfrm rot="5400685">
            <a:off x="4635103" y="5930676"/>
            <a:ext cx="255657" cy="326221"/>
          </a:xfrm>
          <a:custGeom>
            <a:avLst/>
            <a:gdLst/>
            <a:ahLst/>
            <a:cxnLst/>
            <a:rect l="l" t="t" r="r" b="b"/>
            <a:pathLst>
              <a:path w="20363" h="5528" extrusionOk="0">
                <a:moveTo>
                  <a:pt x="20363" y="5528"/>
                </a:moveTo>
                <a:cubicBezTo>
                  <a:pt x="19587" y="5189"/>
                  <a:pt x="17891" y="4218"/>
                  <a:pt x="15709" y="3491"/>
                </a:cubicBezTo>
                <a:cubicBezTo>
                  <a:pt x="13527" y="2764"/>
                  <a:pt x="9891" y="1746"/>
                  <a:pt x="7273" y="1164"/>
                </a:cubicBezTo>
                <a:cubicBezTo>
                  <a:pt x="4655" y="582"/>
                  <a:pt x="1212" y="194"/>
                  <a:pt x="0" y="0"/>
                </a:cubicBezTo>
              </a:path>
            </a:pathLst>
          </a:custGeom>
          <a:noFill/>
          <a:ln w="38100" cap="flat" cmpd="sng">
            <a:solidFill>
              <a:srgbClr val="FFD54F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746" name="Google Shape;2746;p117"/>
          <p:cNvSpPr/>
          <p:nvPr/>
        </p:nvSpPr>
        <p:spPr>
          <a:xfrm>
            <a:off x="2504213" y="2595325"/>
            <a:ext cx="4146700" cy="3021400"/>
          </a:xfrm>
          <a:custGeom>
            <a:avLst/>
            <a:gdLst/>
            <a:ahLst/>
            <a:cxnLst/>
            <a:rect l="l" t="t" r="r" b="b"/>
            <a:pathLst>
              <a:path w="165868" h="120856" extrusionOk="0">
                <a:moveTo>
                  <a:pt x="79744" y="0"/>
                </a:moveTo>
                <a:lnTo>
                  <a:pt x="164096" y="38631"/>
                </a:lnTo>
                <a:lnTo>
                  <a:pt x="165868" y="53517"/>
                </a:lnTo>
                <a:lnTo>
                  <a:pt x="15949" y="120856"/>
                </a:lnTo>
                <a:lnTo>
                  <a:pt x="0" y="109515"/>
                </a:lnTo>
                <a:close/>
              </a:path>
            </a:pathLst>
          </a:custGeom>
          <a:noFill/>
          <a:ln w="38100" cap="flat" cmpd="sng">
            <a:solidFill>
              <a:srgbClr val="8BC34A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747" name="Google Shape;2747;p117"/>
          <p:cNvSpPr txBox="1"/>
          <p:nvPr/>
        </p:nvSpPr>
        <p:spPr>
          <a:xfrm>
            <a:off x="990600" y="5638600"/>
            <a:ext cx="15312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Here’s another SCC!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48" name="Google Shape;2748;p117"/>
          <p:cNvSpPr/>
          <p:nvPr/>
        </p:nvSpPr>
        <p:spPr>
          <a:xfrm rot="5400685">
            <a:off x="2489878" y="5546126"/>
            <a:ext cx="255657" cy="326221"/>
          </a:xfrm>
          <a:custGeom>
            <a:avLst/>
            <a:gdLst/>
            <a:ahLst/>
            <a:cxnLst/>
            <a:rect l="l" t="t" r="r" b="b"/>
            <a:pathLst>
              <a:path w="20363" h="5528" extrusionOk="0">
                <a:moveTo>
                  <a:pt x="20363" y="5528"/>
                </a:moveTo>
                <a:cubicBezTo>
                  <a:pt x="19587" y="5189"/>
                  <a:pt x="17891" y="4218"/>
                  <a:pt x="15709" y="3491"/>
                </a:cubicBezTo>
                <a:cubicBezTo>
                  <a:pt x="13527" y="2764"/>
                  <a:pt x="9891" y="1746"/>
                  <a:pt x="7273" y="1164"/>
                </a:cubicBezTo>
                <a:cubicBezTo>
                  <a:pt x="4655" y="582"/>
                  <a:pt x="1212" y="194"/>
                  <a:pt x="0" y="0"/>
                </a:cubicBezTo>
              </a:path>
            </a:pathLst>
          </a:custGeom>
          <a:noFill/>
          <a:ln w="38100" cap="flat" cmpd="sng">
            <a:solidFill>
              <a:srgbClr val="8BC34A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749" name="Google Shape;2749;p117"/>
          <p:cNvSpPr txBox="1"/>
          <p:nvPr/>
        </p:nvSpPr>
        <p:spPr>
          <a:xfrm>
            <a:off x="3390150" y="6023150"/>
            <a:ext cx="12717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This is one SCC.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50" name="Google Shape;2750;p117"/>
          <p:cNvSpPr/>
          <p:nvPr/>
        </p:nvSpPr>
        <p:spPr>
          <a:xfrm>
            <a:off x="4618425" y="4989413"/>
            <a:ext cx="849300" cy="849300"/>
          </a:xfrm>
          <a:prstGeom prst="ellipse">
            <a:avLst/>
          </a:prstGeom>
          <a:noFill/>
          <a:ln w="38100" cap="flat" cmpd="sng">
            <a:solidFill>
              <a:srgbClr val="FFD54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5" name="Google Shape;2755;p118"/>
          <p:cNvSpPr txBox="1">
            <a:spLocks noGrp="1"/>
          </p:cNvSpPr>
          <p:nvPr>
            <p:ph type="subTitle" idx="4294967295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3. Repeat </a:t>
            </a: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dfs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again, starting with vertices with the largest </a:t>
            </a: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756" name="Google Shape;2756;p118"/>
          <p:cNvCxnSpPr>
            <a:stCxn id="2757" idx="6"/>
            <a:endCxn id="2758" idx="2"/>
          </p:cNvCxnSpPr>
          <p:nvPr/>
        </p:nvCxnSpPr>
        <p:spPr>
          <a:xfrm>
            <a:off x="3308037" y="3737663"/>
            <a:ext cx="2625900" cy="76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759" name="Google Shape;2759;p118"/>
          <p:cNvSpPr txBox="1">
            <a:spLocks noGrp="1"/>
          </p:cNvSpPr>
          <p:nvPr>
            <p:ph type="subTitle" idx="4294967295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Kosaraju’s Algorithm</a:t>
            </a:r>
            <a:endParaRPr sz="24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58" name="Google Shape;2758;p118"/>
          <p:cNvSpPr/>
          <p:nvPr/>
        </p:nvSpPr>
        <p:spPr>
          <a:xfrm>
            <a:off x="5933937" y="3491513"/>
            <a:ext cx="644700" cy="644700"/>
          </a:xfrm>
          <a:prstGeom prst="ellipse">
            <a:avLst/>
          </a:prstGeom>
          <a:solidFill>
            <a:srgbClr val="666666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760" name="Google Shape;2760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4963" y="3628800"/>
            <a:ext cx="462650" cy="3701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1" name="Google Shape;2761;p118"/>
          <p:cNvCxnSpPr>
            <a:stCxn id="2757" idx="4"/>
            <a:endCxn id="2762" idx="1"/>
          </p:cNvCxnSpPr>
          <p:nvPr/>
        </p:nvCxnSpPr>
        <p:spPr>
          <a:xfrm>
            <a:off x="2985687" y="4060013"/>
            <a:ext cx="1829400" cy="1126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63" name="Google Shape;2763;p118"/>
          <p:cNvCxnSpPr>
            <a:stCxn id="2758" idx="4"/>
            <a:endCxn id="2762" idx="7"/>
          </p:cNvCxnSpPr>
          <p:nvPr/>
        </p:nvCxnSpPr>
        <p:spPr>
          <a:xfrm flipH="1">
            <a:off x="5271087" y="4136213"/>
            <a:ext cx="985200" cy="1050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64" name="Google Shape;2764;p118"/>
          <p:cNvCxnSpPr>
            <a:stCxn id="2765" idx="4"/>
            <a:endCxn id="2762" idx="0"/>
          </p:cNvCxnSpPr>
          <p:nvPr/>
        </p:nvCxnSpPr>
        <p:spPr>
          <a:xfrm>
            <a:off x="4662087" y="3280288"/>
            <a:ext cx="381000" cy="1811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766" name="Google Shape;2766;p118"/>
          <p:cNvSpPr/>
          <p:nvPr/>
        </p:nvSpPr>
        <p:spPr>
          <a:xfrm>
            <a:off x="2687387" y="4863113"/>
            <a:ext cx="644700" cy="644700"/>
          </a:xfrm>
          <a:prstGeom prst="ellipse">
            <a:avLst/>
          </a:prstGeom>
          <a:solidFill>
            <a:srgbClr val="666666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767" name="Google Shape;2767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0838" y="4967550"/>
            <a:ext cx="457800" cy="435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8" name="Google Shape;2768;p118"/>
          <p:cNvCxnSpPr>
            <a:stCxn id="2766" idx="6"/>
            <a:endCxn id="2762" idx="2"/>
          </p:cNvCxnSpPr>
          <p:nvPr/>
        </p:nvCxnSpPr>
        <p:spPr>
          <a:xfrm>
            <a:off x="3332087" y="5185463"/>
            <a:ext cx="1388700" cy="228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762" name="Google Shape;2762;p118"/>
          <p:cNvSpPr/>
          <p:nvPr/>
        </p:nvSpPr>
        <p:spPr>
          <a:xfrm>
            <a:off x="4720737" y="5091713"/>
            <a:ext cx="644700" cy="644700"/>
          </a:xfrm>
          <a:prstGeom prst="ellipse">
            <a:avLst/>
          </a:prstGeom>
          <a:solidFill>
            <a:srgbClr val="666666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769" name="Google Shape;2769;p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7125" y="5210425"/>
            <a:ext cx="531925" cy="407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0" name="Google Shape;2770;p118"/>
          <p:cNvCxnSpPr>
            <a:stCxn id="2757" idx="7"/>
            <a:endCxn id="2765" idx="2"/>
          </p:cNvCxnSpPr>
          <p:nvPr/>
        </p:nvCxnSpPr>
        <p:spPr>
          <a:xfrm rot="10800000" flipH="1">
            <a:off x="3213623" y="2958027"/>
            <a:ext cx="1126200" cy="551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71" name="Google Shape;2771;p118"/>
          <p:cNvCxnSpPr>
            <a:stCxn id="2758" idx="3"/>
            <a:endCxn id="2766" idx="7"/>
          </p:cNvCxnSpPr>
          <p:nvPr/>
        </p:nvCxnSpPr>
        <p:spPr>
          <a:xfrm flipH="1">
            <a:off x="3237752" y="4041799"/>
            <a:ext cx="2790600" cy="915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72" name="Google Shape;2772;p118"/>
          <p:cNvCxnSpPr>
            <a:stCxn id="2765" idx="6"/>
            <a:endCxn id="2758" idx="0"/>
          </p:cNvCxnSpPr>
          <p:nvPr/>
        </p:nvCxnSpPr>
        <p:spPr>
          <a:xfrm>
            <a:off x="4984437" y="2957938"/>
            <a:ext cx="1272000" cy="533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73" name="Google Shape;2773;p118"/>
          <p:cNvCxnSpPr>
            <a:stCxn id="2766" idx="7"/>
            <a:endCxn id="2765" idx="3"/>
          </p:cNvCxnSpPr>
          <p:nvPr/>
        </p:nvCxnSpPr>
        <p:spPr>
          <a:xfrm rot="10800000" flipH="1">
            <a:off x="3237673" y="3185727"/>
            <a:ext cx="1196400" cy="1771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765" name="Google Shape;2765;p118"/>
          <p:cNvSpPr/>
          <p:nvPr/>
        </p:nvSpPr>
        <p:spPr>
          <a:xfrm>
            <a:off x="4339737" y="2635588"/>
            <a:ext cx="644700" cy="644700"/>
          </a:xfrm>
          <a:prstGeom prst="ellipse">
            <a:avLst/>
          </a:prstGeom>
          <a:solidFill>
            <a:srgbClr val="666666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774" name="Google Shape;2774;p1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8087" y="2693813"/>
            <a:ext cx="528000" cy="5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7" name="Google Shape;2757;p118"/>
          <p:cNvSpPr/>
          <p:nvPr/>
        </p:nvSpPr>
        <p:spPr>
          <a:xfrm>
            <a:off x="2663337" y="3415313"/>
            <a:ext cx="644700" cy="644700"/>
          </a:xfrm>
          <a:prstGeom prst="ellipse">
            <a:avLst/>
          </a:prstGeom>
          <a:solidFill>
            <a:srgbClr val="FFD54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775" name="Google Shape;2775;p1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63338" y="3494279"/>
            <a:ext cx="644700" cy="486749"/>
          </a:xfrm>
          <a:prstGeom prst="rect">
            <a:avLst/>
          </a:prstGeom>
          <a:noFill/>
          <a:ln>
            <a:noFill/>
          </a:ln>
        </p:spPr>
      </p:pic>
      <p:sp>
        <p:nvSpPr>
          <p:cNvPr id="2776" name="Google Shape;2776;p118"/>
          <p:cNvSpPr txBox="1"/>
          <p:nvPr/>
        </p:nvSpPr>
        <p:spPr>
          <a:xfrm>
            <a:off x="1554675" y="3269502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0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1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77" name="Google Shape;2777;p118"/>
          <p:cNvSpPr txBox="1"/>
          <p:nvPr/>
        </p:nvSpPr>
        <p:spPr>
          <a:xfrm>
            <a:off x="6543075" y="3262927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2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7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78" name="Google Shape;2778;p118"/>
          <p:cNvSpPr txBox="1"/>
          <p:nvPr/>
        </p:nvSpPr>
        <p:spPr>
          <a:xfrm>
            <a:off x="4326525" y="2127402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3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6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79" name="Google Shape;2779;p118"/>
          <p:cNvSpPr txBox="1"/>
          <p:nvPr/>
        </p:nvSpPr>
        <p:spPr>
          <a:xfrm>
            <a:off x="1530175" y="4719977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4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5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80" name="Google Shape;2780;p118"/>
          <p:cNvSpPr txBox="1"/>
          <p:nvPr/>
        </p:nvSpPr>
        <p:spPr>
          <a:xfrm>
            <a:off x="5370000" y="5091727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8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9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81" name="Google Shape;2781;p118"/>
          <p:cNvSpPr/>
          <p:nvPr/>
        </p:nvSpPr>
        <p:spPr>
          <a:xfrm rot="5400685">
            <a:off x="4635103" y="5930676"/>
            <a:ext cx="255657" cy="326221"/>
          </a:xfrm>
          <a:custGeom>
            <a:avLst/>
            <a:gdLst/>
            <a:ahLst/>
            <a:cxnLst/>
            <a:rect l="l" t="t" r="r" b="b"/>
            <a:pathLst>
              <a:path w="20363" h="5528" extrusionOk="0">
                <a:moveTo>
                  <a:pt x="20363" y="5528"/>
                </a:moveTo>
                <a:cubicBezTo>
                  <a:pt x="19587" y="5189"/>
                  <a:pt x="17891" y="4218"/>
                  <a:pt x="15709" y="3491"/>
                </a:cubicBezTo>
                <a:cubicBezTo>
                  <a:pt x="13527" y="2764"/>
                  <a:pt x="9891" y="1746"/>
                  <a:pt x="7273" y="1164"/>
                </a:cubicBezTo>
                <a:cubicBezTo>
                  <a:pt x="4655" y="582"/>
                  <a:pt x="1212" y="194"/>
                  <a:pt x="0" y="0"/>
                </a:cubicBezTo>
              </a:path>
            </a:pathLst>
          </a:custGeom>
          <a:noFill/>
          <a:ln w="38100" cap="flat" cmpd="sng">
            <a:solidFill>
              <a:srgbClr val="FFD54F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782" name="Google Shape;2782;p118"/>
          <p:cNvSpPr/>
          <p:nvPr/>
        </p:nvSpPr>
        <p:spPr>
          <a:xfrm>
            <a:off x="2504213" y="2595325"/>
            <a:ext cx="4146700" cy="3021400"/>
          </a:xfrm>
          <a:custGeom>
            <a:avLst/>
            <a:gdLst/>
            <a:ahLst/>
            <a:cxnLst/>
            <a:rect l="l" t="t" r="r" b="b"/>
            <a:pathLst>
              <a:path w="165868" h="120856" extrusionOk="0">
                <a:moveTo>
                  <a:pt x="79744" y="0"/>
                </a:moveTo>
                <a:lnTo>
                  <a:pt x="164096" y="38631"/>
                </a:lnTo>
                <a:lnTo>
                  <a:pt x="165868" y="53517"/>
                </a:lnTo>
                <a:lnTo>
                  <a:pt x="15949" y="120856"/>
                </a:lnTo>
                <a:lnTo>
                  <a:pt x="0" y="109515"/>
                </a:lnTo>
                <a:close/>
              </a:path>
            </a:pathLst>
          </a:custGeom>
          <a:noFill/>
          <a:ln w="38100" cap="flat" cmpd="sng">
            <a:solidFill>
              <a:srgbClr val="8BC34A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783" name="Google Shape;2783;p118"/>
          <p:cNvSpPr/>
          <p:nvPr/>
        </p:nvSpPr>
        <p:spPr>
          <a:xfrm rot="5400685">
            <a:off x="2489878" y="5546126"/>
            <a:ext cx="255657" cy="326221"/>
          </a:xfrm>
          <a:custGeom>
            <a:avLst/>
            <a:gdLst/>
            <a:ahLst/>
            <a:cxnLst/>
            <a:rect l="l" t="t" r="r" b="b"/>
            <a:pathLst>
              <a:path w="20363" h="5528" extrusionOk="0">
                <a:moveTo>
                  <a:pt x="20363" y="5528"/>
                </a:moveTo>
                <a:cubicBezTo>
                  <a:pt x="19587" y="5189"/>
                  <a:pt x="17891" y="4218"/>
                  <a:pt x="15709" y="3491"/>
                </a:cubicBezTo>
                <a:cubicBezTo>
                  <a:pt x="13527" y="2764"/>
                  <a:pt x="9891" y="1746"/>
                  <a:pt x="7273" y="1164"/>
                </a:cubicBezTo>
                <a:cubicBezTo>
                  <a:pt x="4655" y="582"/>
                  <a:pt x="1212" y="194"/>
                  <a:pt x="0" y="0"/>
                </a:cubicBezTo>
              </a:path>
            </a:pathLst>
          </a:custGeom>
          <a:noFill/>
          <a:ln w="38100" cap="flat" cmpd="sng">
            <a:solidFill>
              <a:srgbClr val="8BC34A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784" name="Google Shape;2784;p118"/>
          <p:cNvSpPr txBox="1"/>
          <p:nvPr/>
        </p:nvSpPr>
        <p:spPr>
          <a:xfrm>
            <a:off x="990600" y="5638600"/>
            <a:ext cx="15312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Here’s another SCC!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85" name="Google Shape;2785;p118"/>
          <p:cNvSpPr txBox="1"/>
          <p:nvPr/>
        </p:nvSpPr>
        <p:spPr>
          <a:xfrm>
            <a:off x="3390150" y="6023150"/>
            <a:ext cx="12717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This is one SCC.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86" name="Google Shape;2786;p118"/>
          <p:cNvSpPr/>
          <p:nvPr/>
        </p:nvSpPr>
        <p:spPr>
          <a:xfrm>
            <a:off x="4618425" y="4989413"/>
            <a:ext cx="849300" cy="849300"/>
          </a:xfrm>
          <a:prstGeom prst="ellipse">
            <a:avLst/>
          </a:prstGeom>
          <a:noFill/>
          <a:ln w="38100" cap="flat" cmpd="sng">
            <a:solidFill>
              <a:srgbClr val="FFD54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1" name="Google Shape;2791;p119"/>
          <p:cNvSpPr txBox="1">
            <a:spLocks noGrp="1"/>
          </p:cNvSpPr>
          <p:nvPr>
            <p:ph type="subTitle" idx="4294967295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3. Repeat </a:t>
            </a: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dfs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again, starting with vertices with the largest </a:t>
            </a: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792" name="Google Shape;2792;p119"/>
          <p:cNvCxnSpPr>
            <a:stCxn id="2793" idx="6"/>
            <a:endCxn id="2794" idx="2"/>
          </p:cNvCxnSpPr>
          <p:nvPr/>
        </p:nvCxnSpPr>
        <p:spPr>
          <a:xfrm>
            <a:off x="3308037" y="3737663"/>
            <a:ext cx="2625900" cy="76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795" name="Google Shape;2795;p119"/>
          <p:cNvSpPr txBox="1">
            <a:spLocks noGrp="1"/>
          </p:cNvSpPr>
          <p:nvPr>
            <p:ph type="subTitle" idx="4294967295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Kosaraju’s Algorithm</a:t>
            </a:r>
            <a:endParaRPr sz="24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94" name="Google Shape;2794;p119"/>
          <p:cNvSpPr/>
          <p:nvPr/>
        </p:nvSpPr>
        <p:spPr>
          <a:xfrm>
            <a:off x="5933937" y="3491513"/>
            <a:ext cx="644700" cy="644700"/>
          </a:xfrm>
          <a:prstGeom prst="ellipse">
            <a:avLst/>
          </a:prstGeom>
          <a:solidFill>
            <a:srgbClr val="666666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796" name="Google Shape;2796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4963" y="3628800"/>
            <a:ext cx="462650" cy="3701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97" name="Google Shape;2797;p119"/>
          <p:cNvCxnSpPr>
            <a:stCxn id="2793" idx="4"/>
            <a:endCxn id="2798" idx="1"/>
          </p:cNvCxnSpPr>
          <p:nvPr/>
        </p:nvCxnSpPr>
        <p:spPr>
          <a:xfrm>
            <a:off x="2985687" y="4060013"/>
            <a:ext cx="1829400" cy="1126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99" name="Google Shape;2799;p119"/>
          <p:cNvCxnSpPr>
            <a:stCxn id="2794" idx="4"/>
            <a:endCxn id="2798" idx="7"/>
          </p:cNvCxnSpPr>
          <p:nvPr/>
        </p:nvCxnSpPr>
        <p:spPr>
          <a:xfrm flipH="1">
            <a:off x="5271087" y="4136213"/>
            <a:ext cx="985200" cy="1050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800" name="Google Shape;2800;p119"/>
          <p:cNvCxnSpPr>
            <a:stCxn id="2801" idx="4"/>
            <a:endCxn id="2798" idx="0"/>
          </p:cNvCxnSpPr>
          <p:nvPr/>
        </p:nvCxnSpPr>
        <p:spPr>
          <a:xfrm>
            <a:off x="4662087" y="3280288"/>
            <a:ext cx="381000" cy="1811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802" name="Google Shape;2802;p119"/>
          <p:cNvSpPr/>
          <p:nvPr/>
        </p:nvSpPr>
        <p:spPr>
          <a:xfrm>
            <a:off x="2687387" y="4863113"/>
            <a:ext cx="644700" cy="644700"/>
          </a:xfrm>
          <a:prstGeom prst="ellipse">
            <a:avLst/>
          </a:prstGeom>
          <a:solidFill>
            <a:srgbClr val="666666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803" name="Google Shape;2803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0838" y="4967550"/>
            <a:ext cx="457800" cy="435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04" name="Google Shape;2804;p119"/>
          <p:cNvCxnSpPr>
            <a:stCxn id="2802" idx="6"/>
            <a:endCxn id="2798" idx="2"/>
          </p:cNvCxnSpPr>
          <p:nvPr/>
        </p:nvCxnSpPr>
        <p:spPr>
          <a:xfrm>
            <a:off x="3332087" y="5185463"/>
            <a:ext cx="1388700" cy="228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798" name="Google Shape;2798;p119"/>
          <p:cNvSpPr/>
          <p:nvPr/>
        </p:nvSpPr>
        <p:spPr>
          <a:xfrm>
            <a:off x="4720737" y="5091713"/>
            <a:ext cx="644700" cy="644700"/>
          </a:xfrm>
          <a:prstGeom prst="ellipse">
            <a:avLst/>
          </a:prstGeom>
          <a:solidFill>
            <a:srgbClr val="666666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805" name="Google Shape;2805;p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7125" y="5210425"/>
            <a:ext cx="531925" cy="407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06" name="Google Shape;2806;p119"/>
          <p:cNvCxnSpPr>
            <a:stCxn id="2793" idx="7"/>
            <a:endCxn id="2801" idx="2"/>
          </p:cNvCxnSpPr>
          <p:nvPr/>
        </p:nvCxnSpPr>
        <p:spPr>
          <a:xfrm rot="10800000" flipH="1">
            <a:off x="3213623" y="2958027"/>
            <a:ext cx="1126200" cy="551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807" name="Google Shape;2807;p119"/>
          <p:cNvCxnSpPr>
            <a:stCxn id="2794" idx="3"/>
            <a:endCxn id="2802" idx="7"/>
          </p:cNvCxnSpPr>
          <p:nvPr/>
        </p:nvCxnSpPr>
        <p:spPr>
          <a:xfrm flipH="1">
            <a:off x="3237752" y="4041799"/>
            <a:ext cx="2790600" cy="915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808" name="Google Shape;2808;p119"/>
          <p:cNvCxnSpPr>
            <a:stCxn id="2801" idx="6"/>
            <a:endCxn id="2794" idx="0"/>
          </p:cNvCxnSpPr>
          <p:nvPr/>
        </p:nvCxnSpPr>
        <p:spPr>
          <a:xfrm>
            <a:off x="4984437" y="2957938"/>
            <a:ext cx="1272000" cy="533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809" name="Google Shape;2809;p119"/>
          <p:cNvCxnSpPr>
            <a:stCxn id="2802" idx="7"/>
            <a:endCxn id="2801" idx="3"/>
          </p:cNvCxnSpPr>
          <p:nvPr/>
        </p:nvCxnSpPr>
        <p:spPr>
          <a:xfrm rot="10800000" flipH="1">
            <a:off x="3237673" y="3185727"/>
            <a:ext cx="1196400" cy="1771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801" name="Google Shape;2801;p119"/>
          <p:cNvSpPr/>
          <p:nvPr/>
        </p:nvSpPr>
        <p:spPr>
          <a:xfrm>
            <a:off x="4339737" y="2635588"/>
            <a:ext cx="644700" cy="644700"/>
          </a:xfrm>
          <a:prstGeom prst="ellipse">
            <a:avLst/>
          </a:prstGeom>
          <a:solidFill>
            <a:srgbClr val="666666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810" name="Google Shape;2810;p1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8087" y="2693813"/>
            <a:ext cx="528000" cy="5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3" name="Google Shape;2793;p119"/>
          <p:cNvSpPr/>
          <p:nvPr/>
        </p:nvSpPr>
        <p:spPr>
          <a:xfrm>
            <a:off x="2663337" y="3415313"/>
            <a:ext cx="644700" cy="644700"/>
          </a:xfrm>
          <a:prstGeom prst="ellipse">
            <a:avLst/>
          </a:prstGeom>
          <a:solidFill>
            <a:srgbClr val="666666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811" name="Google Shape;2811;p1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63338" y="3494279"/>
            <a:ext cx="644700" cy="486749"/>
          </a:xfrm>
          <a:prstGeom prst="rect">
            <a:avLst/>
          </a:prstGeom>
          <a:noFill/>
          <a:ln>
            <a:noFill/>
          </a:ln>
        </p:spPr>
      </p:pic>
      <p:sp>
        <p:nvSpPr>
          <p:cNvPr id="2812" name="Google Shape;2812;p119"/>
          <p:cNvSpPr txBox="1"/>
          <p:nvPr/>
        </p:nvSpPr>
        <p:spPr>
          <a:xfrm>
            <a:off x="1554675" y="3269502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0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1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13" name="Google Shape;2813;p119"/>
          <p:cNvSpPr txBox="1"/>
          <p:nvPr/>
        </p:nvSpPr>
        <p:spPr>
          <a:xfrm>
            <a:off x="6543075" y="3262927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2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7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14" name="Google Shape;2814;p119"/>
          <p:cNvSpPr txBox="1"/>
          <p:nvPr/>
        </p:nvSpPr>
        <p:spPr>
          <a:xfrm>
            <a:off x="4326525" y="2127402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3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6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15" name="Google Shape;2815;p119"/>
          <p:cNvSpPr txBox="1"/>
          <p:nvPr/>
        </p:nvSpPr>
        <p:spPr>
          <a:xfrm>
            <a:off x="1530175" y="4719977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4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5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16" name="Google Shape;2816;p119"/>
          <p:cNvSpPr txBox="1"/>
          <p:nvPr/>
        </p:nvSpPr>
        <p:spPr>
          <a:xfrm>
            <a:off x="5370000" y="5091727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8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9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17" name="Google Shape;2817;p119"/>
          <p:cNvSpPr/>
          <p:nvPr/>
        </p:nvSpPr>
        <p:spPr>
          <a:xfrm rot="5400685">
            <a:off x="4635103" y="5930676"/>
            <a:ext cx="255657" cy="326221"/>
          </a:xfrm>
          <a:custGeom>
            <a:avLst/>
            <a:gdLst/>
            <a:ahLst/>
            <a:cxnLst/>
            <a:rect l="l" t="t" r="r" b="b"/>
            <a:pathLst>
              <a:path w="20363" h="5528" extrusionOk="0">
                <a:moveTo>
                  <a:pt x="20363" y="5528"/>
                </a:moveTo>
                <a:cubicBezTo>
                  <a:pt x="19587" y="5189"/>
                  <a:pt x="17891" y="4218"/>
                  <a:pt x="15709" y="3491"/>
                </a:cubicBezTo>
                <a:cubicBezTo>
                  <a:pt x="13527" y="2764"/>
                  <a:pt x="9891" y="1746"/>
                  <a:pt x="7273" y="1164"/>
                </a:cubicBezTo>
                <a:cubicBezTo>
                  <a:pt x="4655" y="582"/>
                  <a:pt x="1212" y="194"/>
                  <a:pt x="0" y="0"/>
                </a:cubicBezTo>
              </a:path>
            </a:pathLst>
          </a:custGeom>
          <a:noFill/>
          <a:ln w="38100" cap="flat" cmpd="sng">
            <a:solidFill>
              <a:srgbClr val="FFD54F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818" name="Google Shape;2818;p119"/>
          <p:cNvSpPr/>
          <p:nvPr/>
        </p:nvSpPr>
        <p:spPr>
          <a:xfrm>
            <a:off x="2504213" y="2595325"/>
            <a:ext cx="4146700" cy="3021400"/>
          </a:xfrm>
          <a:custGeom>
            <a:avLst/>
            <a:gdLst/>
            <a:ahLst/>
            <a:cxnLst/>
            <a:rect l="l" t="t" r="r" b="b"/>
            <a:pathLst>
              <a:path w="165868" h="120856" extrusionOk="0">
                <a:moveTo>
                  <a:pt x="79744" y="0"/>
                </a:moveTo>
                <a:lnTo>
                  <a:pt x="164096" y="38631"/>
                </a:lnTo>
                <a:lnTo>
                  <a:pt x="165868" y="53517"/>
                </a:lnTo>
                <a:lnTo>
                  <a:pt x="15949" y="120856"/>
                </a:lnTo>
                <a:lnTo>
                  <a:pt x="0" y="109515"/>
                </a:lnTo>
                <a:close/>
              </a:path>
            </a:pathLst>
          </a:custGeom>
          <a:noFill/>
          <a:ln w="38100" cap="flat" cmpd="sng">
            <a:solidFill>
              <a:srgbClr val="8BC34A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819" name="Google Shape;2819;p119"/>
          <p:cNvSpPr/>
          <p:nvPr/>
        </p:nvSpPr>
        <p:spPr>
          <a:xfrm rot="5400685">
            <a:off x="2489878" y="5546126"/>
            <a:ext cx="255657" cy="326221"/>
          </a:xfrm>
          <a:custGeom>
            <a:avLst/>
            <a:gdLst/>
            <a:ahLst/>
            <a:cxnLst/>
            <a:rect l="l" t="t" r="r" b="b"/>
            <a:pathLst>
              <a:path w="20363" h="5528" extrusionOk="0">
                <a:moveTo>
                  <a:pt x="20363" y="5528"/>
                </a:moveTo>
                <a:cubicBezTo>
                  <a:pt x="19587" y="5189"/>
                  <a:pt x="17891" y="4218"/>
                  <a:pt x="15709" y="3491"/>
                </a:cubicBezTo>
                <a:cubicBezTo>
                  <a:pt x="13527" y="2764"/>
                  <a:pt x="9891" y="1746"/>
                  <a:pt x="7273" y="1164"/>
                </a:cubicBezTo>
                <a:cubicBezTo>
                  <a:pt x="4655" y="582"/>
                  <a:pt x="1212" y="194"/>
                  <a:pt x="0" y="0"/>
                </a:cubicBezTo>
              </a:path>
            </a:pathLst>
          </a:custGeom>
          <a:noFill/>
          <a:ln w="38100" cap="flat" cmpd="sng">
            <a:solidFill>
              <a:srgbClr val="8BC34A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820" name="Google Shape;2820;p119"/>
          <p:cNvSpPr txBox="1"/>
          <p:nvPr/>
        </p:nvSpPr>
        <p:spPr>
          <a:xfrm>
            <a:off x="990600" y="5638600"/>
            <a:ext cx="15312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Here’s another SCC!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21" name="Google Shape;2821;p119"/>
          <p:cNvSpPr txBox="1"/>
          <p:nvPr/>
        </p:nvSpPr>
        <p:spPr>
          <a:xfrm>
            <a:off x="3390150" y="6023150"/>
            <a:ext cx="12717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This is one SCC.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22" name="Google Shape;2822;p119"/>
          <p:cNvSpPr/>
          <p:nvPr/>
        </p:nvSpPr>
        <p:spPr>
          <a:xfrm>
            <a:off x="4618425" y="4989413"/>
            <a:ext cx="849300" cy="849300"/>
          </a:xfrm>
          <a:prstGeom prst="ellipse">
            <a:avLst/>
          </a:prstGeom>
          <a:noFill/>
          <a:ln w="38100" cap="flat" cmpd="sng">
            <a:solidFill>
              <a:srgbClr val="FFD54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7" name="Google Shape;2827;p120"/>
          <p:cNvSpPr txBox="1">
            <a:spLocks noGrp="1"/>
          </p:cNvSpPr>
          <p:nvPr>
            <p:ph type="subTitle" idx="4294967295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3. Repeat </a:t>
            </a: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dfs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again, starting with vertices with the largest </a:t>
            </a: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828" name="Google Shape;2828;p120"/>
          <p:cNvCxnSpPr>
            <a:stCxn id="2829" idx="6"/>
            <a:endCxn id="2830" idx="2"/>
          </p:cNvCxnSpPr>
          <p:nvPr/>
        </p:nvCxnSpPr>
        <p:spPr>
          <a:xfrm>
            <a:off x="3308037" y="3737663"/>
            <a:ext cx="2625900" cy="76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831" name="Google Shape;2831;p120"/>
          <p:cNvSpPr txBox="1">
            <a:spLocks noGrp="1"/>
          </p:cNvSpPr>
          <p:nvPr>
            <p:ph type="subTitle" idx="4294967295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Kosaraju’s Algorithm</a:t>
            </a:r>
            <a:endParaRPr sz="24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30" name="Google Shape;2830;p120"/>
          <p:cNvSpPr/>
          <p:nvPr/>
        </p:nvSpPr>
        <p:spPr>
          <a:xfrm>
            <a:off x="5933937" y="3491513"/>
            <a:ext cx="644700" cy="644700"/>
          </a:xfrm>
          <a:prstGeom prst="ellipse">
            <a:avLst/>
          </a:prstGeom>
          <a:solidFill>
            <a:srgbClr val="666666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832" name="Google Shape;2832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4963" y="3628800"/>
            <a:ext cx="462650" cy="3701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33" name="Google Shape;2833;p120"/>
          <p:cNvCxnSpPr>
            <a:stCxn id="2829" idx="4"/>
            <a:endCxn id="2834" idx="1"/>
          </p:cNvCxnSpPr>
          <p:nvPr/>
        </p:nvCxnSpPr>
        <p:spPr>
          <a:xfrm>
            <a:off x="2985687" y="4060013"/>
            <a:ext cx="1829400" cy="1126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835" name="Google Shape;2835;p120"/>
          <p:cNvCxnSpPr>
            <a:stCxn id="2830" idx="4"/>
            <a:endCxn id="2834" idx="7"/>
          </p:cNvCxnSpPr>
          <p:nvPr/>
        </p:nvCxnSpPr>
        <p:spPr>
          <a:xfrm flipH="1">
            <a:off x="5271087" y="4136213"/>
            <a:ext cx="985200" cy="1050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836" name="Google Shape;2836;p120"/>
          <p:cNvCxnSpPr>
            <a:stCxn id="2837" idx="4"/>
            <a:endCxn id="2834" idx="0"/>
          </p:cNvCxnSpPr>
          <p:nvPr/>
        </p:nvCxnSpPr>
        <p:spPr>
          <a:xfrm>
            <a:off x="4662087" y="3280288"/>
            <a:ext cx="381000" cy="1811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838" name="Google Shape;2838;p120"/>
          <p:cNvSpPr/>
          <p:nvPr/>
        </p:nvSpPr>
        <p:spPr>
          <a:xfrm>
            <a:off x="2687387" y="4863113"/>
            <a:ext cx="644700" cy="644700"/>
          </a:xfrm>
          <a:prstGeom prst="ellipse">
            <a:avLst/>
          </a:prstGeom>
          <a:solidFill>
            <a:srgbClr val="666666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839" name="Google Shape;2839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0838" y="4967550"/>
            <a:ext cx="457800" cy="435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40" name="Google Shape;2840;p120"/>
          <p:cNvCxnSpPr>
            <a:stCxn id="2838" idx="6"/>
            <a:endCxn id="2834" idx="2"/>
          </p:cNvCxnSpPr>
          <p:nvPr/>
        </p:nvCxnSpPr>
        <p:spPr>
          <a:xfrm>
            <a:off x="3332087" y="5185463"/>
            <a:ext cx="1388700" cy="228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834" name="Google Shape;2834;p120"/>
          <p:cNvSpPr/>
          <p:nvPr/>
        </p:nvSpPr>
        <p:spPr>
          <a:xfrm>
            <a:off x="4720737" y="5091713"/>
            <a:ext cx="644700" cy="644700"/>
          </a:xfrm>
          <a:prstGeom prst="ellipse">
            <a:avLst/>
          </a:prstGeom>
          <a:solidFill>
            <a:srgbClr val="666666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841" name="Google Shape;2841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7125" y="5210425"/>
            <a:ext cx="531925" cy="407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42" name="Google Shape;2842;p120"/>
          <p:cNvCxnSpPr>
            <a:stCxn id="2829" idx="7"/>
            <a:endCxn id="2837" idx="2"/>
          </p:cNvCxnSpPr>
          <p:nvPr/>
        </p:nvCxnSpPr>
        <p:spPr>
          <a:xfrm rot="10800000" flipH="1">
            <a:off x="3213623" y="2958027"/>
            <a:ext cx="1126200" cy="551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843" name="Google Shape;2843;p120"/>
          <p:cNvCxnSpPr>
            <a:stCxn id="2830" idx="3"/>
            <a:endCxn id="2838" idx="7"/>
          </p:cNvCxnSpPr>
          <p:nvPr/>
        </p:nvCxnSpPr>
        <p:spPr>
          <a:xfrm flipH="1">
            <a:off x="3237752" y="4041799"/>
            <a:ext cx="2790600" cy="915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844" name="Google Shape;2844;p120"/>
          <p:cNvCxnSpPr>
            <a:stCxn id="2837" idx="6"/>
            <a:endCxn id="2830" idx="0"/>
          </p:cNvCxnSpPr>
          <p:nvPr/>
        </p:nvCxnSpPr>
        <p:spPr>
          <a:xfrm>
            <a:off x="4984437" y="2957938"/>
            <a:ext cx="1272000" cy="533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845" name="Google Shape;2845;p120"/>
          <p:cNvCxnSpPr>
            <a:stCxn id="2838" idx="7"/>
            <a:endCxn id="2837" idx="3"/>
          </p:cNvCxnSpPr>
          <p:nvPr/>
        </p:nvCxnSpPr>
        <p:spPr>
          <a:xfrm rot="10800000" flipH="1">
            <a:off x="3237673" y="3185727"/>
            <a:ext cx="1196400" cy="1771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837" name="Google Shape;2837;p120"/>
          <p:cNvSpPr/>
          <p:nvPr/>
        </p:nvSpPr>
        <p:spPr>
          <a:xfrm>
            <a:off x="4339737" y="2635588"/>
            <a:ext cx="644700" cy="644700"/>
          </a:xfrm>
          <a:prstGeom prst="ellipse">
            <a:avLst/>
          </a:prstGeom>
          <a:solidFill>
            <a:srgbClr val="666666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846" name="Google Shape;2846;p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8087" y="2693813"/>
            <a:ext cx="528000" cy="5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9" name="Google Shape;2829;p120"/>
          <p:cNvSpPr/>
          <p:nvPr/>
        </p:nvSpPr>
        <p:spPr>
          <a:xfrm>
            <a:off x="2663337" y="3415313"/>
            <a:ext cx="644700" cy="644700"/>
          </a:xfrm>
          <a:prstGeom prst="ellipse">
            <a:avLst/>
          </a:prstGeom>
          <a:solidFill>
            <a:srgbClr val="666666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847" name="Google Shape;2847;p1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63338" y="3494279"/>
            <a:ext cx="644700" cy="486749"/>
          </a:xfrm>
          <a:prstGeom prst="rect">
            <a:avLst/>
          </a:prstGeom>
          <a:noFill/>
          <a:ln>
            <a:noFill/>
          </a:ln>
        </p:spPr>
      </p:pic>
      <p:sp>
        <p:nvSpPr>
          <p:cNvPr id="2848" name="Google Shape;2848;p120"/>
          <p:cNvSpPr txBox="1"/>
          <p:nvPr/>
        </p:nvSpPr>
        <p:spPr>
          <a:xfrm>
            <a:off x="1554675" y="3269502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0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1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49" name="Google Shape;2849;p120"/>
          <p:cNvSpPr txBox="1"/>
          <p:nvPr/>
        </p:nvSpPr>
        <p:spPr>
          <a:xfrm>
            <a:off x="6543075" y="3262927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2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7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50" name="Google Shape;2850;p120"/>
          <p:cNvSpPr txBox="1"/>
          <p:nvPr/>
        </p:nvSpPr>
        <p:spPr>
          <a:xfrm>
            <a:off x="4326525" y="2127402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3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6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51" name="Google Shape;2851;p120"/>
          <p:cNvSpPr txBox="1"/>
          <p:nvPr/>
        </p:nvSpPr>
        <p:spPr>
          <a:xfrm>
            <a:off x="1530175" y="4719977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4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5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52" name="Google Shape;2852;p120"/>
          <p:cNvSpPr txBox="1"/>
          <p:nvPr/>
        </p:nvSpPr>
        <p:spPr>
          <a:xfrm>
            <a:off x="5370000" y="5091727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8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9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53" name="Google Shape;2853;p120"/>
          <p:cNvSpPr txBox="1"/>
          <p:nvPr/>
        </p:nvSpPr>
        <p:spPr>
          <a:xfrm>
            <a:off x="3161550" y="6023150"/>
            <a:ext cx="15090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This is one DFS tree.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54" name="Google Shape;2854;p120"/>
          <p:cNvSpPr/>
          <p:nvPr/>
        </p:nvSpPr>
        <p:spPr>
          <a:xfrm rot="5400685">
            <a:off x="4635103" y="5930676"/>
            <a:ext cx="255657" cy="326221"/>
          </a:xfrm>
          <a:custGeom>
            <a:avLst/>
            <a:gdLst/>
            <a:ahLst/>
            <a:cxnLst/>
            <a:rect l="l" t="t" r="r" b="b"/>
            <a:pathLst>
              <a:path w="20363" h="5528" extrusionOk="0">
                <a:moveTo>
                  <a:pt x="20363" y="5528"/>
                </a:moveTo>
                <a:cubicBezTo>
                  <a:pt x="19587" y="5189"/>
                  <a:pt x="17891" y="4218"/>
                  <a:pt x="15709" y="3491"/>
                </a:cubicBezTo>
                <a:cubicBezTo>
                  <a:pt x="13527" y="2764"/>
                  <a:pt x="9891" y="1746"/>
                  <a:pt x="7273" y="1164"/>
                </a:cubicBezTo>
                <a:cubicBezTo>
                  <a:pt x="4655" y="582"/>
                  <a:pt x="1212" y="194"/>
                  <a:pt x="0" y="0"/>
                </a:cubicBezTo>
              </a:path>
            </a:pathLst>
          </a:custGeom>
          <a:noFill/>
          <a:ln w="38100" cap="flat" cmpd="sng">
            <a:solidFill>
              <a:srgbClr val="FFD54F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855" name="Google Shape;2855;p120"/>
          <p:cNvSpPr/>
          <p:nvPr/>
        </p:nvSpPr>
        <p:spPr>
          <a:xfrm>
            <a:off x="2504213" y="2595325"/>
            <a:ext cx="4146700" cy="3021400"/>
          </a:xfrm>
          <a:custGeom>
            <a:avLst/>
            <a:gdLst/>
            <a:ahLst/>
            <a:cxnLst/>
            <a:rect l="l" t="t" r="r" b="b"/>
            <a:pathLst>
              <a:path w="165868" h="120856" extrusionOk="0">
                <a:moveTo>
                  <a:pt x="79744" y="0"/>
                </a:moveTo>
                <a:lnTo>
                  <a:pt x="164096" y="38631"/>
                </a:lnTo>
                <a:lnTo>
                  <a:pt x="165868" y="53517"/>
                </a:lnTo>
                <a:lnTo>
                  <a:pt x="15949" y="120856"/>
                </a:lnTo>
                <a:lnTo>
                  <a:pt x="0" y="109515"/>
                </a:lnTo>
                <a:close/>
              </a:path>
            </a:pathLst>
          </a:custGeom>
          <a:noFill/>
          <a:ln w="38100" cap="flat" cmpd="sng">
            <a:solidFill>
              <a:srgbClr val="8BC34A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856" name="Google Shape;2856;p120"/>
          <p:cNvSpPr/>
          <p:nvPr/>
        </p:nvSpPr>
        <p:spPr>
          <a:xfrm rot="5400685">
            <a:off x="2489878" y="5546126"/>
            <a:ext cx="255657" cy="326221"/>
          </a:xfrm>
          <a:custGeom>
            <a:avLst/>
            <a:gdLst/>
            <a:ahLst/>
            <a:cxnLst/>
            <a:rect l="l" t="t" r="r" b="b"/>
            <a:pathLst>
              <a:path w="20363" h="5528" extrusionOk="0">
                <a:moveTo>
                  <a:pt x="20363" y="5528"/>
                </a:moveTo>
                <a:cubicBezTo>
                  <a:pt x="19587" y="5189"/>
                  <a:pt x="17891" y="4218"/>
                  <a:pt x="15709" y="3491"/>
                </a:cubicBezTo>
                <a:cubicBezTo>
                  <a:pt x="13527" y="2764"/>
                  <a:pt x="9891" y="1746"/>
                  <a:pt x="7273" y="1164"/>
                </a:cubicBezTo>
                <a:cubicBezTo>
                  <a:pt x="4655" y="582"/>
                  <a:pt x="1212" y="194"/>
                  <a:pt x="0" y="0"/>
                </a:cubicBezTo>
              </a:path>
            </a:pathLst>
          </a:custGeom>
          <a:noFill/>
          <a:ln w="38100" cap="flat" cmpd="sng">
            <a:solidFill>
              <a:srgbClr val="8BC34A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857" name="Google Shape;2857;p120"/>
          <p:cNvSpPr txBox="1"/>
          <p:nvPr/>
        </p:nvSpPr>
        <p:spPr>
          <a:xfrm>
            <a:off x="1030375" y="2791725"/>
            <a:ext cx="13887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Here’s the last one.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58" name="Google Shape;2858;p120"/>
          <p:cNvSpPr/>
          <p:nvPr/>
        </p:nvSpPr>
        <p:spPr>
          <a:xfrm rot="5400962" flipH="1">
            <a:off x="2572801" y="2917992"/>
            <a:ext cx="181893" cy="326235"/>
          </a:xfrm>
          <a:custGeom>
            <a:avLst/>
            <a:gdLst/>
            <a:ahLst/>
            <a:cxnLst/>
            <a:rect l="l" t="t" r="r" b="b"/>
            <a:pathLst>
              <a:path w="20363" h="5528" extrusionOk="0">
                <a:moveTo>
                  <a:pt x="20363" y="5528"/>
                </a:moveTo>
                <a:cubicBezTo>
                  <a:pt x="19587" y="5189"/>
                  <a:pt x="17891" y="4218"/>
                  <a:pt x="15709" y="3491"/>
                </a:cubicBezTo>
                <a:cubicBezTo>
                  <a:pt x="13527" y="2764"/>
                  <a:pt x="9891" y="1746"/>
                  <a:pt x="7273" y="1164"/>
                </a:cubicBezTo>
                <a:cubicBezTo>
                  <a:pt x="4655" y="582"/>
                  <a:pt x="1212" y="194"/>
                  <a:pt x="0" y="0"/>
                </a:cubicBezTo>
              </a:path>
            </a:pathLst>
          </a:custGeom>
          <a:noFill/>
          <a:ln w="38100" cap="flat" cmpd="sng">
            <a:solidFill>
              <a:srgbClr val="2196F3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859" name="Google Shape;2859;p120"/>
          <p:cNvSpPr txBox="1"/>
          <p:nvPr/>
        </p:nvSpPr>
        <p:spPr>
          <a:xfrm>
            <a:off x="990600" y="5638600"/>
            <a:ext cx="15312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Here’s another SCC!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60" name="Google Shape;2860;p120"/>
          <p:cNvSpPr/>
          <p:nvPr/>
        </p:nvSpPr>
        <p:spPr>
          <a:xfrm>
            <a:off x="4618425" y="4989413"/>
            <a:ext cx="849300" cy="849300"/>
          </a:xfrm>
          <a:prstGeom prst="ellipse">
            <a:avLst/>
          </a:prstGeom>
          <a:noFill/>
          <a:ln w="38100" cap="flat" cmpd="sng">
            <a:solidFill>
              <a:srgbClr val="FFD54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61" name="Google Shape;2861;p120"/>
          <p:cNvSpPr/>
          <p:nvPr/>
        </p:nvSpPr>
        <p:spPr>
          <a:xfrm>
            <a:off x="2561013" y="3309175"/>
            <a:ext cx="849300" cy="849300"/>
          </a:xfrm>
          <a:prstGeom prst="ellipse">
            <a:avLst/>
          </a:prstGeom>
          <a:noFill/>
          <a:ln w="38100" cap="flat" cmpd="sng">
            <a:solidFill>
              <a:srgbClr val="2196F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6" name="Google Shape;2866;p121"/>
          <p:cNvSpPr txBox="1">
            <a:spLocks noGrp="1"/>
          </p:cNvSpPr>
          <p:nvPr>
            <p:ph type="subTitle" idx="4294967295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Whoa. How did that work?</a:t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lang="en" b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Lemma 1: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The SCC metagraph is a DAG.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lang="en" b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Intuition: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If not, then two SCCs would collapse into one.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67" name="Google Shape;2867;p121"/>
          <p:cNvSpPr txBox="1">
            <a:spLocks noGrp="1"/>
          </p:cNvSpPr>
          <p:nvPr>
            <p:ph type="subTitle" idx="4294967295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Kosaraju’s Algorithm</a:t>
            </a:r>
            <a:endParaRPr sz="24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2868" name="Google Shape;2868;p121"/>
          <p:cNvGrpSpPr/>
          <p:nvPr/>
        </p:nvGrpSpPr>
        <p:grpSpPr>
          <a:xfrm>
            <a:off x="5596287" y="3918588"/>
            <a:ext cx="644700" cy="644700"/>
            <a:chOff x="4581975" y="2766525"/>
            <a:chExt cx="644700" cy="644700"/>
          </a:xfrm>
        </p:grpSpPr>
        <p:sp>
          <p:nvSpPr>
            <p:cNvPr id="2869" name="Google Shape;2869;p121"/>
            <p:cNvSpPr/>
            <p:nvPr/>
          </p:nvSpPr>
          <p:spPr>
            <a:xfrm>
              <a:off x="4581975" y="27665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870" name="Google Shape;2870;p1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73000" y="2903813"/>
              <a:ext cx="462650" cy="3701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71" name="Google Shape;2871;p121"/>
          <p:cNvGrpSpPr/>
          <p:nvPr/>
        </p:nvGrpSpPr>
        <p:grpSpPr>
          <a:xfrm>
            <a:off x="4834287" y="3918588"/>
            <a:ext cx="644700" cy="644700"/>
            <a:chOff x="1912100" y="3775425"/>
            <a:chExt cx="644700" cy="644700"/>
          </a:xfrm>
        </p:grpSpPr>
        <p:sp>
          <p:nvSpPr>
            <p:cNvPr id="2872" name="Google Shape;2872;p121"/>
            <p:cNvSpPr/>
            <p:nvPr/>
          </p:nvSpPr>
          <p:spPr>
            <a:xfrm>
              <a:off x="1912100" y="37754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873" name="Google Shape;2873;p1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5550" y="3879863"/>
              <a:ext cx="457800" cy="4358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74" name="Google Shape;2874;p121"/>
          <p:cNvGrpSpPr/>
          <p:nvPr/>
        </p:nvGrpSpPr>
        <p:grpSpPr>
          <a:xfrm>
            <a:off x="3974812" y="5428413"/>
            <a:ext cx="644700" cy="644700"/>
            <a:chOff x="3978375" y="3680925"/>
            <a:chExt cx="644700" cy="644700"/>
          </a:xfrm>
        </p:grpSpPr>
        <p:sp>
          <p:nvSpPr>
            <p:cNvPr id="2875" name="Google Shape;2875;p121"/>
            <p:cNvSpPr/>
            <p:nvPr/>
          </p:nvSpPr>
          <p:spPr>
            <a:xfrm>
              <a:off x="3978375" y="36809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876" name="Google Shape;2876;p1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34763" y="3799638"/>
              <a:ext cx="531925" cy="407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77" name="Google Shape;2877;p121"/>
          <p:cNvGrpSpPr/>
          <p:nvPr/>
        </p:nvGrpSpPr>
        <p:grpSpPr>
          <a:xfrm>
            <a:off x="5215287" y="3308988"/>
            <a:ext cx="644700" cy="644700"/>
            <a:chOff x="4359375" y="1453400"/>
            <a:chExt cx="644700" cy="644700"/>
          </a:xfrm>
        </p:grpSpPr>
        <p:sp>
          <p:nvSpPr>
            <p:cNvPr id="2878" name="Google Shape;2878;p121"/>
            <p:cNvSpPr/>
            <p:nvPr/>
          </p:nvSpPr>
          <p:spPr>
            <a:xfrm>
              <a:off x="4359375" y="1453400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879" name="Google Shape;2879;p1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417725" y="1511625"/>
              <a:ext cx="528000" cy="52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80" name="Google Shape;2880;p121"/>
          <p:cNvGrpSpPr/>
          <p:nvPr/>
        </p:nvGrpSpPr>
        <p:grpSpPr>
          <a:xfrm>
            <a:off x="2883212" y="3698863"/>
            <a:ext cx="644700" cy="644700"/>
            <a:chOff x="2606775" y="2309325"/>
            <a:chExt cx="644700" cy="644700"/>
          </a:xfrm>
        </p:grpSpPr>
        <p:sp>
          <p:nvSpPr>
            <p:cNvPr id="2881" name="Google Shape;2881;p121"/>
            <p:cNvSpPr/>
            <p:nvPr/>
          </p:nvSpPr>
          <p:spPr>
            <a:xfrm>
              <a:off x="2606775" y="23093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882" name="Google Shape;2882;p1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06775" y="2388292"/>
              <a:ext cx="644700" cy="4867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83" name="Google Shape;2883;p121"/>
          <p:cNvSpPr/>
          <p:nvPr/>
        </p:nvSpPr>
        <p:spPr>
          <a:xfrm>
            <a:off x="2780913" y="3596575"/>
            <a:ext cx="849300" cy="849300"/>
          </a:xfrm>
          <a:prstGeom prst="ellipse">
            <a:avLst/>
          </a:prstGeom>
          <a:noFill/>
          <a:ln w="38100" cap="flat" cmpd="sng">
            <a:solidFill>
              <a:srgbClr val="2196F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84" name="Google Shape;2884;p121"/>
          <p:cNvSpPr/>
          <p:nvPr/>
        </p:nvSpPr>
        <p:spPr>
          <a:xfrm>
            <a:off x="3872488" y="5326125"/>
            <a:ext cx="849300" cy="849300"/>
          </a:xfrm>
          <a:prstGeom prst="ellipse">
            <a:avLst/>
          </a:prstGeom>
          <a:noFill/>
          <a:ln w="38100" cap="flat" cmpd="sng">
            <a:solidFill>
              <a:srgbClr val="FFD54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85" name="Google Shape;2885;p121"/>
          <p:cNvSpPr/>
          <p:nvPr/>
        </p:nvSpPr>
        <p:spPr>
          <a:xfrm>
            <a:off x="4704079" y="3223121"/>
            <a:ext cx="1659000" cy="1659000"/>
          </a:xfrm>
          <a:prstGeom prst="ellipse">
            <a:avLst/>
          </a:prstGeom>
          <a:noFill/>
          <a:ln w="38100" cap="flat" cmpd="sng">
            <a:solidFill>
              <a:srgbClr val="8BC34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886" name="Google Shape;2886;p121"/>
          <p:cNvCxnSpPr>
            <a:stCxn id="2885" idx="2"/>
            <a:endCxn id="2883" idx="6"/>
          </p:cNvCxnSpPr>
          <p:nvPr/>
        </p:nvCxnSpPr>
        <p:spPr>
          <a:xfrm rot="10800000">
            <a:off x="3630079" y="4021121"/>
            <a:ext cx="1074000" cy="31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887" name="Google Shape;2887;p121"/>
          <p:cNvCxnSpPr>
            <a:stCxn id="2884" idx="1"/>
            <a:endCxn id="2883" idx="5"/>
          </p:cNvCxnSpPr>
          <p:nvPr/>
        </p:nvCxnSpPr>
        <p:spPr>
          <a:xfrm rot="10800000">
            <a:off x="3505765" y="4321602"/>
            <a:ext cx="491100" cy="112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888" name="Google Shape;2888;p121"/>
          <p:cNvCxnSpPr>
            <a:stCxn id="2884" idx="7"/>
            <a:endCxn id="2885" idx="3"/>
          </p:cNvCxnSpPr>
          <p:nvPr/>
        </p:nvCxnSpPr>
        <p:spPr>
          <a:xfrm rot="10800000" flipH="1">
            <a:off x="4597410" y="4639302"/>
            <a:ext cx="349500" cy="811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6106" y="2892336"/>
            <a:ext cx="8429985" cy="1119624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algn="ctr">
              <a:spcBef>
                <a:spcPts val="91"/>
              </a:spcBef>
            </a:pPr>
            <a:r>
              <a:rPr lang="en-US" sz="7200" spc="-5" dirty="0">
                <a:solidFill>
                  <a:srgbClr val="191919"/>
                </a:solidFill>
              </a:rPr>
              <a:t>SCCs and</a:t>
            </a:r>
            <a:r>
              <a:rPr lang="en-US" sz="7200" spc="-73" dirty="0">
                <a:solidFill>
                  <a:srgbClr val="191919"/>
                </a:solidFill>
              </a:rPr>
              <a:t> </a:t>
            </a:r>
            <a:r>
              <a:rPr lang="en-US" sz="7200" spc="-5" dirty="0">
                <a:solidFill>
                  <a:srgbClr val="191919"/>
                </a:solidFill>
              </a:rPr>
              <a:t>DAGs</a:t>
            </a:r>
            <a:endParaRPr sz="6600" dirty="0"/>
          </a:p>
        </p:txBody>
      </p:sp>
    </p:spTree>
    <p:extLst>
      <p:ext uri="{BB962C8B-B14F-4D97-AF65-F5344CB8AC3E}">
        <p14:creationId xmlns:p14="http://schemas.microsoft.com/office/powerpoint/2010/main" val="218280117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0694" y="390144"/>
            <a:ext cx="7669904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algn="ctr">
              <a:spcBef>
                <a:spcPts val="91"/>
              </a:spcBef>
            </a:pPr>
            <a:r>
              <a:rPr sz="3990" spc="-5" dirty="0">
                <a:solidFill>
                  <a:srgbClr val="191919"/>
                </a:solidFill>
              </a:rPr>
              <a:t>Condensation</a:t>
            </a:r>
            <a:r>
              <a:rPr sz="3990" spc="-73" dirty="0">
                <a:solidFill>
                  <a:srgbClr val="191919"/>
                </a:solidFill>
              </a:rPr>
              <a:t> </a:t>
            </a:r>
            <a:r>
              <a:rPr sz="3990" spc="-5" dirty="0">
                <a:solidFill>
                  <a:srgbClr val="191919"/>
                </a:solidFill>
              </a:rPr>
              <a:t>Graphs</a:t>
            </a:r>
            <a:endParaRPr sz="3990" dirty="0"/>
          </a:p>
        </p:txBody>
      </p:sp>
      <p:sp>
        <p:nvSpPr>
          <p:cNvPr id="5" name="object 5"/>
          <p:cNvSpPr txBox="1"/>
          <p:nvPr/>
        </p:nvSpPr>
        <p:spPr>
          <a:xfrm>
            <a:off x="391557" y="1356053"/>
            <a:ext cx="8568180" cy="5125300"/>
          </a:xfrm>
          <a:prstGeom prst="rect">
            <a:avLst/>
          </a:prstGeom>
        </p:spPr>
        <p:txBody>
          <a:bodyPr vert="horz" wrap="square" lIns="0" tIns="23608" rIns="0" bIns="0" rtlCol="0">
            <a:spAutoFit/>
          </a:bodyPr>
          <a:lstStyle/>
          <a:p>
            <a:pPr marL="449138" marR="27639" lvl="0" indent="-414589" algn="l" defTabSz="829178" rtl="0" eaLnBrk="1" fontAlgn="auto" latinLnBrk="0" hangingPunct="1">
              <a:lnSpc>
                <a:spcPts val="4081"/>
              </a:lnSpc>
              <a:spcBef>
                <a:spcPts val="544"/>
              </a:spcBef>
              <a:spcAft>
                <a:spcPts val="1088"/>
              </a:spcAft>
              <a:buClrTx/>
              <a:buSzTx/>
              <a:buFont typeface="Arial" panose="020B0604020202020204" pitchFamily="34" charset="0"/>
              <a:buChar char="•"/>
              <a:tabLst>
                <a:tab pos="4965279" algn="l"/>
              </a:tabLst>
              <a:defRPr/>
            </a:pPr>
            <a:r>
              <a:rPr kumimoji="0" sz="2902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The </a:t>
            </a:r>
            <a:r>
              <a:rPr kumimoji="0" sz="2902" b="1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condensation </a:t>
            </a:r>
            <a:r>
              <a:rPr kumimoji="0" sz="2902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of </a:t>
            </a:r>
            <a:r>
              <a:rPr kumimoji="0" sz="2902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a </a:t>
            </a:r>
            <a:r>
              <a:rPr kumimoji="0" sz="2902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directed graph </a:t>
            </a:r>
            <a:r>
              <a:rPr kumimoji="0" sz="2902" b="0" i="1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G  </a:t>
            </a:r>
            <a:r>
              <a:rPr kumimoji="0" sz="2902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is the directed</a:t>
            </a:r>
            <a:r>
              <a:rPr kumimoji="0" sz="2902" b="0" i="0" u="none" strike="noStrike" kern="1200" cap="none" spc="4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 </a:t>
            </a:r>
            <a:r>
              <a:rPr kumimoji="0" sz="2902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graph</a:t>
            </a:r>
            <a:r>
              <a:rPr kumimoji="0" sz="2902" b="0" i="0" u="none" strike="noStrike" kern="1200" cap="none" spc="41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 </a:t>
            </a:r>
            <a:r>
              <a:rPr kumimoji="0" sz="2902" b="0" i="1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G</a:t>
            </a:r>
            <a:r>
              <a:rPr kumimoji="0" sz="2902" b="0" i="1" u="none" strike="noStrike" kern="1200" cap="none" spc="-6" normalizeH="0" baseline="3000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SCC</a:t>
            </a:r>
            <a:r>
              <a:rPr kumimoji="0" lang="en-US" sz="2902" b="0" i="1" u="none" strike="noStrike" kern="1200" cap="none" spc="-6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 </a:t>
            </a:r>
            <a:r>
              <a:rPr kumimoji="0" sz="2902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whose nodes  are the SCCs of </a:t>
            </a:r>
            <a:r>
              <a:rPr kumimoji="0" sz="2902" b="0" i="1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G </a:t>
            </a:r>
            <a:r>
              <a:rPr kumimoji="0" sz="2902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and </a:t>
            </a:r>
            <a:r>
              <a:rPr kumimoji="0" sz="2902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whose </a:t>
            </a:r>
            <a:r>
              <a:rPr kumimoji="0" sz="2902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edges are  defined as</a:t>
            </a:r>
            <a:r>
              <a:rPr kumimoji="0" sz="2902" b="0" i="0" u="none" strike="noStrike" kern="1200" cap="none" spc="-9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 </a:t>
            </a:r>
            <a:r>
              <a:rPr kumimoji="0" sz="2902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follows:</a:t>
            </a:r>
            <a:endParaRPr kumimoji="0" lang="en-CA" sz="290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erif"/>
              <a:ea typeface="+mn-ea"/>
              <a:cs typeface="DejaVu Serif"/>
            </a:endParaRPr>
          </a:p>
          <a:p>
            <a:pPr marL="829178" marR="0" lvl="0" indent="0" algn="l" defTabSz="829178" rtl="0" eaLnBrk="1" fontAlgn="auto" latinLnBrk="0" hangingPunct="1">
              <a:lnSpc>
                <a:spcPts val="4081"/>
              </a:lnSpc>
              <a:spcBef>
                <a:spcPts val="544"/>
              </a:spcBef>
              <a:spcAft>
                <a:spcPts val="1088"/>
              </a:spcAft>
              <a:buClrTx/>
              <a:buSzTx/>
              <a:buFontTx/>
              <a:buNone/>
              <a:tabLst>
                <a:tab pos="6138795" algn="l"/>
              </a:tabLst>
              <a:defRPr/>
            </a:pPr>
            <a:r>
              <a:rPr kumimoji="0" lang="en-CA" sz="2720" b="1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(</a:t>
            </a:r>
            <a:r>
              <a:rPr kumimoji="0" lang="en-CA" sz="2720" b="1" i="1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C</a:t>
            </a:r>
            <a:r>
              <a:rPr kumimoji="0" lang="en-CA" sz="2720" b="1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₁, </a:t>
            </a:r>
            <a:r>
              <a:rPr kumimoji="0" lang="en-CA" sz="2720" b="1" i="1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C</a:t>
            </a:r>
            <a:r>
              <a:rPr kumimoji="0" lang="en-CA" sz="2720" b="1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₂) is an edge</a:t>
            </a:r>
            <a:r>
              <a:rPr kumimoji="0" lang="en-CA" sz="2720" b="1" i="0" u="none" strike="noStrike" kern="1200" cap="none" spc="4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 </a:t>
            </a:r>
            <a:r>
              <a:rPr kumimoji="0" lang="en-CA" sz="2720" b="1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in</a:t>
            </a:r>
            <a:r>
              <a:rPr kumimoji="0" lang="en-CA" sz="2720" b="1" i="0" u="none" strike="noStrike" kern="1200" cap="none" spc="4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 </a:t>
            </a:r>
            <a:r>
              <a:rPr kumimoji="0" lang="en-CA" sz="2720" b="1" i="1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G</a:t>
            </a:r>
            <a:r>
              <a:rPr kumimoji="0" lang="en-CA" sz="2720" b="1" i="1" u="none" strike="noStrike" kern="1200" cap="none" spc="-6" normalizeH="0" baseline="31531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SCC</a:t>
            </a:r>
            <a:r>
              <a:rPr kumimoji="0" lang="en-CA" sz="2720" b="1" i="1" u="none" strike="noStrike" kern="1200" cap="none" spc="-6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 </a:t>
            </a:r>
            <a:r>
              <a:rPr kumimoji="0" lang="en-CA" sz="2720" b="1" i="0" u="none" strike="noStrike" kern="1200" cap="none" spc="-5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iff</a:t>
            </a:r>
            <a:r>
              <a:rPr kumimoji="0" lang="en-CA" sz="272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  </a:t>
            </a:r>
            <a:br>
              <a:rPr kumimoji="0" lang="en-CA" sz="272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</a:br>
            <a:r>
              <a:rPr kumimoji="0" lang="en-CA" sz="272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∃</a:t>
            </a:r>
            <a:r>
              <a:rPr kumimoji="0" lang="en-CA" sz="2720" b="1" i="1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u </a:t>
            </a:r>
            <a:r>
              <a:rPr kumimoji="0" lang="en-CA" sz="272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∈ </a:t>
            </a:r>
            <a:r>
              <a:rPr kumimoji="0" lang="en-CA" sz="2720" b="1" i="1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C</a:t>
            </a:r>
            <a:r>
              <a:rPr kumimoji="0" lang="en-CA" sz="2720" b="1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₁, </a:t>
            </a:r>
            <a:r>
              <a:rPr kumimoji="0" lang="en-CA" sz="2720" b="1" i="1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v </a:t>
            </a:r>
            <a:r>
              <a:rPr kumimoji="0" lang="en-CA" sz="272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∈ </a:t>
            </a:r>
            <a:r>
              <a:rPr kumimoji="0" lang="en-CA" sz="2720" b="1" i="1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C</a:t>
            </a:r>
            <a:r>
              <a:rPr kumimoji="0" lang="en-CA" sz="2720" b="1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₂. </a:t>
            </a:r>
            <a:r>
              <a:rPr kumimoji="0" lang="en-CA" sz="272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(</a:t>
            </a:r>
            <a:r>
              <a:rPr kumimoji="0" lang="en-CA" sz="2720" b="1" i="1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u</a:t>
            </a:r>
            <a:r>
              <a:rPr kumimoji="0" lang="en-CA" sz="272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, </a:t>
            </a:r>
            <a:r>
              <a:rPr kumimoji="0" lang="en-CA" sz="2720" b="1" i="1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v</a:t>
            </a:r>
            <a:r>
              <a:rPr kumimoji="0" lang="en-CA" sz="272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) </a:t>
            </a:r>
            <a:r>
              <a:rPr kumimoji="0" lang="en-CA" sz="2720" b="1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is an edge in</a:t>
            </a:r>
            <a:r>
              <a:rPr kumimoji="0" lang="en-CA" sz="2720" b="1" i="0" u="none" strike="noStrike" kern="1200" cap="none" spc="23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 </a:t>
            </a:r>
            <a:r>
              <a:rPr kumimoji="0" lang="en-CA" sz="2720" b="1" i="1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G</a:t>
            </a:r>
            <a:r>
              <a:rPr kumimoji="0" lang="en-CA" sz="272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.</a:t>
            </a:r>
            <a:endParaRPr kumimoji="0" lang="en-CA" sz="272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erif" panose="02060603050605020204" pitchFamily="18" charset="0"/>
              <a:ea typeface="DejaVu Serif" panose="02060603050605020204" pitchFamily="18" charset="0"/>
              <a:cs typeface="DejaVu Serif" panose="02060603050605020204" pitchFamily="18" charset="0"/>
            </a:endParaRPr>
          </a:p>
          <a:p>
            <a:pPr marL="449138" marR="465261" lvl="0" indent="-414589" algn="l" defTabSz="829178" rtl="0" eaLnBrk="1" fontAlgn="auto" latinLnBrk="0" hangingPunct="1">
              <a:lnSpc>
                <a:spcPts val="4081"/>
              </a:lnSpc>
              <a:spcBef>
                <a:spcPts val="544"/>
              </a:spcBef>
              <a:spcAft>
                <a:spcPts val="1088"/>
              </a:spcAft>
              <a:buClrTx/>
              <a:buSzTx/>
              <a:buFont typeface="Arial" panose="020B0604020202020204" pitchFamily="34" charset="0"/>
              <a:buChar char="•"/>
              <a:tabLst>
                <a:tab pos="4533415" algn="l"/>
                <a:tab pos="6538988" algn="l"/>
              </a:tabLst>
              <a:defRPr/>
            </a:pPr>
            <a:r>
              <a:rPr kumimoji="0" sz="2902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In other words, if there is</a:t>
            </a:r>
            <a:r>
              <a:rPr kumimoji="0" sz="2902" b="0" i="0" u="none" strike="noStrike" kern="1200" cap="none" spc="86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 </a:t>
            </a:r>
            <a:r>
              <a:rPr kumimoji="0" sz="2902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an</a:t>
            </a:r>
            <a:r>
              <a:rPr kumimoji="0" sz="2902" b="0" i="0" u="none" strike="noStrike" kern="1200" cap="none" spc="14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 </a:t>
            </a:r>
            <a:r>
              <a:rPr kumimoji="0" sz="2902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edge</a:t>
            </a:r>
            <a:r>
              <a:rPr kumimoji="0" lang="en-US" sz="2902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 </a:t>
            </a:r>
            <a:r>
              <a:rPr kumimoji="0" sz="2902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in</a:t>
            </a:r>
            <a:r>
              <a:rPr kumimoji="0" sz="2902" b="0" i="0" u="none" strike="noStrike" kern="1200" cap="none" spc="-27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 </a:t>
            </a:r>
            <a:r>
              <a:rPr kumimoji="0" sz="2902" b="0" i="1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G  </a:t>
            </a:r>
            <a:r>
              <a:rPr kumimoji="0" sz="2902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from </a:t>
            </a:r>
            <a:r>
              <a:rPr kumimoji="0" sz="2902" b="0" i="1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any </a:t>
            </a:r>
            <a:r>
              <a:rPr kumimoji="0" sz="2902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node in </a:t>
            </a:r>
            <a:r>
              <a:rPr kumimoji="0" sz="2902" b="0" i="1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C</a:t>
            </a:r>
            <a:r>
              <a:rPr kumimoji="0" sz="2902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₁ </a:t>
            </a:r>
            <a:r>
              <a:rPr kumimoji="0" sz="2902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to </a:t>
            </a:r>
            <a:r>
              <a:rPr kumimoji="0" sz="2902" b="0" i="1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any </a:t>
            </a:r>
            <a:r>
              <a:rPr kumimoji="0" sz="2902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node in </a:t>
            </a:r>
            <a:r>
              <a:rPr kumimoji="0" sz="2902" b="0" i="1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C</a:t>
            </a:r>
            <a:r>
              <a:rPr kumimoji="0" sz="2902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₂,  there is an edge</a:t>
            </a:r>
            <a:r>
              <a:rPr kumimoji="0" sz="2902" b="0" i="0" u="none" strike="noStrike" kern="1200" cap="none" spc="32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 </a:t>
            </a:r>
            <a:r>
              <a:rPr kumimoji="0" sz="2902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in</a:t>
            </a:r>
            <a:r>
              <a:rPr kumimoji="0" sz="2902" b="0" i="0" u="none" strike="noStrike" kern="1200" cap="none" spc="36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 </a:t>
            </a:r>
            <a:r>
              <a:rPr kumimoji="0" sz="2902" b="0" i="1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G</a:t>
            </a:r>
            <a:r>
              <a:rPr kumimoji="0" sz="2902" b="0" i="1" u="none" strike="noStrike" kern="1200" cap="none" spc="0" normalizeH="0" baseline="31531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SCC</a:t>
            </a:r>
            <a:r>
              <a:rPr kumimoji="0" lang="en-US" sz="2902" b="0" i="1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 </a:t>
            </a:r>
            <a:r>
              <a:rPr kumimoji="0" sz="2902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from </a:t>
            </a:r>
            <a:r>
              <a:rPr kumimoji="0" sz="2902" b="0" i="1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C</a:t>
            </a:r>
            <a:r>
              <a:rPr kumimoji="0" sz="2902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₁ </a:t>
            </a:r>
            <a:r>
              <a:rPr kumimoji="0" sz="2902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to</a:t>
            </a:r>
            <a:r>
              <a:rPr kumimoji="0" sz="2902" b="0" i="0" u="none" strike="noStrike" kern="1200" cap="none" spc="-36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 </a:t>
            </a:r>
            <a:r>
              <a:rPr kumimoji="0" sz="2902" b="0" i="1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C</a:t>
            </a:r>
            <a:r>
              <a:rPr kumimoji="0" sz="2902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₂.</a:t>
            </a:r>
            <a:endParaRPr kumimoji="0" sz="290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erif"/>
              <a:ea typeface="+mn-ea"/>
              <a:cs typeface="DejaVu Serif"/>
            </a:endParaRPr>
          </a:p>
        </p:txBody>
      </p:sp>
    </p:spTree>
    <p:extLst>
      <p:ext uri="{BB962C8B-B14F-4D97-AF65-F5344CB8AC3E}">
        <p14:creationId xmlns:p14="http://schemas.microsoft.com/office/powerpoint/2010/main" val="113318468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9179" y="1661237"/>
            <a:ext cx="7462610" cy="35240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2909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0"/>
                </a:moveTo>
                <a:lnTo>
                  <a:pt x="1866900" y="14109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18841" y="847029"/>
            <a:ext cx="1036474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29179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59">
                <a:moveTo>
                  <a:pt x="372109" y="0"/>
                </a:moveTo>
                <a:lnTo>
                  <a:pt x="0" y="132079"/>
                </a:lnTo>
                <a:lnTo>
                  <a:pt x="372109" y="264159"/>
                </a:lnTo>
                <a:lnTo>
                  <a:pt x="37210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829179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59">
                <a:moveTo>
                  <a:pt x="0" y="132079"/>
                </a:moveTo>
                <a:lnTo>
                  <a:pt x="372109" y="264159"/>
                </a:lnTo>
                <a:lnTo>
                  <a:pt x="372109" y="0"/>
                </a:lnTo>
                <a:lnTo>
                  <a:pt x="0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1072174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68910" y="0"/>
                </a:moveTo>
                <a:lnTo>
                  <a:pt x="0" y="355600"/>
                </a:lnTo>
                <a:lnTo>
                  <a:pt x="355600" y="186690"/>
                </a:lnTo>
                <a:lnTo>
                  <a:pt x="16891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072174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355600"/>
                </a:moveTo>
                <a:lnTo>
                  <a:pt x="355600" y="186690"/>
                </a:lnTo>
                <a:lnTo>
                  <a:pt x="168910" y="0"/>
                </a:lnTo>
                <a:lnTo>
                  <a:pt x="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1538587" y="1323806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264160" y="0"/>
                </a:moveTo>
                <a:lnTo>
                  <a:pt x="0" y="0"/>
                </a:lnTo>
                <a:lnTo>
                  <a:pt x="132080" y="372110"/>
                </a:lnTo>
                <a:lnTo>
                  <a:pt x="26416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538587" y="1323806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80" y="372110"/>
                </a:moveTo>
                <a:lnTo>
                  <a:pt x="264160" y="0"/>
                </a:lnTo>
                <a:lnTo>
                  <a:pt x="0" y="0"/>
                </a:lnTo>
                <a:lnTo>
                  <a:pt x="132080" y="37211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1922082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86689" y="0"/>
                </a:moveTo>
                <a:lnTo>
                  <a:pt x="0" y="186690"/>
                </a:lnTo>
                <a:lnTo>
                  <a:pt x="355600" y="355600"/>
                </a:lnTo>
                <a:lnTo>
                  <a:pt x="18668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1922082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355600"/>
                </a:moveTo>
                <a:lnTo>
                  <a:pt x="186689" y="0"/>
                </a:lnTo>
                <a:lnTo>
                  <a:pt x="0" y="186690"/>
                </a:lnTo>
                <a:lnTo>
                  <a:pt x="35560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2150106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59">
                <a:moveTo>
                  <a:pt x="0" y="0"/>
                </a:moveTo>
                <a:lnTo>
                  <a:pt x="0" y="264159"/>
                </a:lnTo>
                <a:lnTo>
                  <a:pt x="372110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2150106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59">
                <a:moveTo>
                  <a:pt x="372110" y="132079"/>
                </a:moveTo>
                <a:lnTo>
                  <a:pt x="0" y="0"/>
                </a:lnTo>
                <a:lnTo>
                  <a:pt x="0" y="264159"/>
                </a:lnTo>
                <a:lnTo>
                  <a:pt x="372110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1922082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89" y="355600"/>
                </a:lnTo>
                <a:lnTo>
                  <a:pt x="3556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1922082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89" y="355600"/>
                </a:lnTo>
                <a:lnTo>
                  <a:pt x="35560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1538587" y="287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80" y="0"/>
                </a:moveTo>
                <a:lnTo>
                  <a:pt x="0" y="372109"/>
                </a:lnTo>
                <a:lnTo>
                  <a:pt x="264160" y="372109"/>
                </a:lnTo>
                <a:lnTo>
                  <a:pt x="13208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1538587" y="287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80" y="0"/>
                </a:moveTo>
                <a:lnTo>
                  <a:pt x="0" y="372109"/>
                </a:lnTo>
                <a:lnTo>
                  <a:pt x="264160" y="372109"/>
                </a:lnTo>
                <a:lnTo>
                  <a:pt x="13208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1072174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10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1072174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10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1243768" y="417469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30" h="913130">
                <a:moveTo>
                  <a:pt x="455930" y="0"/>
                </a:moveTo>
                <a:lnTo>
                  <a:pt x="408114" y="2273"/>
                </a:lnTo>
                <a:lnTo>
                  <a:pt x="361954" y="8964"/>
                </a:lnTo>
                <a:lnTo>
                  <a:pt x="317648" y="19874"/>
                </a:lnTo>
                <a:lnTo>
                  <a:pt x="275391" y="34805"/>
                </a:lnTo>
                <a:lnTo>
                  <a:pt x="235382" y="53562"/>
                </a:lnTo>
                <a:lnTo>
                  <a:pt x="197817" y="75946"/>
                </a:lnTo>
                <a:lnTo>
                  <a:pt x="162894" y="101761"/>
                </a:lnTo>
                <a:lnTo>
                  <a:pt x="130809" y="130810"/>
                </a:lnTo>
                <a:lnTo>
                  <a:pt x="101761" y="162894"/>
                </a:lnTo>
                <a:lnTo>
                  <a:pt x="75946" y="197817"/>
                </a:lnTo>
                <a:lnTo>
                  <a:pt x="53562" y="235382"/>
                </a:lnTo>
                <a:lnTo>
                  <a:pt x="34805" y="275391"/>
                </a:lnTo>
                <a:lnTo>
                  <a:pt x="19874" y="317648"/>
                </a:lnTo>
                <a:lnTo>
                  <a:pt x="8964" y="361954"/>
                </a:lnTo>
                <a:lnTo>
                  <a:pt x="2273" y="408114"/>
                </a:lnTo>
                <a:lnTo>
                  <a:pt x="0" y="455929"/>
                </a:lnTo>
                <a:lnTo>
                  <a:pt x="2273" y="503968"/>
                </a:lnTo>
                <a:lnTo>
                  <a:pt x="8964" y="550324"/>
                </a:lnTo>
                <a:lnTo>
                  <a:pt x="19874" y="594800"/>
                </a:lnTo>
                <a:lnTo>
                  <a:pt x="34805" y="637202"/>
                </a:lnTo>
                <a:lnTo>
                  <a:pt x="53562" y="677335"/>
                </a:lnTo>
                <a:lnTo>
                  <a:pt x="75946" y="715002"/>
                </a:lnTo>
                <a:lnTo>
                  <a:pt x="101761" y="750009"/>
                </a:lnTo>
                <a:lnTo>
                  <a:pt x="130809" y="782161"/>
                </a:lnTo>
                <a:lnTo>
                  <a:pt x="162894" y="811261"/>
                </a:lnTo>
                <a:lnTo>
                  <a:pt x="197817" y="837116"/>
                </a:lnTo>
                <a:lnTo>
                  <a:pt x="235382" y="859528"/>
                </a:lnTo>
                <a:lnTo>
                  <a:pt x="275391" y="878304"/>
                </a:lnTo>
                <a:lnTo>
                  <a:pt x="317648" y="893247"/>
                </a:lnTo>
                <a:lnTo>
                  <a:pt x="361954" y="904163"/>
                </a:lnTo>
                <a:lnTo>
                  <a:pt x="408114" y="910855"/>
                </a:lnTo>
                <a:lnTo>
                  <a:pt x="455930" y="913129"/>
                </a:lnTo>
                <a:lnTo>
                  <a:pt x="503968" y="910855"/>
                </a:lnTo>
                <a:lnTo>
                  <a:pt x="550324" y="904163"/>
                </a:lnTo>
                <a:lnTo>
                  <a:pt x="594800" y="893247"/>
                </a:lnTo>
                <a:lnTo>
                  <a:pt x="637202" y="878304"/>
                </a:lnTo>
                <a:lnTo>
                  <a:pt x="677335" y="859528"/>
                </a:lnTo>
                <a:lnTo>
                  <a:pt x="715002" y="837116"/>
                </a:lnTo>
                <a:lnTo>
                  <a:pt x="750009" y="811261"/>
                </a:lnTo>
                <a:lnTo>
                  <a:pt x="782161" y="782161"/>
                </a:lnTo>
                <a:lnTo>
                  <a:pt x="811261" y="750009"/>
                </a:lnTo>
                <a:lnTo>
                  <a:pt x="837116" y="715002"/>
                </a:lnTo>
                <a:lnTo>
                  <a:pt x="859528" y="677335"/>
                </a:lnTo>
                <a:lnTo>
                  <a:pt x="878304" y="637202"/>
                </a:lnTo>
                <a:lnTo>
                  <a:pt x="893247" y="594800"/>
                </a:lnTo>
                <a:lnTo>
                  <a:pt x="904163" y="550324"/>
                </a:lnTo>
                <a:lnTo>
                  <a:pt x="910855" y="503968"/>
                </a:lnTo>
                <a:lnTo>
                  <a:pt x="913130" y="455929"/>
                </a:lnTo>
                <a:lnTo>
                  <a:pt x="910855" y="408114"/>
                </a:lnTo>
                <a:lnTo>
                  <a:pt x="904163" y="361954"/>
                </a:lnTo>
                <a:lnTo>
                  <a:pt x="893247" y="317648"/>
                </a:lnTo>
                <a:lnTo>
                  <a:pt x="878304" y="275391"/>
                </a:lnTo>
                <a:lnTo>
                  <a:pt x="859528" y="235382"/>
                </a:lnTo>
                <a:lnTo>
                  <a:pt x="837116" y="197817"/>
                </a:lnTo>
                <a:lnTo>
                  <a:pt x="811261" y="162894"/>
                </a:lnTo>
                <a:lnTo>
                  <a:pt x="782161" y="130810"/>
                </a:lnTo>
                <a:lnTo>
                  <a:pt x="750009" y="101761"/>
                </a:lnTo>
                <a:lnTo>
                  <a:pt x="715002" y="75946"/>
                </a:lnTo>
                <a:lnTo>
                  <a:pt x="677335" y="53562"/>
                </a:lnTo>
                <a:lnTo>
                  <a:pt x="637202" y="34805"/>
                </a:lnTo>
                <a:lnTo>
                  <a:pt x="594800" y="19874"/>
                </a:lnTo>
                <a:lnTo>
                  <a:pt x="550324" y="8964"/>
                </a:lnTo>
                <a:lnTo>
                  <a:pt x="503968" y="2273"/>
                </a:lnTo>
                <a:lnTo>
                  <a:pt x="45593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1243768" y="417469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30" h="913130">
                <a:moveTo>
                  <a:pt x="455930" y="0"/>
                </a:moveTo>
                <a:lnTo>
                  <a:pt x="503968" y="2273"/>
                </a:lnTo>
                <a:lnTo>
                  <a:pt x="550324" y="8964"/>
                </a:lnTo>
                <a:lnTo>
                  <a:pt x="594800" y="19874"/>
                </a:lnTo>
                <a:lnTo>
                  <a:pt x="637202" y="34805"/>
                </a:lnTo>
                <a:lnTo>
                  <a:pt x="677335" y="53562"/>
                </a:lnTo>
                <a:lnTo>
                  <a:pt x="715002" y="75946"/>
                </a:lnTo>
                <a:lnTo>
                  <a:pt x="750009" y="101761"/>
                </a:lnTo>
                <a:lnTo>
                  <a:pt x="782161" y="130809"/>
                </a:lnTo>
                <a:lnTo>
                  <a:pt x="811261" y="162894"/>
                </a:lnTo>
                <a:lnTo>
                  <a:pt x="837116" y="197817"/>
                </a:lnTo>
                <a:lnTo>
                  <a:pt x="859528" y="235382"/>
                </a:lnTo>
                <a:lnTo>
                  <a:pt x="878304" y="275391"/>
                </a:lnTo>
                <a:lnTo>
                  <a:pt x="893247" y="317648"/>
                </a:lnTo>
                <a:lnTo>
                  <a:pt x="904163" y="361954"/>
                </a:lnTo>
                <a:lnTo>
                  <a:pt x="910855" y="408114"/>
                </a:lnTo>
                <a:lnTo>
                  <a:pt x="913130" y="455929"/>
                </a:lnTo>
                <a:lnTo>
                  <a:pt x="910855" y="503968"/>
                </a:lnTo>
                <a:lnTo>
                  <a:pt x="904163" y="550324"/>
                </a:lnTo>
                <a:lnTo>
                  <a:pt x="893247" y="594800"/>
                </a:lnTo>
                <a:lnTo>
                  <a:pt x="878304" y="637202"/>
                </a:lnTo>
                <a:lnTo>
                  <a:pt x="859528" y="677335"/>
                </a:lnTo>
                <a:lnTo>
                  <a:pt x="837116" y="715002"/>
                </a:lnTo>
                <a:lnTo>
                  <a:pt x="811261" y="750009"/>
                </a:lnTo>
                <a:lnTo>
                  <a:pt x="782161" y="782161"/>
                </a:lnTo>
                <a:lnTo>
                  <a:pt x="750009" y="811261"/>
                </a:lnTo>
                <a:lnTo>
                  <a:pt x="715002" y="837116"/>
                </a:lnTo>
                <a:lnTo>
                  <a:pt x="677335" y="859528"/>
                </a:lnTo>
                <a:lnTo>
                  <a:pt x="637202" y="878304"/>
                </a:lnTo>
                <a:lnTo>
                  <a:pt x="594800" y="893247"/>
                </a:lnTo>
                <a:lnTo>
                  <a:pt x="550324" y="904163"/>
                </a:lnTo>
                <a:lnTo>
                  <a:pt x="503968" y="910855"/>
                </a:lnTo>
                <a:lnTo>
                  <a:pt x="455930" y="913129"/>
                </a:lnTo>
                <a:lnTo>
                  <a:pt x="408114" y="910855"/>
                </a:lnTo>
                <a:lnTo>
                  <a:pt x="361954" y="904163"/>
                </a:lnTo>
                <a:lnTo>
                  <a:pt x="317648" y="893247"/>
                </a:lnTo>
                <a:lnTo>
                  <a:pt x="275391" y="878304"/>
                </a:lnTo>
                <a:lnTo>
                  <a:pt x="235382" y="859528"/>
                </a:lnTo>
                <a:lnTo>
                  <a:pt x="197817" y="837116"/>
                </a:lnTo>
                <a:lnTo>
                  <a:pt x="162894" y="811261"/>
                </a:lnTo>
                <a:lnTo>
                  <a:pt x="130809" y="782161"/>
                </a:lnTo>
                <a:lnTo>
                  <a:pt x="101761" y="750009"/>
                </a:lnTo>
                <a:lnTo>
                  <a:pt x="75946" y="715002"/>
                </a:lnTo>
                <a:lnTo>
                  <a:pt x="53562" y="677335"/>
                </a:lnTo>
                <a:lnTo>
                  <a:pt x="34805" y="637202"/>
                </a:lnTo>
                <a:lnTo>
                  <a:pt x="19874" y="594800"/>
                </a:lnTo>
                <a:lnTo>
                  <a:pt x="8964" y="550324"/>
                </a:lnTo>
                <a:lnTo>
                  <a:pt x="2273" y="503968"/>
                </a:lnTo>
                <a:lnTo>
                  <a:pt x="0" y="455929"/>
                </a:lnTo>
                <a:lnTo>
                  <a:pt x="2273" y="408114"/>
                </a:lnTo>
                <a:lnTo>
                  <a:pt x="8964" y="361954"/>
                </a:lnTo>
                <a:lnTo>
                  <a:pt x="19874" y="317648"/>
                </a:lnTo>
                <a:lnTo>
                  <a:pt x="34805" y="275391"/>
                </a:lnTo>
                <a:lnTo>
                  <a:pt x="53562" y="235382"/>
                </a:lnTo>
                <a:lnTo>
                  <a:pt x="75946" y="197817"/>
                </a:lnTo>
                <a:lnTo>
                  <a:pt x="101761" y="162894"/>
                </a:lnTo>
                <a:lnTo>
                  <a:pt x="130809" y="130810"/>
                </a:lnTo>
                <a:lnTo>
                  <a:pt x="162894" y="101761"/>
                </a:lnTo>
                <a:lnTo>
                  <a:pt x="197817" y="75946"/>
                </a:lnTo>
                <a:lnTo>
                  <a:pt x="235382" y="53562"/>
                </a:lnTo>
                <a:lnTo>
                  <a:pt x="275391" y="34805"/>
                </a:lnTo>
                <a:lnTo>
                  <a:pt x="317648" y="19874"/>
                </a:lnTo>
                <a:lnTo>
                  <a:pt x="361954" y="8964"/>
                </a:lnTo>
                <a:lnTo>
                  <a:pt x="408114" y="2273"/>
                </a:lnTo>
                <a:lnTo>
                  <a:pt x="45593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45894" y="4356068"/>
            <a:ext cx="2487537" cy="1036474"/>
          </a:xfrm>
          <a:custGeom>
            <a:avLst/>
            <a:gdLst/>
            <a:ahLst/>
            <a:cxnLst/>
            <a:rect l="l" t="t" r="r" b="b"/>
            <a:pathLst>
              <a:path w="2743200" h="1143000">
                <a:moveTo>
                  <a:pt x="25146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914400"/>
                </a:lnTo>
                <a:lnTo>
                  <a:pt x="228600" y="1143000"/>
                </a:lnTo>
                <a:lnTo>
                  <a:pt x="2514600" y="1143000"/>
                </a:lnTo>
                <a:lnTo>
                  <a:pt x="2743200" y="914400"/>
                </a:lnTo>
                <a:lnTo>
                  <a:pt x="2743200" y="228600"/>
                </a:lnTo>
                <a:lnTo>
                  <a:pt x="2514600" y="0"/>
                </a:lnTo>
                <a:close/>
              </a:path>
            </a:pathLst>
          </a:custGeom>
          <a:solidFill>
            <a:srgbClr val="00B7FF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45894" y="4356068"/>
            <a:ext cx="2487537" cy="1036474"/>
          </a:xfrm>
          <a:custGeom>
            <a:avLst/>
            <a:gdLst/>
            <a:ahLst/>
            <a:cxnLst/>
            <a:rect l="l" t="t" r="r" b="b"/>
            <a:pathLst>
              <a:path w="2743200" h="1143000">
                <a:moveTo>
                  <a:pt x="0" y="914400"/>
                </a:moveTo>
                <a:lnTo>
                  <a:pt x="0" y="228600"/>
                </a:lnTo>
                <a:lnTo>
                  <a:pt x="228600" y="0"/>
                </a:lnTo>
                <a:lnTo>
                  <a:pt x="2514600" y="0"/>
                </a:lnTo>
                <a:lnTo>
                  <a:pt x="2743200" y="228600"/>
                </a:lnTo>
                <a:lnTo>
                  <a:pt x="2743200" y="914400"/>
                </a:lnTo>
                <a:lnTo>
                  <a:pt x="2514600" y="1143000"/>
                </a:lnTo>
                <a:lnTo>
                  <a:pt x="228600" y="1143000"/>
                </a:lnTo>
                <a:lnTo>
                  <a:pt x="0" y="914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4831" y="4356068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144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914400"/>
                </a:lnTo>
                <a:lnTo>
                  <a:pt x="228600" y="1143000"/>
                </a:lnTo>
                <a:lnTo>
                  <a:pt x="914400" y="1143000"/>
                </a:lnTo>
                <a:lnTo>
                  <a:pt x="1143000" y="914400"/>
                </a:lnTo>
                <a:lnTo>
                  <a:pt x="1143000" y="228600"/>
                </a:lnTo>
                <a:lnTo>
                  <a:pt x="91440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94831" y="4356068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0" y="914400"/>
                </a:moveTo>
                <a:lnTo>
                  <a:pt x="0" y="228600"/>
                </a:lnTo>
                <a:lnTo>
                  <a:pt x="228600" y="0"/>
                </a:lnTo>
                <a:lnTo>
                  <a:pt x="914400" y="0"/>
                </a:lnTo>
                <a:lnTo>
                  <a:pt x="1143000" y="228600"/>
                </a:lnTo>
                <a:lnTo>
                  <a:pt x="1143000" y="914400"/>
                </a:lnTo>
                <a:lnTo>
                  <a:pt x="914400" y="1143000"/>
                </a:lnTo>
                <a:lnTo>
                  <a:pt x="228600" y="1143000"/>
                </a:lnTo>
                <a:lnTo>
                  <a:pt x="0" y="914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462609" y="1453942"/>
            <a:ext cx="1036474" cy="2487537"/>
          </a:xfrm>
          <a:custGeom>
            <a:avLst/>
            <a:gdLst/>
            <a:ahLst/>
            <a:cxnLst/>
            <a:rect l="l" t="t" r="r" b="b"/>
            <a:pathLst>
              <a:path w="1143000" h="2743200">
                <a:moveTo>
                  <a:pt x="9144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2514600"/>
                </a:lnTo>
                <a:lnTo>
                  <a:pt x="228600" y="2743200"/>
                </a:lnTo>
                <a:lnTo>
                  <a:pt x="914400" y="2743200"/>
                </a:lnTo>
                <a:lnTo>
                  <a:pt x="1143000" y="2514600"/>
                </a:lnTo>
                <a:lnTo>
                  <a:pt x="1143000" y="228600"/>
                </a:lnTo>
                <a:lnTo>
                  <a:pt x="914400" y="0"/>
                </a:lnTo>
                <a:close/>
              </a:path>
            </a:pathLst>
          </a:custGeom>
          <a:solidFill>
            <a:srgbClr val="7F007F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462609" y="1453942"/>
            <a:ext cx="1036474" cy="2487537"/>
          </a:xfrm>
          <a:custGeom>
            <a:avLst/>
            <a:gdLst/>
            <a:ahLst/>
            <a:cxnLst/>
            <a:rect l="l" t="t" r="r" b="b"/>
            <a:pathLst>
              <a:path w="1143000" h="2743200">
                <a:moveTo>
                  <a:pt x="0" y="228600"/>
                </a:moveTo>
                <a:lnTo>
                  <a:pt x="0" y="2514600"/>
                </a:lnTo>
                <a:lnTo>
                  <a:pt x="228600" y="2743200"/>
                </a:lnTo>
                <a:lnTo>
                  <a:pt x="914400" y="2743200"/>
                </a:lnTo>
                <a:lnTo>
                  <a:pt x="1143000" y="2514600"/>
                </a:lnTo>
                <a:lnTo>
                  <a:pt x="1143000" y="228600"/>
                </a:lnTo>
                <a:lnTo>
                  <a:pt x="914400" y="0"/>
                </a:lnTo>
                <a:lnTo>
                  <a:pt x="228600" y="0"/>
                </a:lnTo>
                <a:lnTo>
                  <a:pt x="0" y="228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94831" y="1453942"/>
            <a:ext cx="3938599" cy="2487537"/>
          </a:xfrm>
          <a:custGeom>
            <a:avLst/>
            <a:gdLst/>
            <a:ahLst/>
            <a:cxnLst/>
            <a:rect l="l" t="t" r="r" b="b"/>
            <a:pathLst>
              <a:path w="4343400" h="2743200">
                <a:moveTo>
                  <a:pt x="4114800" y="0"/>
                </a:moveTo>
                <a:lnTo>
                  <a:pt x="2057400" y="0"/>
                </a:lnTo>
                <a:lnTo>
                  <a:pt x="0" y="1929129"/>
                </a:lnTo>
                <a:lnTo>
                  <a:pt x="0" y="2514600"/>
                </a:lnTo>
                <a:lnTo>
                  <a:pt x="228600" y="2743200"/>
                </a:lnTo>
                <a:lnTo>
                  <a:pt x="4114800" y="2743200"/>
                </a:lnTo>
                <a:lnTo>
                  <a:pt x="4343400" y="2514600"/>
                </a:lnTo>
                <a:lnTo>
                  <a:pt x="4343400" y="228600"/>
                </a:lnTo>
                <a:lnTo>
                  <a:pt x="4114800" y="0"/>
                </a:lnTo>
                <a:close/>
              </a:path>
            </a:pathLst>
          </a:custGeom>
          <a:solidFill>
            <a:srgbClr val="569C1B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94831" y="1453942"/>
            <a:ext cx="3938599" cy="2487537"/>
          </a:xfrm>
          <a:custGeom>
            <a:avLst/>
            <a:gdLst/>
            <a:ahLst/>
            <a:cxnLst/>
            <a:rect l="l" t="t" r="r" b="b"/>
            <a:pathLst>
              <a:path w="4343400" h="2743200">
                <a:moveTo>
                  <a:pt x="0" y="2514600"/>
                </a:moveTo>
                <a:lnTo>
                  <a:pt x="0" y="1929129"/>
                </a:lnTo>
                <a:lnTo>
                  <a:pt x="2057400" y="0"/>
                </a:lnTo>
                <a:lnTo>
                  <a:pt x="4114800" y="0"/>
                </a:lnTo>
                <a:lnTo>
                  <a:pt x="4343400" y="228600"/>
                </a:lnTo>
                <a:lnTo>
                  <a:pt x="4343400" y="2514600"/>
                </a:lnTo>
                <a:lnTo>
                  <a:pt x="4114800" y="2743200"/>
                </a:lnTo>
                <a:lnTo>
                  <a:pt x="228600" y="2743200"/>
                </a:lnTo>
                <a:lnTo>
                  <a:pt x="0" y="2514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21884" y="1453942"/>
            <a:ext cx="2487537" cy="2487537"/>
          </a:xfrm>
          <a:custGeom>
            <a:avLst/>
            <a:gdLst/>
            <a:ahLst/>
            <a:cxnLst/>
            <a:rect l="l" t="t" r="r" b="b"/>
            <a:pathLst>
              <a:path w="2743200" h="2743200">
                <a:moveTo>
                  <a:pt x="25146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2514600"/>
                </a:lnTo>
                <a:lnTo>
                  <a:pt x="228600" y="2743200"/>
                </a:lnTo>
                <a:lnTo>
                  <a:pt x="914400" y="2743200"/>
                </a:lnTo>
                <a:lnTo>
                  <a:pt x="2743200" y="914400"/>
                </a:lnTo>
                <a:lnTo>
                  <a:pt x="2743200" y="228600"/>
                </a:lnTo>
                <a:lnTo>
                  <a:pt x="2514600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1884" y="1453942"/>
            <a:ext cx="2487537" cy="2487537"/>
          </a:xfrm>
          <a:custGeom>
            <a:avLst/>
            <a:gdLst/>
            <a:ahLst/>
            <a:cxnLst/>
            <a:rect l="l" t="t" r="r" b="b"/>
            <a:pathLst>
              <a:path w="2743200" h="2743200">
                <a:moveTo>
                  <a:pt x="0" y="2514600"/>
                </a:moveTo>
                <a:lnTo>
                  <a:pt x="0" y="457200"/>
                </a:lnTo>
                <a:lnTo>
                  <a:pt x="0" y="228600"/>
                </a:lnTo>
                <a:lnTo>
                  <a:pt x="228600" y="0"/>
                </a:lnTo>
                <a:lnTo>
                  <a:pt x="2514600" y="0"/>
                </a:lnTo>
                <a:lnTo>
                  <a:pt x="2743200" y="228600"/>
                </a:lnTo>
                <a:lnTo>
                  <a:pt x="2743200" y="914400"/>
                </a:lnTo>
                <a:lnTo>
                  <a:pt x="914400" y="2743200"/>
                </a:lnTo>
                <a:lnTo>
                  <a:pt x="228600" y="2743200"/>
                </a:lnTo>
                <a:lnTo>
                  <a:pt x="0" y="2514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29179" y="1661237"/>
            <a:ext cx="7462610" cy="35240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101394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45894" y="4356068"/>
            <a:ext cx="2487537" cy="1036474"/>
          </a:xfrm>
          <a:custGeom>
            <a:avLst/>
            <a:gdLst/>
            <a:ahLst/>
            <a:cxnLst/>
            <a:rect l="l" t="t" r="r" b="b"/>
            <a:pathLst>
              <a:path w="2743200" h="1143000">
                <a:moveTo>
                  <a:pt x="25146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914400"/>
                </a:lnTo>
                <a:lnTo>
                  <a:pt x="228600" y="1143000"/>
                </a:lnTo>
                <a:lnTo>
                  <a:pt x="2514600" y="1143000"/>
                </a:lnTo>
                <a:lnTo>
                  <a:pt x="2743200" y="914400"/>
                </a:lnTo>
                <a:lnTo>
                  <a:pt x="2743200" y="228600"/>
                </a:lnTo>
                <a:lnTo>
                  <a:pt x="2514600" y="0"/>
                </a:lnTo>
                <a:close/>
              </a:path>
            </a:pathLst>
          </a:custGeom>
          <a:solidFill>
            <a:srgbClr val="00B7FF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45894" y="4356068"/>
            <a:ext cx="2487537" cy="1036474"/>
          </a:xfrm>
          <a:custGeom>
            <a:avLst/>
            <a:gdLst/>
            <a:ahLst/>
            <a:cxnLst/>
            <a:rect l="l" t="t" r="r" b="b"/>
            <a:pathLst>
              <a:path w="2743200" h="1143000">
                <a:moveTo>
                  <a:pt x="0" y="914400"/>
                </a:moveTo>
                <a:lnTo>
                  <a:pt x="0" y="228600"/>
                </a:lnTo>
                <a:lnTo>
                  <a:pt x="228600" y="0"/>
                </a:lnTo>
                <a:lnTo>
                  <a:pt x="2514600" y="0"/>
                </a:lnTo>
                <a:lnTo>
                  <a:pt x="2743200" y="228600"/>
                </a:lnTo>
                <a:lnTo>
                  <a:pt x="2743200" y="914400"/>
                </a:lnTo>
                <a:lnTo>
                  <a:pt x="2514600" y="1143000"/>
                </a:lnTo>
                <a:lnTo>
                  <a:pt x="228600" y="1143000"/>
                </a:lnTo>
                <a:lnTo>
                  <a:pt x="0" y="914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4831" y="4356068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144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914400"/>
                </a:lnTo>
                <a:lnTo>
                  <a:pt x="228600" y="1143000"/>
                </a:lnTo>
                <a:lnTo>
                  <a:pt x="914400" y="1143000"/>
                </a:lnTo>
                <a:lnTo>
                  <a:pt x="1143000" y="914400"/>
                </a:lnTo>
                <a:lnTo>
                  <a:pt x="1143000" y="228600"/>
                </a:lnTo>
                <a:lnTo>
                  <a:pt x="91440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94831" y="4356068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0" y="914400"/>
                </a:moveTo>
                <a:lnTo>
                  <a:pt x="0" y="228600"/>
                </a:lnTo>
                <a:lnTo>
                  <a:pt x="228600" y="0"/>
                </a:lnTo>
                <a:lnTo>
                  <a:pt x="914400" y="0"/>
                </a:lnTo>
                <a:lnTo>
                  <a:pt x="1143000" y="228600"/>
                </a:lnTo>
                <a:lnTo>
                  <a:pt x="1143000" y="914400"/>
                </a:lnTo>
                <a:lnTo>
                  <a:pt x="914400" y="1143000"/>
                </a:lnTo>
                <a:lnTo>
                  <a:pt x="228600" y="1143000"/>
                </a:lnTo>
                <a:lnTo>
                  <a:pt x="0" y="914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462609" y="1453942"/>
            <a:ext cx="1036474" cy="2487537"/>
          </a:xfrm>
          <a:custGeom>
            <a:avLst/>
            <a:gdLst/>
            <a:ahLst/>
            <a:cxnLst/>
            <a:rect l="l" t="t" r="r" b="b"/>
            <a:pathLst>
              <a:path w="1143000" h="2743200">
                <a:moveTo>
                  <a:pt x="9144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2514600"/>
                </a:lnTo>
                <a:lnTo>
                  <a:pt x="228600" y="2743200"/>
                </a:lnTo>
                <a:lnTo>
                  <a:pt x="914400" y="2743200"/>
                </a:lnTo>
                <a:lnTo>
                  <a:pt x="1143000" y="2514600"/>
                </a:lnTo>
                <a:lnTo>
                  <a:pt x="1143000" y="228600"/>
                </a:lnTo>
                <a:lnTo>
                  <a:pt x="914400" y="0"/>
                </a:lnTo>
                <a:close/>
              </a:path>
            </a:pathLst>
          </a:custGeom>
          <a:solidFill>
            <a:srgbClr val="7F007F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462609" y="1453942"/>
            <a:ext cx="1036474" cy="2487537"/>
          </a:xfrm>
          <a:custGeom>
            <a:avLst/>
            <a:gdLst/>
            <a:ahLst/>
            <a:cxnLst/>
            <a:rect l="l" t="t" r="r" b="b"/>
            <a:pathLst>
              <a:path w="1143000" h="2743200">
                <a:moveTo>
                  <a:pt x="0" y="228600"/>
                </a:moveTo>
                <a:lnTo>
                  <a:pt x="0" y="2514600"/>
                </a:lnTo>
                <a:lnTo>
                  <a:pt x="228600" y="2743200"/>
                </a:lnTo>
                <a:lnTo>
                  <a:pt x="914400" y="2743200"/>
                </a:lnTo>
                <a:lnTo>
                  <a:pt x="1143000" y="2514600"/>
                </a:lnTo>
                <a:lnTo>
                  <a:pt x="1143000" y="228600"/>
                </a:lnTo>
                <a:lnTo>
                  <a:pt x="914400" y="0"/>
                </a:lnTo>
                <a:lnTo>
                  <a:pt x="228600" y="0"/>
                </a:lnTo>
                <a:lnTo>
                  <a:pt x="0" y="228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94831" y="1453942"/>
            <a:ext cx="3938599" cy="2487537"/>
          </a:xfrm>
          <a:custGeom>
            <a:avLst/>
            <a:gdLst/>
            <a:ahLst/>
            <a:cxnLst/>
            <a:rect l="l" t="t" r="r" b="b"/>
            <a:pathLst>
              <a:path w="4343400" h="2743200">
                <a:moveTo>
                  <a:pt x="4114800" y="0"/>
                </a:moveTo>
                <a:lnTo>
                  <a:pt x="2057400" y="0"/>
                </a:lnTo>
                <a:lnTo>
                  <a:pt x="0" y="1929129"/>
                </a:lnTo>
                <a:lnTo>
                  <a:pt x="0" y="2514600"/>
                </a:lnTo>
                <a:lnTo>
                  <a:pt x="228600" y="2743200"/>
                </a:lnTo>
                <a:lnTo>
                  <a:pt x="4114800" y="2743200"/>
                </a:lnTo>
                <a:lnTo>
                  <a:pt x="4343400" y="2514600"/>
                </a:lnTo>
                <a:lnTo>
                  <a:pt x="4343400" y="228600"/>
                </a:lnTo>
                <a:lnTo>
                  <a:pt x="4114800" y="0"/>
                </a:lnTo>
                <a:close/>
              </a:path>
            </a:pathLst>
          </a:custGeom>
          <a:solidFill>
            <a:srgbClr val="569C1B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94831" y="1453942"/>
            <a:ext cx="3938599" cy="2487537"/>
          </a:xfrm>
          <a:custGeom>
            <a:avLst/>
            <a:gdLst/>
            <a:ahLst/>
            <a:cxnLst/>
            <a:rect l="l" t="t" r="r" b="b"/>
            <a:pathLst>
              <a:path w="4343400" h="2743200">
                <a:moveTo>
                  <a:pt x="0" y="2514600"/>
                </a:moveTo>
                <a:lnTo>
                  <a:pt x="0" y="1929129"/>
                </a:lnTo>
                <a:lnTo>
                  <a:pt x="2057400" y="0"/>
                </a:lnTo>
                <a:lnTo>
                  <a:pt x="4114800" y="0"/>
                </a:lnTo>
                <a:lnTo>
                  <a:pt x="4343400" y="228600"/>
                </a:lnTo>
                <a:lnTo>
                  <a:pt x="4343400" y="2514600"/>
                </a:lnTo>
                <a:lnTo>
                  <a:pt x="4114800" y="2743200"/>
                </a:lnTo>
                <a:lnTo>
                  <a:pt x="228600" y="2743200"/>
                </a:lnTo>
                <a:lnTo>
                  <a:pt x="0" y="2514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21884" y="1453942"/>
            <a:ext cx="2487537" cy="2487537"/>
          </a:xfrm>
          <a:custGeom>
            <a:avLst/>
            <a:gdLst/>
            <a:ahLst/>
            <a:cxnLst/>
            <a:rect l="l" t="t" r="r" b="b"/>
            <a:pathLst>
              <a:path w="2743200" h="2743200">
                <a:moveTo>
                  <a:pt x="25146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2514600"/>
                </a:lnTo>
                <a:lnTo>
                  <a:pt x="228600" y="2743200"/>
                </a:lnTo>
                <a:lnTo>
                  <a:pt x="914400" y="2743200"/>
                </a:lnTo>
                <a:lnTo>
                  <a:pt x="2743200" y="914400"/>
                </a:lnTo>
                <a:lnTo>
                  <a:pt x="2743200" y="228600"/>
                </a:lnTo>
                <a:lnTo>
                  <a:pt x="2514600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1884" y="1453942"/>
            <a:ext cx="2487537" cy="2487537"/>
          </a:xfrm>
          <a:custGeom>
            <a:avLst/>
            <a:gdLst/>
            <a:ahLst/>
            <a:cxnLst/>
            <a:rect l="l" t="t" r="r" b="b"/>
            <a:pathLst>
              <a:path w="2743200" h="2743200">
                <a:moveTo>
                  <a:pt x="0" y="2514600"/>
                </a:moveTo>
                <a:lnTo>
                  <a:pt x="0" y="457200"/>
                </a:lnTo>
                <a:lnTo>
                  <a:pt x="0" y="228600"/>
                </a:lnTo>
                <a:lnTo>
                  <a:pt x="228600" y="0"/>
                </a:lnTo>
                <a:lnTo>
                  <a:pt x="2514600" y="0"/>
                </a:lnTo>
                <a:lnTo>
                  <a:pt x="2743200" y="228600"/>
                </a:lnTo>
                <a:lnTo>
                  <a:pt x="2743200" y="914400"/>
                </a:lnTo>
                <a:lnTo>
                  <a:pt x="914400" y="2743200"/>
                </a:lnTo>
                <a:lnTo>
                  <a:pt x="228600" y="2743200"/>
                </a:lnTo>
                <a:lnTo>
                  <a:pt x="0" y="2514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91184" y="2283121"/>
            <a:ext cx="537815" cy="716318"/>
          </a:xfrm>
          <a:custGeom>
            <a:avLst/>
            <a:gdLst/>
            <a:ahLst/>
            <a:cxnLst/>
            <a:rect l="l" t="t" r="r" b="b"/>
            <a:pathLst>
              <a:path w="593089" h="789939">
                <a:moveTo>
                  <a:pt x="0" y="0"/>
                </a:moveTo>
                <a:lnTo>
                  <a:pt x="593089" y="78993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086388" y="2964890"/>
            <a:ext cx="126680" cy="147410"/>
          </a:xfrm>
          <a:custGeom>
            <a:avLst/>
            <a:gdLst/>
            <a:ahLst/>
            <a:cxnLst/>
            <a:rect l="l" t="t" r="r" b="b"/>
            <a:pathLst>
              <a:path w="139700" h="162560">
                <a:moveTo>
                  <a:pt x="86360" y="0"/>
                </a:moveTo>
                <a:lnTo>
                  <a:pt x="0" y="64770"/>
                </a:lnTo>
                <a:lnTo>
                  <a:pt x="139700" y="162560"/>
                </a:lnTo>
                <a:lnTo>
                  <a:pt x="863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902126" y="1972179"/>
            <a:ext cx="1310563" cy="0"/>
          </a:xfrm>
          <a:custGeom>
            <a:avLst/>
            <a:gdLst/>
            <a:ahLst/>
            <a:cxnLst/>
            <a:rect l="l" t="t" r="r" b="b"/>
            <a:pathLst>
              <a:path w="1445260">
                <a:moveTo>
                  <a:pt x="0" y="0"/>
                </a:moveTo>
                <a:lnTo>
                  <a:pt x="144526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205779" y="1923810"/>
            <a:ext cx="147410" cy="97889"/>
          </a:xfrm>
          <a:custGeom>
            <a:avLst/>
            <a:gdLst/>
            <a:ahLst/>
            <a:cxnLst/>
            <a:rect l="l" t="t" r="r" b="b"/>
            <a:pathLst>
              <a:path w="162560" h="107950">
                <a:moveTo>
                  <a:pt x="0" y="0"/>
                </a:moveTo>
                <a:lnTo>
                  <a:pt x="0" y="107950"/>
                </a:lnTo>
                <a:lnTo>
                  <a:pt x="16256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213068" y="3734184"/>
            <a:ext cx="0" cy="688679"/>
          </a:xfrm>
          <a:custGeom>
            <a:avLst/>
            <a:gdLst/>
            <a:ahLst/>
            <a:cxnLst/>
            <a:rect l="l" t="t" r="r" b="b"/>
            <a:pathLst>
              <a:path h="759460">
                <a:moveTo>
                  <a:pt x="0" y="0"/>
                </a:moveTo>
                <a:lnTo>
                  <a:pt x="0" y="7594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164698" y="4415953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524010" y="4874305"/>
            <a:ext cx="688679" cy="0"/>
          </a:xfrm>
          <a:custGeom>
            <a:avLst/>
            <a:gdLst/>
            <a:ahLst/>
            <a:cxnLst/>
            <a:rect l="l" t="t" r="r" b="b"/>
            <a:pathLst>
              <a:path w="759460">
                <a:moveTo>
                  <a:pt x="0" y="0"/>
                </a:moveTo>
                <a:lnTo>
                  <a:pt x="75946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205779" y="4825935"/>
            <a:ext cx="147410" cy="97889"/>
          </a:xfrm>
          <a:custGeom>
            <a:avLst/>
            <a:gdLst/>
            <a:ahLst/>
            <a:cxnLst/>
            <a:rect l="l" t="t" r="r" b="b"/>
            <a:pathLst>
              <a:path w="162560" h="107950">
                <a:moveTo>
                  <a:pt x="0" y="0"/>
                </a:moveTo>
                <a:lnTo>
                  <a:pt x="0" y="107950"/>
                </a:lnTo>
                <a:lnTo>
                  <a:pt x="16256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664131" y="3734184"/>
            <a:ext cx="0" cy="688679"/>
          </a:xfrm>
          <a:custGeom>
            <a:avLst/>
            <a:gdLst/>
            <a:ahLst/>
            <a:cxnLst/>
            <a:rect l="l" t="t" r="r" b="b"/>
            <a:pathLst>
              <a:path h="759460">
                <a:moveTo>
                  <a:pt x="0" y="0"/>
                </a:moveTo>
                <a:lnTo>
                  <a:pt x="0" y="7594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615761" y="4415953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115194" y="3734184"/>
            <a:ext cx="0" cy="688679"/>
          </a:xfrm>
          <a:custGeom>
            <a:avLst/>
            <a:gdLst/>
            <a:ahLst/>
            <a:cxnLst/>
            <a:rect l="l" t="t" r="r" b="b"/>
            <a:pathLst>
              <a:path h="759460">
                <a:moveTo>
                  <a:pt x="0" y="0"/>
                </a:moveTo>
                <a:lnTo>
                  <a:pt x="0" y="7594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066824" y="4415953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4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433031" y="3643204"/>
            <a:ext cx="912097" cy="912097"/>
          </a:xfrm>
          <a:custGeom>
            <a:avLst/>
            <a:gdLst/>
            <a:ahLst/>
            <a:cxnLst/>
            <a:rect l="l" t="t" r="r" b="b"/>
            <a:pathLst>
              <a:path w="1005839" h="1005839">
                <a:moveTo>
                  <a:pt x="0" y="0"/>
                </a:moveTo>
                <a:lnTo>
                  <a:pt x="1005839" y="100583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305971" y="4516145"/>
            <a:ext cx="138196" cy="138196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0" y="76200"/>
                </a:lnTo>
                <a:lnTo>
                  <a:pt x="152400" y="1524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566636" y="3423242"/>
            <a:ext cx="1103269" cy="0"/>
          </a:xfrm>
          <a:custGeom>
            <a:avLst/>
            <a:gdLst/>
            <a:ahLst/>
            <a:cxnLst/>
            <a:rect l="l" t="t" r="r" b="b"/>
            <a:pathLst>
              <a:path w="1216659">
                <a:moveTo>
                  <a:pt x="1216659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426136" y="3374872"/>
            <a:ext cx="147410" cy="97889"/>
          </a:xfrm>
          <a:custGeom>
            <a:avLst/>
            <a:gdLst/>
            <a:ahLst/>
            <a:cxnLst/>
            <a:rect l="l" t="t" r="r" b="b"/>
            <a:pathLst>
              <a:path w="162559" h="107950">
                <a:moveTo>
                  <a:pt x="162559" y="0"/>
                </a:moveTo>
                <a:lnTo>
                  <a:pt x="0" y="53339"/>
                </a:lnTo>
                <a:lnTo>
                  <a:pt x="162559" y="107950"/>
                </a:lnTo>
                <a:lnTo>
                  <a:pt x="1625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566636" y="1972179"/>
            <a:ext cx="1103269" cy="0"/>
          </a:xfrm>
          <a:custGeom>
            <a:avLst/>
            <a:gdLst/>
            <a:ahLst/>
            <a:cxnLst/>
            <a:rect l="l" t="t" r="r" b="b"/>
            <a:pathLst>
              <a:path w="1216659">
                <a:moveTo>
                  <a:pt x="1216659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426136" y="1923810"/>
            <a:ext cx="147410" cy="97889"/>
          </a:xfrm>
          <a:custGeom>
            <a:avLst/>
            <a:gdLst/>
            <a:ahLst/>
            <a:cxnLst/>
            <a:rect l="l" t="t" r="r" b="b"/>
            <a:pathLst>
              <a:path w="162559" h="107950">
                <a:moveTo>
                  <a:pt x="162559" y="0"/>
                </a:moveTo>
                <a:lnTo>
                  <a:pt x="0" y="53339"/>
                </a:lnTo>
                <a:lnTo>
                  <a:pt x="162559" y="107950"/>
                </a:lnTo>
                <a:lnTo>
                  <a:pt x="1625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406788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45894" y="4356068"/>
            <a:ext cx="2487537" cy="1036474"/>
          </a:xfrm>
          <a:custGeom>
            <a:avLst/>
            <a:gdLst/>
            <a:ahLst/>
            <a:cxnLst/>
            <a:rect l="l" t="t" r="r" b="b"/>
            <a:pathLst>
              <a:path w="2743200" h="1143000">
                <a:moveTo>
                  <a:pt x="25146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914400"/>
                </a:lnTo>
                <a:lnTo>
                  <a:pt x="228600" y="1143000"/>
                </a:lnTo>
                <a:lnTo>
                  <a:pt x="2514600" y="1143000"/>
                </a:lnTo>
                <a:lnTo>
                  <a:pt x="2743200" y="914400"/>
                </a:lnTo>
                <a:lnTo>
                  <a:pt x="2743200" y="228600"/>
                </a:lnTo>
                <a:lnTo>
                  <a:pt x="2514600" y="0"/>
                </a:lnTo>
                <a:close/>
              </a:path>
            </a:pathLst>
          </a:custGeom>
          <a:solidFill>
            <a:srgbClr val="00B7FF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45894" y="4356068"/>
            <a:ext cx="2487537" cy="1036474"/>
          </a:xfrm>
          <a:custGeom>
            <a:avLst/>
            <a:gdLst/>
            <a:ahLst/>
            <a:cxnLst/>
            <a:rect l="l" t="t" r="r" b="b"/>
            <a:pathLst>
              <a:path w="2743200" h="1143000">
                <a:moveTo>
                  <a:pt x="0" y="914400"/>
                </a:moveTo>
                <a:lnTo>
                  <a:pt x="0" y="228600"/>
                </a:lnTo>
                <a:lnTo>
                  <a:pt x="228600" y="0"/>
                </a:lnTo>
                <a:lnTo>
                  <a:pt x="2514600" y="0"/>
                </a:lnTo>
                <a:lnTo>
                  <a:pt x="2743200" y="228600"/>
                </a:lnTo>
                <a:lnTo>
                  <a:pt x="2743200" y="914400"/>
                </a:lnTo>
                <a:lnTo>
                  <a:pt x="2514600" y="1143000"/>
                </a:lnTo>
                <a:lnTo>
                  <a:pt x="228600" y="1143000"/>
                </a:lnTo>
                <a:lnTo>
                  <a:pt x="0" y="914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4831" y="4356068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144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914400"/>
                </a:lnTo>
                <a:lnTo>
                  <a:pt x="228600" y="1143000"/>
                </a:lnTo>
                <a:lnTo>
                  <a:pt x="914400" y="1143000"/>
                </a:lnTo>
                <a:lnTo>
                  <a:pt x="1143000" y="914400"/>
                </a:lnTo>
                <a:lnTo>
                  <a:pt x="1143000" y="228600"/>
                </a:lnTo>
                <a:lnTo>
                  <a:pt x="91440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94831" y="4356068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0" y="914400"/>
                </a:moveTo>
                <a:lnTo>
                  <a:pt x="0" y="228600"/>
                </a:lnTo>
                <a:lnTo>
                  <a:pt x="228600" y="0"/>
                </a:lnTo>
                <a:lnTo>
                  <a:pt x="914400" y="0"/>
                </a:lnTo>
                <a:lnTo>
                  <a:pt x="1143000" y="228600"/>
                </a:lnTo>
                <a:lnTo>
                  <a:pt x="1143000" y="914400"/>
                </a:lnTo>
                <a:lnTo>
                  <a:pt x="914400" y="1143000"/>
                </a:lnTo>
                <a:lnTo>
                  <a:pt x="228600" y="1143000"/>
                </a:lnTo>
                <a:lnTo>
                  <a:pt x="0" y="914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462609" y="1453942"/>
            <a:ext cx="1036474" cy="2487537"/>
          </a:xfrm>
          <a:custGeom>
            <a:avLst/>
            <a:gdLst/>
            <a:ahLst/>
            <a:cxnLst/>
            <a:rect l="l" t="t" r="r" b="b"/>
            <a:pathLst>
              <a:path w="1143000" h="2743200">
                <a:moveTo>
                  <a:pt x="9144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2514600"/>
                </a:lnTo>
                <a:lnTo>
                  <a:pt x="228600" y="2743200"/>
                </a:lnTo>
                <a:lnTo>
                  <a:pt x="914400" y="2743200"/>
                </a:lnTo>
                <a:lnTo>
                  <a:pt x="1143000" y="2514600"/>
                </a:lnTo>
                <a:lnTo>
                  <a:pt x="1143000" y="228600"/>
                </a:lnTo>
                <a:lnTo>
                  <a:pt x="914400" y="0"/>
                </a:lnTo>
                <a:close/>
              </a:path>
            </a:pathLst>
          </a:custGeom>
          <a:solidFill>
            <a:srgbClr val="7F007F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462609" y="1453942"/>
            <a:ext cx="1036474" cy="2487537"/>
          </a:xfrm>
          <a:custGeom>
            <a:avLst/>
            <a:gdLst/>
            <a:ahLst/>
            <a:cxnLst/>
            <a:rect l="l" t="t" r="r" b="b"/>
            <a:pathLst>
              <a:path w="1143000" h="2743200">
                <a:moveTo>
                  <a:pt x="0" y="228600"/>
                </a:moveTo>
                <a:lnTo>
                  <a:pt x="0" y="2514600"/>
                </a:lnTo>
                <a:lnTo>
                  <a:pt x="228600" y="2743200"/>
                </a:lnTo>
                <a:lnTo>
                  <a:pt x="914400" y="2743200"/>
                </a:lnTo>
                <a:lnTo>
                  <a:pt x="1143000" y="2514600"/>
                </a:lnTo>
                <a:lnTo>
                  <a:pt x="1143000" y="228600"/>
                </a:lnTo>
                <a:lnTo>
                  <a:pt x="914400" y="0"/>
                </a:lnTo>
                <a:lnTo>
                  <a:pt x="228600" y="0"/>
                </a:lnTo>
                <a:lnTo>
                  <a:pt x="0" y="228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21884" y="1453942"/>
            <a:ext cx="2487537" cy="2487537"/>
          </a:xfrm>
          <a:custGeom>
            <a:avLst/>
            <a:gdLst/>
            <a:ahLst/>
            <a:cxnLst/>
            <a:rect l="l" t="t" r="r" b="b"/>
            <a:pathLst>
              <a:path w="2743200" h="2743200">
                <a:moveTo>
                  <a:pt x="25146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2514600"/>
                </a:lnTo>
                <a:lnTo>
                  <a:pt x="228600" y="2743200"/>
                </a:lnTo>
                <a:lnTo>
                  <a:pt x="914400" y="2743200"/>
                </a:lnTo>
                <a:lnTo>
                  <a:pt x="2743200" y="914400"/>
                </a:lnTo>
                <a:lnTo>
                  <a:pt x="2743200" y="228600"/>
                </a:lnTo>
                <a:lnTo>
                  <a:pt x="2514600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1884" y="1453942"/>
            <a:ext cx="2487537" cy="2487537"/>
          </a:xfrm>
          <a:custGeom>
            <a:avLst/>
            <a:gdLst/>
            <a:ahLst/>
            <a:cxnLst/>
            <a:rect l="l" t="t" r="r" b="b"/>
            <a:pathLst>
              <a:path w="2743200" h="2743200">
                <a:moveTo>
                  <a:pt x="0" y="2514600"/>
                </a:moveTo>
                <a:lnTo>
                  <a:pt x="0" y="457200"/>
                </a:lnTo>
                <a:lnTo>
                  <a:pt x="0" y="228600"/>
                </a:lnTo>
                <a:lnTo>
                  <a:pt x="228600" y="0"/>
                </a:lnTo>
                <a:lnTo>
                  <a:pt x="2514600" y="0"/>
                </a:lnTo>
                <a:lnTo>
                  <a:pt x="2743200" y="228600"/>
                </a:lnTo>
                <a:lnTo>
                  <a:pt x="2743200" y="914400"/>
                </a:lnTo>
                <a:lnTo>
                  <a:pt x="914400" y="2743200"/>
                </a:lnTo>
                <a:lnTo>
                  <a:pt x="228600" y="2743200"/>
                </a:lnTo>
                <a:lnTo>
                  <a:pt x="0" y="2514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79881" y="2697710"/>
            <a:ext cx="582728" cy="0"/>
          </a:xfrm>
          <a:custGeom>
            <a:avLst/>
            <a:gdLst/>
            <a:ahLst/>
            <a:cxnLst/>
            <a:rect l="l" t="t" r="r" b="b"/>
            <a:pathLst>
              <a:path w="642620">
                <a:moveTo>
                  <a:pt x="642620" y="0"/>
                </a:moveTo>
                <a:lnTo>
                  <a:pt x="0" y="0"/>
                </a:lnTo>
              </a:path>
            </a:pathLst>
          </a:custGeom>
          <a:ln w="546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633431" y="2611337"/>
            <a:ext cx="257967" cy="172746"/>
          </a:xfrm>
          <a:custGeom>
            <a:avLst/>
            <a:gdLst/>
            <a:ahLst/>
            <a:cxnLst/>
            <a:rect l="l" t="t" r="r" b="b"/>
            <a:pathLst>
              <a:path w="284479" h="190500">
                <a:moveTo>
                  <a:pt x="284479" y="0"/>
                </a:moveTo>
                <a:lnTo>
                  <a:pt x="0" y="95250"/>
                </a:lnTo>
                <a:lnTo>
                  <a:pt x="284479" y="190500"/>
                </a:lnTo>
                <a:lnTo>
                  <a:pt x="284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109421" y="1868531"/>
            <a:ext cx="790022" cy="0"/>
          </a:xfrm>
          <a:custGeom>
            <a:avLst/>
            <a:gdLst/>
            <a:ahLst/>
            <a:cxnLst/>
            <a:rect l="l" t="t" r="r" b="b"/>
            <a:pathLst>
              <a:path w="871220">
                <a:moveTo>
                  <a:pt x="0" y="0"/>
                </a:moveTo>
                <a:lnTo>
                  <a:pt x="871220" y="0"/>
                </a:lnTo>
              </a:path>
            </a:pathLst>
          </a:custGeom>
          <a:ln w="546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887927" y="1782158"/>
            <a:ext cx="257967" cy="172746"/>
          </a:xfrm>
          <a:custGeom>
            <a:avLst/>
            <a:gdLst/>
            <a:ahLst/>
            <a:cxnLst/>
            <a:rect l="l" t="t" r="r" b="b"/>
            <a:pathLst>
              <a:path w="284479" h="190500">
                <a:moveTo>
                  <a:pt x="0" y="0"/>
                </a:moveTo>
                <a:lnTo>
                  <a:pt x="0" y="190500"/>
                </a:lnTo>
                <a:lnTo>
                  <a:pt x="284479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218826" y="3941479"/>
            <a:ext cx="0" cy="168139"/>
          </a:xfrm>
          <a:custGeom>
            <a:avLst/>
            <a:gdLst/>
            <a:ahLst/>
            <a:cxnLst/>
            <a:rect l="l" t="t" r="r" b="b"/>
            <a:pathLst>
              <a:path h="185420">
                <a:moveTo>
                  <a:pt x="0" y="0"/>
                </a:moveTo>
                <a:lnTo>
                  <a:pt x="0" y="185419"/>
                </a:lnTo>
              </a:path>
            </a:pathLst>
          </a:custGeom>
          <a:ln w="546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132453" y="4098101"/>
            <a:ext cx="172746" cy="257967"/>
          </a:xfrm>
          <a:custGeom>
            <a:avLst/>
            <a:gdLst/>
            <a:ahLst/>
            <a:cxnLst/>
            <a:rect l="l" t="t" r="r" b="b"/>
            <a:pathLst>
              <a:path w="190500" h="284479">
                <a:moveTo>
                  <a:pt x="190500" y="0"/>
                </a:moveTo>
                <a:lnTo>
                  <a:pt x="0" y="0"/>
                </a:lnTo>
                <a:lnTo>
                  <a:pt x="95250" y="284479"/>
                </a:lnTo>
                <a:lnTo>
                  <a:pt x="1905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31305" y="4874305"/>
            <a:ext cx="168139" cy="0"/>
          </a:xfrm>
          <a:custGeom>
            <a:avLst/>
            <a:gdLst/>
            <a:ahLst/>
            <a:cxnLst/>
            <a:rect l="l" t="t" r="r" b="b"/>
            <a:pathLst>
              <a:path w="185420">
                <a:moveTo>
                  <a:pt x="0" y="0"/>
                </a:moveTo>
                <a:lnTo>
                  <a:pt x="185420" y="0"/>
                </a:lnTo>
              </a:path>
            </a:pathLst>
          </a:custGeom>
          <a:ln w="546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887927" y="4787932"/>
            <a:ext cx="257967" cy="172746"/>
          </a:xfrm>
          <a:custGeom>
            <a:avLst/>
            <a:gdLst/>
            <a:ahLst/>
            <a:cxnLst/>
            <a:rect l="l" t="t" r="r" b="b"/>
            <a:pathLst>
              <a:path w="284479" h="190500">
                <a:moveTo>
                  <a:pt x="0" y="0"/>
                </a:moveTo>
                <a:lnTo>
                  <a:pt x="0" y="190500"/>
                </a:lnTo>
                <a:lnTo>
                  <a:pt x="284479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291773" y="3941479"/>
            <a:ext cx="0" cy="168139"/>
          </a:xfrm>
          <a:custGeom>
            <a:avLst/>
            <a:gdLst/>
            <a:ahLst/>
            <a:cxnLst/>
            <a:rect l="l" t="t" r="r" b="b"/>
            <a:pathLst>
              <a:path h="185420">
                <a:moveTo>
                  <a:pt x="0" y="0"/>
                </a:moveTo>
                <a:lnTo>
                  <a:pt x="0" y="185419"/>
                </a:lnTo>
              </a:path>
            </a:pathLst>
          </a:custGeom>
          <a:ln w="546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205400" y="4098101"/>
            <a:ext cx="172746" cy="257967"/>
          </a:xfrm>
          <a:custGeom>
            <a:avLst/>
            <a:gdLst/>
            <a:ahLst/>
            <a:cxnLst/>
            <a:rect l="l" t="t" r="r" b="b"/>
            <a:pathLst>
              <a:path w="190500" h="284479">
                <a:moveTo>
                  <a:pt x="190500" y="0"/>
                </a:moveTo>
                <a:lnTo>
                  <a:pt x="0" y="0"/>
                </a:lnTo>
                <a:lnTo>
                  <a:pt x="95250" y="284479"/>
                </a:lnTo>
                <a:lnTo>
                  <a:pt x="1905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694831" y="1453942"/>
            <a:ext cx="3938599" cy="2487537"/>
          </a:xfrm>
          <a:custGeom>
            <a:avLst/>
            <a:gdLst/>
            <a:ahLst/>
            <a:cxnLst/>
            <a:rect l="l" t="t" r="r" b="b"/>
            <a:pathLst>
              <a:path w="4343400" h="2743200">
                <a:moveTo>
                  <a:pt x="4114800" y="0"/>
                </a:moveTo>
                <a:lnTo>
                  <a:pt x="2057400" y="0"/>
                </a:lnTo>
                <a:lnTo>
                  <a:pt x="0" y="1929129"/>
                </a:lnTo>
                <a:lnTo>
                  <a:pt x="0" y="2514600"/>
                </a:lnTo>
                <a:lnTo>
                  <a:pt x="228600" y="2743200"/>
                </a:lnTo>
                <a:lnTo>
                  <a:pt x="4114800" y="2743200"/>
                </a:lnTo>
                <a:lnTo>
                  <a:pt x="4343400" y="2514600"/>
                </a:lnTo>
                <a:lnTo>
                  <a:pt x="4343400" y="228600"/>
                </a:lnTo>
                <a:lnTo>
                  <a:pt x="4114800" y="0"/>
                </a:lnTo>
                <a:close/>
              </a:path>
            </a:pathLst>
          </a:custGeom>
          <a:solidFill>
            <a:srgbClr val="569C1B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694831" y="1453942"/>
            <a:ext cx="3938599" cy="2487537"/>
          </a:xfrm>
          <a:custGeom>
            <a:avLst/>
            <a:gdLst/>
            <a:ahLst/>
            <a:cxnLst/>
            <a:rect l="l" t="t" r="r" b="b"/>
            <a:pathLst>
              <a:path w="4343400" h="2743200">
                <a:moveTo>
                  <a:pt x="0" y="2514600"/>
                </a:moveTo>
                <a:lnTo>
                  <a:pt x="0" y="1929129"/>
                </a:lnTo>
                <a:lnTo>
                  <a:pt x="2057400" y="0"/>
                </a:lnTo>
                <a:lnTo>
                  <a:pt x="4114800" y="0"/>
                </a:lnTo>
                <a:lnTo>
                  <a:pt x="4343400" y="228600"/>
                </a:lnTo>
                <a:lnTo>
                  <a:pt x="4343400" y="2514600"/>
                </a:lnTo>
                <a:lnTo>
                  <a:pt x="4114800" y="2743200"/>
                </a:lnTo>
                <a:lnTo>
                  <a:pt x="228600" y="2743200"/>
                </a:lnTo>
                <a:lnTo>
                  <a:pt x="0" y="2514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689477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6473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36473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36474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65652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83323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569C1B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83323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83323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1365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592744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7F007F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592744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592744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23075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97912" y="4465473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B7FF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897912" y="4465473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897912" y="44654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728243" y="52946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804237" y="4465473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804237" y="4465473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804237" y="44654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33416" y="52946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865652" y="2697710"/>
            <a:ext cx="2371221" cy="0"/>
          </a:xfrm>
          <a:custGeom>
            <a:avLst/>
            <a:gdLst/>
            <a:ahLst/>
            <a:cxnLst/>
            <a:rect l="l" t="t" r="r" b="b"/>
            <a:pathLst>
              <a:path w="2614929">
                <a:moveTo>
                  <a:pt x="0" y="0"/>
                </a:moveTo>
                <a:lnTo>
                  <a:pt x="2614929" y="0"/>
                </a:lnTo>
              </a:path>
            </a:pathLst>
          </a:custGeom>
          <a:ln w="546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225356" y="2611337"/>
            <a:ext cx="257967" cy="172746"/>
          </a:xfrm>
          <a:custGeom>
            <a:avLst/>
            <a:gdLst/>
            <a:ahLst/>
            <a:cxnLst/>
            <a:rect l="l" t="t" r="r" b="b"/>
            <a:pathLst>
              <a:path w="284479" h="190500">
                <a:moveTo>
                  <a:pt x="0" y="0"/>
                </a:moveTo>
                <a:lnTo>
                  <a:pt x="0" y="190500"/>
                </a:lnTo>
                <a:lnTo>
                  <a:pt x="28448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558953" y="2697710"/>
            <a:ext cx="2033791" cy="0"/>
          </a:xfrm>
          <a:custGeom>
            <a:avLst/>
            <a:gdLst/>
            <a:ahLst/>
            <a:cxnLst/>
            <a:rect l="l" t="t" r="r" b="b"/>
            <a:pathLst>
              <a:path w="2242820">
                <a:moveTo>
                  <a:pt x="2242819" y="0"/>
                </a:moveTo>
                <a:lnTo>
                  <a:pt x="0" y="0"/>
                </a:lnTo>
              </a:path>
            </a:pathLst>
          </a:custGeom>
          <a:ln w="546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312502" y="2611337"/>
            <a:ext cx="259118" cy="172746"/>
          </a:xfrm>
          <a:custGeom>
            <a:avLst/>
            <a:gdLst/>
            <a:ahLst/>
            <a:cxnLst/>
            <a:rect l="l" t="t" r="r" b="b"/>
            <a:pathLst>
              <a:path w="285750" h="190500">
                <a:moveTo>
                  <a:pt x="285750" y="0"/>
                </a:moveTo>
                <a:lnTo>
                  <a:pt x="0" y="95250"/>
                </a:lnTo>
                <a:lnTo>
                  <a:pt x="285750" y="190500"/>
                </a:lnTo>
                <a:lnTo>
                  <a:pt x="2857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388117" y="2991378"/>
            <a:ext cx="1217281" cy="1294440"/>
          </a:xfrm>
          <a:custGeom>
            <a:avLst/>
            <a:gdLst/>
            <a:ahLst/>
            <a:cxnLst/>
            <a:rect l="l" t="t" r="r" b="b"/>
            <a:pathLst>
              <a:path w="1342389" h="1427479">
                <a:moveTo>
                  <a:pt x="1342389" y="0"/>
                </a:moveTo>
                <a:lnTo>
                  <a:pt x="0" y="1427480"/>
                </a:lnTo>
              </a:path>
            </a:pathLst>
          </a:custGeom>
          <a:ln w="546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218826" y="4219023"/>
            <a:ext cx="239541" cy="246450"/>
          </a:xfrm>
          <a:custGeom>
            <a:avLst/>
            <a:gdLst/>
            <a:ahLst/>
            <a:cxnLst/>
            <a:rect l="l" t="t" r="r" b="b"/>
            <a:pathLst>
              <a:path w="264160" h="271779">
                <a:moveTo>
                  <a:pt x="125729" y="0"/>
                </a:moveTo>
                <a:lnTo>
                  <a:pt x="0" y="271779"/>
                </a:lnTo>
                <a:lnTo>
                  <a:pt x="264160" y="129539"/>
                </a:lnTo>
                <a:lnTo>
                  <a:pt x="1257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191580" y="2991378"/>
            <a:ext cx="101344" cy="1228797"/>
          </a:xfrm>
          <a:custGeom>
            <a:avLst/>
            <a:gdLst/>
            <a:ahLst/>
            <a:cxnLst/>
            <a:rect l="l" t="t" r="r" b="b"/>
            <a:pathLst>
              <a:path w="111760" h="1355089">
                <a:moveTo>
                  <a:pt x="0" y="0"/>
                </a:moveTo>
                <a:lnTo>
                  <a:pt x="111760" y="1355089"/>
                </a:lnTo>
              </a:path>
            </a:pathLst>
          </a:custGeom>
          <a:ln w="546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206552" y="4201749"/>
            <a:ext cx="171594" cy="263725"/>
          </a:xfrm>
          <a:custGeom>
            <a:avLst/>
            <a:gdLst/>
            <a:ahLst/>
            <a:cxnLst/>
            <a:rect l="l" t="t" r="r" b="b"/>
            <a:pathLst>
              <a:path w="189229" h="290829">
                <a:moveTo>
                  <a:pt x="189229" y="0"/>
                </a:moveTo>
                <a:lnTo>
                  <a:pt x="0" y="15239"/>
                </a:lnTo>
                <a:lnTo>
                  <a:pt x="116839" y="290829"/>
                </a:lnTo>
                <a:lnTo>
                  <a:pt x="1892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633416" y="4880063"/>
            <a:ext cx="1018047" cy="0"/>
          </a:xfrm>
          <a:custGeom>
            <a:avLst/>
            <a:gdLst/>
            <a:ahLst/>
            <a:cxnLst/>
            <a:rect l="l" t="t" r="r" b="b"/>
            <a:pathLst>
              <a:path w="1122679">
                <a:moveTo>
                  <a:pt x="0" y="0"/>
                </a:moveTo>
                <a:lnTo>
                  <a:pt x="1122679" y="0"/>
                </a:lnTo>
              </a:path>
            </a:pathLst>
          </a:custGeom>
          <a:ln w="546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639946" y="4793690"/>
            <a:ext cx="257967" cy="172746"/>
          </a:xfrm>
          <a:custGeom>
            <a:avLst/>
            <a:gdLst/>
            <a:ahLst/>
            <a:cxnLst/>
            <a:rect l="l" t="t" r="r" b="b"/>
            <a:pathLst>
              <a:path w="284479" h="190500">
                <a:moveTo>
                  <a:pt x="0" y="0"/>
                </a:moveTo>
                <a:lnTo>
                  <a:pt x="0" y="190500"/>
                </a:lnTo>
                <a:lnTo>
                  <a:pt x="28448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032566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09420" y="624763"/>
            <a:ext cx="2487537" cy="55969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379513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09420" y="624763"/>
            <a:ext cx="2487537" cy="55969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904149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67778" y="3734184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144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914400"/>
                </a:lnTo>
                <a:lnTo>
                  <a:pt x="228600" y="1143000"/>
                </a:lnTo>
                <a:lnTo>
                  <a:pt x="914400" y="1143000"/>
                </a:lnTo>
                <a:lnTo>
                  <a:pt x="1143000" y="914400"/>
                </a:lnTo>
                <a:lnTo>
                  <a:pt x="1143000" y="228600"/>
                </a:lnTo>
                <a:lnTo>
                  <a:pt x="914400" y="0"/>
                </a:lnTo>
                <a:close/>
              </a:path>
            </a:pathLst>
          </a:custGeom>
          <a:solidFill>
            <a:srgbClr val="569C1B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67778" y="3734184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0" y="814069"/>
                </a:moveTo>
                <a:lnTo>
                  <a:pt x="0" y="228600"/>
                </a:lnTo>
                <a:lnTo>
                  <a:pt x="228600" y="0"/>
                </a:lnTo>
                <a:lnTo>
                  <a:pt x="914400" y="0"/>
                </a:lnTo>
                <a:lnTo>
                  <a:pt x="1143000" y="228600"/>
                </a:lnTo>
                <a:lnTo>
                  <a:pt x="1143000" y="914400"/>
                </a:lnTo>
                <a:lnTo>
                  <a:pt x="914400" y="1143000"/>
                </a:lnTo>
                <a:lnTo>
                  <a:pt x="228600" y="1143000"/>
                </a:lnTo>
                <a:lnTo>
                  <a:pt x="0" y="914400"/>
                </a:lnTo>
                <a:lnTo>
                  <a:pt x="0" y="457200"/>
                </a:lnTo>
                <a:lnTo>
                  <a:pt x="0" y="81406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02126" y="3734184"/>
            <a:ext cx="2902126" cy="2694831"/>
          </a:xfrm>
          <a:custGeom>
            <a:avLst/>
            <a:gdLst/>
            <a:ahLst/>
            <a:cxnLst/>
            <a:rect l="l" t="t" r="r" b="b"/>
            <a:pathLst>
              <a:path w="3200400" h="2971800">
                <a:moveTo>
                  <a:pt x="81407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2743200"/>
                </a:lnTo>
                <a:lnTo>
                  <a:pt x="228600" y="2971800"/>
                </a:lnTo>
                <a:lnTo>
                  <a:pt x="2971800" y="2971800"/>
                </a:lnTo>
                <a:lnTo>
                  <a:pt x="3200400" y="2743200"/>
                </a:lnTo>
                <a:lnTo>
                  <a:pt x="3200400" y="2057400"/>
                </a:lnTo>
                <a:lnTo>
                  <a:pt x="814070" y="0"/>
                </a:lnTo>
                <a:close/>
              </a:path>
            </a:pathLst>
          </a:custGeom>
          <a:solidFill>
            <a:srgbClr val="993366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02126" y="3734184"/>
            <a:ext cx="2902126" cy="2694831"/>
          </a:xfrm>
          <a:custGeom>
            <a:avLst/>
            <a:gdLst/>
            <a:ahLst/>
            <a:cxnLst/>
            <a:rect l="l" t="t" r="r" b="b"/>
            <a:pathLst>
              <a:path w="3200400" h="2971800">
                <a:moveTo>
                  <a:pt x="0" y="228600"/>
                </a:moveTo>
                <a:lnTo>
                  <a:pt x="228600" y="0"/>
                </a:lnTo>
                <a:lnTo>
                  <a:pt x="814070" y="0"/>
                </a:lnTo>
                <a:lnTo>
                  <a:pt x="3200400" y="2057400"/>
                </a:lnTo>
                <a:lnTo>
                  <a:pt x="3200400" y="2743200"/>
                </a:lnTo>
                <a:lnTo>
                  <a:pt x="2971800" y="2971800"/>
                </a:lnTo>
                <a:lnTo>
                  <a:pt x="228600" y="2971800"/>
                </a:lnTo>
                <a:lnTo>
                  <a:pt x="0" y="2743200"/>
                </a:lnTo>
                <a:lnTo>
                  <a:pt x="0" y="228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67778" y="2075826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144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914400"/>
                </a:lnTo>
                <a:lnTo>
                  <a:pt x="228600" y="1143000"/>
                </a:lnTo>
                <a:lnTo>
                  <a:pt x="914400" y="1143000"/>
                </a:lnTo>
                <a:lnTo>
                  <a:pt x="1143000" y="914400"/>
                </a:lnTo>
                <a:lnTo>
                  <a:pt x="1143000" y="228600"/>
                </a:lnTo>
                <a:lnTo>
                  <a:pt x="914400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67778" y="2075826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0" y="814070"/>
                </a:moveTo>
                <a:lnTo>
                  <a:pt x="0" y="228600"/>
                </a:lnTo>
                <a:lnTo>
                  <a:pt x="228600" y="0"/>
                </a:lnTo>
                <a:lnTo>
                  <a:pt x="914400" y="0"/>
                </a:lnTo>
                <a:lnTo>
                  <a:pt x="1143000" y="228600"/>
                </a:lnTo>
                <a:lnTo>
                  <a:pt x="1143000" y="914400"/>
                </a:lnTo>
                <a:lnTo>
                  <a:pt x="914400" y="1143000"/>
                </a:lnTo>
                <a:lnTo>
                  <a:pt x="228600" y="1143000"/>
                </a:lnTo>
                <a:lnTo>
                  <a:pt x="0" y="914400"/>
                </a:lnTo>
                <a:lnTo>
                  <a:pt x="0" y="457200"/>
                </a:lnTo>
                <a:lnTo>
                  <a:pt x="0" y="8140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02126" y="417469"/>
            <a:ext cx="2902126" cy="2694831"/>
          </a:xfrm>
          <a:custGeom>
            <a:avLst/>
            <a:gdLst/>
            <a:ahLst/>
            <a:cxnLst/>
            <a:rect l="l" t="t" r="r" b="b"/>
            <a:pathLst>
              <a:path w="3200400" h="2971800">
                <a:moveTo>
                  <a:pt x="29718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2743200"/>
                </a:lnTo>
                <a:lnTo>
                  <a:pt x="228600" y="2971800"/>
                </a:lnTo>
                <a:lnTo>
                  <a:pt x="685800" y="2971800"/>
                </a:lnTo>
                <a:lnTo>
                  <a:pt x="3200400" y="914400"/>
                </a:lnTo>
                <a:lnTo>
                  <a:pt x="3200400" y="228600"/>
                </a:lnTo>
                <a:lnTo>
                  <a:pt x="297180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02126" y="417469"/>
            <a:ext cx="2902126" cy="2694831"/>
          </a:xfrm>
          <a:custGeom>
            <a:avLst/>
            <a:gdLst/>
            <a:ahLst/>
            <a:cxnLst/>
            <a:rect l="l" t="t" r="r" b="b"/>
            <a:pathLst>
              <a:path w="3200400" h="2971800">
                <a:moveTo>
                  <a:pt x="0" y="2743200"/>
                </a:moveTo>
                <a:lnTo>
                  <a:pt x="0" y="457200"/>
                </a:lnTo>
                <a:lnTo>
                  <a:pt x="0" y="228600"/>
                </a:lnTo>
                <a:lnTo>
                  <a:pt x="228600" y="0"/>
                </a:lnTo>
                <a:lnTo>
                  <a:pt x="2971800" y="0"/>
                </a:lnTo>
                <a:lnTo>
                  <a:pt x="3200400" y="228600"/>
                </a:lnTo>
                <a:lnTo>
                  <a:pt x="3200400" y="914400"/>
                </a:lnTo>
                <a:lnTo>
                  <a:pt x="685800" y="2971800"/>
                </a:lnTo>
                <a:lnTo>
                  <a:pt x="228600" y="2971800"/>
                </a:lnTo>
                <a:lnTo>
                  <a:pt x="0" y="2743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09420" y="624763"/>
            <a:ext cx="2487537" cy="55969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166354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67778" y="3734184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144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914400"/>
                </a:lnTo>
                <a:lnTo>
                  <a:pt x="228600" y="1143000"/>
                </a:lnTo>
                <a:lnTo>
                  <a:pt x="914400" y="1143000"/>
                </a:lnTo>
                <a:lnTo>
                  <a:pt x="1143000" y="914400"/>
                </a:lnTo>
                <a:lnTo>
                  <a:pt x="1143000" y="228600"/>
                </a:lnTo>
                <a:lnTo>
                  <a:pt x="914400" y="0"/>
                </a:lnTo>
                <a:close/>
              </a:path>
            </a:pathLst>
          </a:custGeom>
          <a:solidFill>
            <a:srgbClr val="569C1B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67778" y="3734184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0" y="814069"/>
                </a:moveTo>
                <a:lnTo>
                  <a:pt x="0" y="228600"/>
                </a:lnTo>
                <a:lnTo>
                  <a:pt x="228600" y="0"/>
                </a:lnTo>
                <a:lnTo>
                  <a:pt x="914400" y="0"/>
                </a:lnTo>
                <a:lnTo>
                  <a:pt x="1143000" y="228600"/>
                </a:lnTo>
                <a:lnTo>
                  <a:pt x="1143000" y="914400"/>
                </a:lnTo>
                <a:lnTo>
                  <a:pt x="914400" y="1143000"/>
                </a:lnTo>
                <a:lnTo>
                  <a:pt x="228600" y="1143000"/>
                </a:lnTo>
                <a:lnTo>
                  <a:pt x="0" y="914400"/>
                </a:lnTo>
                <a:lnTo>
                  <a:pt x="0" y="457200"/>
                </a:lnTo>
                <a:lnTo>
                  <a:pt x="0" y="81406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02126" y="3734184"/>
            <a:ext cx="2902126" cy="2694831"/>
          </a:xfrm>
          <a:custGeom>
            <a:avLst/>
            <a:gdLst/>
            <a:ahLst/>
            <a:cxnLst/>
            <a:rect l="l" t="t" r="r" b="b"/>
            <a:pathLst>
              <a:path w="3200400" h="2971800">
                <a:moveTo>
                  <a:pt x="81407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2743200"/>
                </a:lnTo>
                <a:lnTo>
                  <a:pt x="228600" y="2971800"/>
                </a:lnTo>
                <a:lnTo>
                  <a:pt x="2971800" y="2971800"/>
                </a:lnTo>
                <a:lnTo>
                  <a:pt x="3200400" y="2743200"/>
                </a:lnTo>
                <a:lnTo>
                  <a:pt x="3200400" y="2057400"/>
                </a:lnTo>
                <a:lnTo>
                  <a:pt x="814070" y="0"/>
                </a:lnTo>
                <a:close/>
              </a:path>
            </a:pathLst>
          </a:custGeom>
          <a:solidFill>
            <a:srgbClr val="993366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02126" y="3734184"/>
            <a:ext cx="2902126" cy="2694831"/>
          </a:xfrm>
          <a:custGeom>
            <a:avLst/>
            <a:gdLst/>
            <a:ahLst/>
            <a:cxnLst/>
            <a:rect l="l" t="t" r="r" b="b"/>
            <a:pathLst>
              <a:path w="3200400" h="2971800">
                <a:moveTo>
                  <a:pt x="0" y="228600"/>
                </a:moveTo>
                <a:lnTo>
                  <a:pt x="228600" y="0"/>
                </a:lnTo>
                <a:lnTo>
                  <a:pt x="814070" y="0"/>
                </a:lnTo>
                <a:lnTo>
                  <a:pt x="3200400" y="2057400"/>
                </a:lnTo>
                <a:lnTo>
                  <a:pt x="3200400" y="2743200"/>
                </a:lnTo>
                <a:lnTo>
                  <a:pt x="2971800" y="2971800"/>
                </a:lnTo>
                <a:lnTo>
                  <a:pt x="228600" y="2971800"/>
                </a:lnTo>
                <a:lnTo>
                  <a:pt x="0" y="2743200"/>
                </a:lnTo>
                <a:lnTo>
                  <a:pt x="0" y="228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67778" y="2075826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144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914400"/>
                </a:lnTo>
                <a:lnTo>
                  <a:pt x="228600" y="1143000"/>
                </a:lnTo>
                <a:lnTo>
                  <a:pt x="914400" y="1143000"/>
                </a:lnTo>
                <a:lnTo>
                  <a:pt x="1143000" y="914400"/>
                </a:lnTo>
                <a:lnTo>
                  <a:pt x="1143000" y="228600"/>
                </a:lnTo>
                <a:lnTo>
                  <a:pt x="914400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67778" y="2075826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0" y="814070"/>
                </a:moveTo>
                <a:lnTo>
                  <a:pt x="0" y="228600"/>
                </a:lnTo>
                <a:lnTo>
                  <a:pt x="228600" y="0"/>
                </a:lnTo>
                <a:lnTo>
                  <a:pt x="914400" y="0"/>
                </a:lnTo>
                <a:lnTo>
                  <a:pt x="1143000" y="228600"/>
                </a:lnTo>
                <a:lnTo>
                  <a:pt x="1143000" y="914400"/>
                </a:lnTo>
                <a:lnTo>
                  <a:pt x="914400" y="1143000"/>
                </a:lnTo>
                <a:lnTo>
                  <a:pt x="228600" y="1143000"/>
                </a:lnTo>
                <a:lnTo>
                  <a:pt x="0" y="914400"/>
                </a:lnTo>
                <a:lnTo>
                  <a:pt x="0" y="457200"/>
                </a:lnTo>
                <a:lnTo>
                  <a:pt x="0" y="8140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02126" y="417469"/>
            <a:ext cx="2902126" cy="2694831"/>
          </a:xfrm>
          <a:custGeom>
            <a:avLst/>
            <a:gdLst/>
            <a:ahLst/>
            <a:cxnLst/>
            <a:rect l="l" t="t" r="r" b="b"/>
            <a:pathLst>
              <a:path w="3200400" h="2971800">
                <a:moveTo>
                  <a:pt x="29718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2743200"/>
                </a:lnTo>
                <a:lnTo>
                  <a:pt x="228600" y="2971800"/>
                </a:lnTo>
                <a:lnTo>
                  <a:pt x="685800" y="2971800"/>
                </a:lnTo>
                <a:lnTo>
                  <a:pt x="3200400" y="914400"/>
                </a:lnTo>
                <a:lnTo>
                  <a:pt x="3200400" y="228600"/>
                </a:lnTo>
                <a:lnTo>
                  <a:pt x="297180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02126" y="417469"/>
            <a:ext cx="2902126" cy="2694831"/>
          </a:xfrm>
          <a:custGeom>
            <a:avLst/>
            <a:gdLst/>
            <a:ahLst/>
            <a:cxnLst/>
            <a:rect l="l" t="t" r="r" b="b"/>
            <a:pathLst>
              <a:path w="3200400" h="2971800">
                <a:moveTo>
                  <a:pt x="0" y="2743200"/>
                </a:moveTo>
                <a:lnTo>
                  <a:pt x="0" y="457200"/>
                </a:lnTo>
                <a:lnTo>
                  <a:pt x="0" y="228600"/>
                </a:lnTo>
                <a:lnTo>
                  <a:pt x="228600" y="0"/>
                </a:lnTo>
                <a:lnTo>
                  <a:pt x="2971800" y="0"/>
                </a:lnTo>
                <a:lnTo>
                  <a:pt x="3200400" y="228600"/>
                </a:lnTo>
                <a:lnTo>
                  <a:pt x="3200400" y="914400"/>
                </a:lnTo>
                <a:lnTo>
                  <a:pt x="685800" y="2971800"/>
                </a:lnTo>
                <a:lnTo>
                  <a:pt x="228600" y="2971800"/>
                </a:lnTo>
                <a:lnTo>
                  <a:pt x="0" y="2743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640325" y="1155667"/>
            <a:ext cx="1318625" cy="1127453"/>
          </a:xfrm>
          <a:custGeom>
            <a:avLst/>
            <a:gdLst/>
            <a:ahLst/>
            <a:cxnLst/>
            <a:rect l="l" t="t" r="r" b="b"/>
            <a:pathLst>
              <a:path w="1454150" h="1243330">
                <a:moveTo>
                  <a:pt x="0" y="0"/>
                </a:moveTo>
                <a:lnTo>
                  <a:pt x="1454150" y="124332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22097" y="2241661"/>
            <a:ext cx="143955" cy="132438"/>
          </a:xfrm>
          <a:custGeom>
            <a:avLst/>
            <a:gdLst/>
            <a:ahLst/>
            <a:cxnLst/>
            <a:rect l="l" t="t" r="r" b="b"/>
            <a:pathLst>
              <a:path w="158750" h="146050">
                <a:moveTo>
                  <a:pt x="71120" y="0"/>
                </a:moveTo>
                <a:lnTo>
                  <a:pt x="0" y="82550"/>
                </a:lnTo>
                <a:lnTo>
                  <a:pt x="158750" y="146050"/>
                </a:lnTo>
                <a:lnTo>
                  <a:pt x="71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286015" y="1246647"/>
            <a:ext cx="0" cy="895974"/>
          </a:xfrm>
          <a:custGeom>
            <a:avLst/>
            <a:gdLst/>
            <a:ahLst/>
            <a:cxnLst/>
            <a:rect l="l" t="t" r="r" b="b"/>
            <a:pathLst>
              <a:path h="988060">
                <a:moveTo>
                  <a:pt x="0" y="0"/>
                </a:moveTo>
                <a:lnTo>
                  <a:pt x="0" y="9880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236495" y="2135710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461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286015" y="2905005"/>
            <a:ext cx="0" cy="895974"/>
          </a:xfrm>
          <a:custGeom>
            <a:avLst/>
            <a:gdLst/>
            <a:ahLst/>
            <a:cxnLst/>
            <a:rect l="l" t="t" r="r" b="b"/>
            <a:pathLst>
              <a:path h="988060">
                <a:moveTo>
                  <a:pt x="0" y="0"/>
                </a:moveTo>
                <a:lnTo>
                  <a:pt x="0" y="9880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237646" y="3794069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47427" y="2814026"/>
            <a:ext cx="1318625" cy="1127453"/>
          </a:xfrm>
          <a:custGeom>
            <a:avLst/>
            <a:gdLst/>
            <a:ahLst/>
            <a:cxnLst/>
            <a:rect l="l" t="t" r="r" b="b"/>
            <a:pathLst>
              <a:path w="1454150" h="1243329">
                <a:moveTo>
                  <a:pt x="1454150" y="0"/>
                </a:moveTo>
                <a:lnTo>
                  <a:pt x="0" y="124332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640325" y="3900019"/>
            <a:ext cx="143955" cy="132438"/>
          </a:xfrm>
          <a:custGeom>
            <a:avLst/>
            <a:gdLst/>
            <a:ahLst/>
            <a:cxnLst/>
            <a:rect l="l" t="t" r="r" b="b"/>
            <a:pathLst>
              <a:path w="158750" h="146050">
                <a:moveTo>
                  <a:pt x="87629" y="0"/>
                </a:moveTo>
                <a:lnTo>
                  <a:pt x="0" y="146050"/>
                </a:lnTo>
                <a:lnTo>
                  <a:pt x="158750" y="82550"/>
                </a:lnTo>
                <a:lnTo>
                  <a:pt x="876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871804" y="4252421"/>
            <a:ext cx="1103269" cy="0"/>
          </a:xfrm>
          <a:custGeom>
            <a:avLst/>
            <a:gdLst/>
            <a:ahLst/>
            <a:cxnLst/>
            <a:rect l="l" t="t" r="r" b="b"/>
            <a:pathLst>
              <a:path w="1216660">
                <a:moveTo>
                  <a:pt x="121666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731305" y="4204051"/>
            <a:ext cx="147410" cy="97889"/>
          </a:xfrm>
          <a:custGeom>
            <a:avLst/>
            <a:gdLst/>
            <a:ahLst/>
            <a:cxnLst/>
            <a:rect l="l" t="t" r="r" b="b"/>
            <a:pathLst>
              <a:path w="162560" h="107950">
                <a:moveTo>
                  <a:pt x="162560" y="0"/>
                </a:moveTo>
                <a:lnTo>
                  <a:pt x="0" y="53339"/>
                </a:lnTo>
                <a:lnTo>
                  <a:pt x="162560" y="107950"/>
                </a:lnTo>
                <a:lnTo>
                  <a:pt x="1625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286015" y="4563363"/>
            <a:ext cx="0" cy="895974"/>
          </a:xfrm>
          <a:custGeom>
            <a:avLst/>
            <a:gdLst/>
            <a:ahLst/>
            <a:cxnLst/>
            <a:rect l="l" t="t" r="r" b="b"/>
            <a:pathLst>
              <a:path h="988060">
                <a:moveTo>
                  <a:pt x="0" y="0"/>
                </a:moveTo>
                <a:lnTo>
                  <a:pt x="0" y="9880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237646" y="5452426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420363" y="2905005"/>
            <a:ext cx="0" cy="895974"/>
          </a:xfrm>
          <a:custGeom>
            <a:avLst/>
            <a:gdLst/>
            <a:ahLst/>
            <a:cxnLst/>
            <a:rect l="l" t="t" r="r" b="b"/>
            <a:pathLst>
              <a:path h="988060">
                <a:moveTo>
                  <a:pt x="0" y="0"/>
                </a:moveTo>
                <a:lnTo>
                  <a:pt x="0" y="9880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371993" y="3794069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33680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86015" y="4356068"/>
            <a:ext cx="0" cy="582728"/>
          </a:xfrm>
          <a:custGeom>
            <a:avLst/>
            <a:gdLst/>
            <a:ahLst/>
            <a:cxnLst/>
            <a:rect l="l" t="t" r="r" b="b"/>
            <a:pathLst>
              <a:path h="642620">
                <a:moveTo>
                  <a:pt x="0" y="0"/>
                </a:moveTo>
                <a:lnTo>
                  <a:pt x="0" y="642619"/>
                </a:lnTo>
              </a:path>
            </a:pathLst>
          </a:custGeom>
          <a:ln w="546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00794" y="4927280"/>
            <a:ext cx="171594" cy="257967"/>
          </a:xfrm>
          <a:custGeom>
            <a:avLst/>
            <a:gdLst/>
            <a:ahLst/>
            <a:cxnLst/>
            <a:rect l="l" t="t" r="r" b="b"/>
            <a:pathLst>
              <a:path w="189229" h="284479">
                <a:moveTo>
                  <a:pt x="189229" y="0"/>
                </a:moveTo>
                <a:lnTo>
                  <a:pt x="0" y="0"/>
                </a:lnTo>
                <a:lnTo>
                  <a:pt x="93979" y="284479"/>
                </a:lnTo>
                <a:lnTo>
                  <a:pt x="1892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86015" y="2905005"/>
            <a:ext cx="0" cy="582728"/>
          </a:xfrm>
          <a:custGeom>
            <a:avLst/>
            <a:gdLst/>
            <a:ahLst/>
            <a:cxnLst/>
            <a:rect l="l" t="t" r="r" b="b"/>
            <a:pathLst>
              <a:path h="642620">
                <a:moveTo>
                  <a:pt x="0" y="0"/>
                </a:moveTo>
                <a:lnTo>
                  <a:pt x="0" y="642620"/>
                </a:lnTo>
              </a:path>
            </a:pathLst>
          </a:custGeom>
          <a:ln w="546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00794" y="3476217"/>
            <a:ext cx="171594" cy="257967"/>
          </a:xfrm>
          <a:custGeom>
            <a:avLst/>
            <a:gdLst/>
            <a:ahLst/>
            <a:cxnLst/>
            <a:rect l="l" t="t" r="r" b="b"/>
            <a:pathLst>
              <a:path w="189229" h="284479">
                <a:moveTo>
                  <a:pt x="189229" y="0"/>
                </a:moveTo>
                <a:lnTo>
                  <a:pt x="0" y="0"/>
                </a:lnTo>
                <a:lnTo>
                  <a:pt x="93979" y="284479"/>
                </a:lnTo>
                <a:lnTo>
                  <a:pt x="1892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20363" y="2905005"/>
            <a:ext cx="0" cy="582728"/>
          </a:xfrm>
          <a:custGeom>
            <a:avLst/>
            <a:gdLst/>
            <a:ahLst/>
            <a:cxnLst/>
            <a:rect l="l" t="t" r="r" b="b"/>
            <a:pathLst>
              <a:path h="642620">
                <a:moveTo>
                  <a:pt x="0" y="0"/>
                </a:moveTo>
                <a:lnTo>
                  <a:pt x="0" y="642620"/>
                </a:lnTo>
              </a:path>
            </a:pathLst>
          </a:custGeom>
          <a:ln w="546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35142" y="3476217"/>
            <a:ext cx="171594" cy="257967"/>
          </a:xfrm>
          <a:custGeom>
            <a:avLst/>
            <a:gdLst/>
            <a:ahLst/>
            <a:cxnLst/>
            <a:rect l="l" t="t" r="r" b="b"/>
            <a:pathLst>
              <a:path w="189229" h="284479">
                <a:moveTo>
                  <a:pt x="189229" y="0"/>
                </a:moveTo>
                <a:lnTo>
                  <a:pt x="0" y="0"/>
                </a:lnTo>
                <a:lnTo>
                  <a:pt x="93979" y="284479"/>
                </a:lnTo>
                <a:lnTo>
                  <a:pt x="1892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89662" y="1246648"/>
            <a:ext cx="0" cy="582728"/>
          </a:xfrm>
          <a:custGeom>
            <a:avLst/>
            <a:gdLst/>
            <a:ahLst/>
            <a:cxnLst/>
            <a:rect l="l" t="t" r="r" b="b"/>
            <a:pathLst>
              <a:path h="642619">
                <a:moveTo>
                  <a:pt x="0" y="0"/>
                </a:moveTo>
                <a:lnTo>
                  <a:pt x="0" y="642620"/>
                </a:lnTo>
              </a:path>
            </a:pathLst>
          </a:custGeom>
          <a:ln w="546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03289" y="1817859"/>
            <a:ext cx="172746" cy="257967"/>
          </a:xfrm>
          <a:custGeom>
            <a:avLst/>
            <a:gdLst/>
            <a:ahLst/>
            <a:cxnLst/>
            <a:rect l="l" t="t" r="r" b="b"/>
            <a:pathLst>
              <a:path w="190500" h="284480">
                <a:moveTo>
                  <a:pt x="190500" y="0"/>
                </a:moveTo>
                <a:lnTo>
                  <a:pt x="0" y="0"/>
                </a:lnTo>
                <a:lnTo>
                  <a:pt x="95250" y="284479"/>
                </a:lnTo>
                <a:lnTo>
                  <a:pt x="1905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67778" y="3734184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144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914400"/>
                </a:lnTo>
                <a:lnTo>
                  <a:pt x="228600" y="1143000"/>
                </a:lnTo>
                <a:lnTo>
                  <a:pt x="914400" y="1143000"/>
                </a:lnTo>
                <a:lnTo>
                  <a:pt x="1143000" y="914400"/>
                </a:lnTo>
                <a:lnTo>
                  <a:pt x="1143000" y="228600"/>
                </a:lnTo>
                <a:lnTo>
                  <a:pt x="914400" y="0"/>
                </a:lnTo>
                <a:close/>
              </a:path>
            </a:pathLst>
          </a:custGeom>
          <a:solidFill>
            <a:srgbClr val="569C1B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767778" y="3734184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0" y="814069"/>
                </a:moveTo>
                <a:lnTo>
                  <a:pt x="0" y="228600"/>
                </a:lnTo>
                <a:lnTo>
                  <a:pt x="228600" y="0"/>
                </a:lnTo>
                <a:lnTo>
                  <a:pt x="914400" y="0"/>
                </a:lnTo>
                <a:lnTo>
                  <a:pt x="1143000" y="228600"/>
                </a:lnTo>
                <a:lnTo>
                  <a:pt x="1143000" y="914400"/>
                </a:lnTo>
                <a:lnTo>
                  <a:pt x="914400" y="1143000"/>
                </a:lnTo>
                <a:lnTo>
                  <a:pt x="228600" y="1143000"/>
                </a:lnTo>
                <a:lnTo>
                  <a:pt x="0" y="914400"/>
                </a:lnTo>
                <a:lnTo>
                  <a:pt x="0" y="457200"/>
                </a:lnTo>
                <a:lnTo>
                  <a:pt x="0" y="81406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02126" y="3734184"/>
            <a:ext cx="2902126" cy="2694831"/>
          </a:xfrm>
          <a:custGeom>
            <a:avLst/>
            <a:gdLst/>
            <a:ahLst/>
            <a:cxnLst/>
            <a:rect l="l" t="t" r="r" b="b"/>
            <a:pathLst>
              <a:path w="3200400" h="2971800">
                <a:moveTo>
                  <a:pt x="81407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2743200"/>
                </a:lnTo>
                <a:lnTo>
                  <a:pt x="228600" y="2971800"/>
                </a:lnTo>
                <a:lnTo>
                  <a:pt x="2971800" y="2971800"/>
                </a:lnTo>
                <a:lnTo>
                  <a:pt x="3200400" y="2743200"/>
                </a:lnTo>
                <a:lnTo>
                  <a:pt x="3200400" y="2057400"/>
                </a:lnTo>
                <a:lnTo>
                  <a:pt x="814070" y="0"/>
                </a:lnTo>
                <a:close/>
              </a:path>
            </a:pathLst>
          </a:custGeom>
          <a:solidFill>
            <a:srgbClr val="993366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902126" y="3734184"/>
            <a:ext cx="2902126" cy="2694831"/>
          </a:xfrm>
          <a:custGeom>
            <a:avLst/>
            <a:gdLst/>
            <a:ahLst/>
            <a:cxnLst/>
            <a:rect l="l" t="t" r="r" b="b"/>
            <a:pathLst>
              <a:path w="3200400" h="2971800">
                <a:moveTo>
                  <a:pt x="0" y="228600"/>
                </a:moveTo>
                <a:lnTo>
                  <a:pt x="228600" y="0"/>
                </a:lnTo>
                <a:lnTo>
                  <a:pt x="814070" y="0"/>
                </a:lnTo>
                <a:lnTo>
                  <a:pt x="3200400" y="2057400"/>
                </a:lnTo>
                <a:lnTo>
                  <a:pt x="3200400" y="2743200"/>
                </a:lnTo>
                <a:lnTo>
                  <a:pt x="2971800" y="2971800"/>
                </a:lnTo>
                <a:lnTo>
                  <a:pt x="228600" y="2971800"/>
                </a:lnTo>
                <a:lnTo>
                  <a:pt x="0" y="2743200"/>
                </a:lnTo>
                <a:lnTo>
                  <a:pt x="0" y="228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767778" y="2075826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144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914400"/>
                </a:lnTo>
                <a:lnTo>
                  <a:pt x="228600" y="1143000"/>
                </a:lnTo>
                <a:lnTo>
                  <a:pt x="914400" y="1143000"/>
                </a:lnTo>
                <a:lnTo>
                  <a:pt x="1143000" y="914400"/>
                </a:lnTo>
                <a:lnTo>
                  <a:pt x="1143000" y="228600"/>
                </a:lnTo>
                <a:lnTo>
                  <a:pt x="914400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767778" y="2075826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0" y="814070"/>
                </a:moveTo>
                <a:lnTo>
                  <a:pt x="0" y="228600"/>
                </a:lnTo>
                <a:lnTo>
                  <a:pt x="228600" y="0"/>
                </a:lnTo>
                <a:lnTo>
                  <a:pt x="914400" y="0"/>
                </a:lnTo>
                <a:lnTo>
                  <a:pt x="1143000" y="228600"/>
                </a:lnTo>
                <a:lnTo>
                  <a:pt x="1143000" y="914400"/>
                </a:lnTo>
                <a:lnTo>
                  <a:pt x="914400" y="1143000"/>
                </a:lnTo>
                <a:lnTo>
                  <a:pt x="228600" y="1143000"/>
                </a:lnTo>
                <a:lnTo>
                  <a:pt x="0" y="914400"/>
                </a:lnTo>
                <a:lnTo>
                  <a:pt x="0" y="457200"/>
                </a:lnTo>
                <a:lnTo>
                  <a:pt x="0" y="8140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902126" y="417469"/>
            <a:ext cx="2902126" cy="2694831"/>
          </a:xfrm>
          <a:custGeom>
            <a:avLst/>
            <a:gdLst/>
            <a:ahLst/>
            <a:cxnLst/>
            <a:rect l="l" t="t" r="r" b="b"/>
            <a:pathLst>
              <a:path w="3200400" h="2971800">
                <a:moveTo>
                  <a:pt x="29718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2743200"/>
                </a:lnTo>
                <a:lnTo>
                  <a:pt x="228600" y="2971800"/>
                </a:lnTo>
                <a:lnTo>
                  <a:pt x="685800" y="2971800"/>
                </a:lnTo>
                <a:lnTo>
                  <a:pt x="3200400" y="914400"/>
                </a:lnTo>
                <a:lnTo>
                  <a:pt x="3200400" y="228600"/>
                </a:lnTo>
                <a:lnTo>
                  <a:pt x="297180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902126" y="417469"/>
            <a:ext cx="2902126" cy="2694831"/>
          </a:xfrm>
          <a:custGeom>
            <a:avLst/>
            <a:gdLst/>
            <a:ahLst/>
            <a:cxnLst/>
            <a:rect l="l" t="t" r="r" b="b"/>
            <a:pathLst>
              <a:path w="3200400" h="2971800">
                <a:moveTo>
                  <a:pt x="0" y="2743200"/>
                </a:moveTo>
                <a:lnTo>
                  <a:pt x="0" y="457200"/>
                </a:lnTo>
                <a:lnTo>
                  <a:pt x="0" y="228600"/>
                </a:lnTo>
                <a:lnTo>
                  <a:pt x="228600" y="0"/>
                </a:lnTo>
                <a:lnTo>
                  <a:pt x="2971800" y="0"/>
                </a:lnTo>
                <a:lnTo>
                  <a:pt x="3200400" y="228600"/>
                </a:lnTo>
                <a:lnTo>
                  <a:pt x="3200400" y="914400"/>
                </a:lnTo>
                <a:lnTo>
                  <a:pt x="685800" y="2971800"/>
                </a:lnTo>
                <a:lnTo>
                  <a:pt x="228600" y="2971800"/>
                </a:lnTo>
                <a:lnTo>
                  <a:pt x="0" y="2743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300213" y="3112300"/>
            <a:ext cx="674859" cy="844150"/>
          </a:xfrm>
          <a:custGeom>
            <a:avLst/>
            <a:gdLst/>
            <a:ahLst/>
            <a:cxnLst/>
            <a:rect l="l" t="t" r="r" b="b"/>
            <a:pathLst>
              <a:path w="744220" h="930910">
                <a:moveTo>
                  <a:pt x="744220" y="0"/>
                </a:moveTo>
                <a:lnTo>
                  <a:pt x="0" y="930910"/>
                </a:lnTo>
              </a:path>
            </a:pathLst>
          </a:custGeom>
          <a:ln w="546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145894" y="3893109"/>
            <a:ext cx="228024" cy="255663"/>
          </a:xfrm>
          <a:custGeom>
            <a:avLst/>
            <a:gdLst/>
            <a:ahLst/>
            <a:cxnLst/>
            <a:rect l="l" t="t" r="r" b="b"/>
            <a:pathLst>
              <a:path w="251460" h="281939">
                <a:moveTo>
                  <a:pt x="104139" y="0"/>
                </a:moveTo>
                <a:lnTo>
                  <a:pt x="0" y="281939"/>
                </a:lnTo>
                <a:lnTo>
                  <a:pt x="251460" y="119379"/>
                </a:lnTo>
                <a:lnTo>
                  <a:pt x="1041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18269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24010" y="1039353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24010" y="1039353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24010" y="103935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353189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44938" y="218523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44938" y="218523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44938" y="21852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674117" y="301441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44938" y="3832073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569C1B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844938" y="3832073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844938" y="383207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674117" y="46612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24010" y="477065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993366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24010" y="477065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524010" y="477065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353189" y="559983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232267" y="1747610"/>
            <a:ext cx="565454" cy="430712"/>
          </a:xfrm>
          <a:custGeom>
            <a:avLst/>
            <a:gdLst/>
            <a:ahLst/>
            <a:cxnLst/>
            <a:rect l="l" t="t" r="r" b="b"/>
            <a:pathLst>
              <a:path w="623570" h="474980">
                <a:moveTo>
                  <a:pt x="0" y="0"/>
                </a:moveTo>
                <a:lnTo>
                  <a:pt x="623570" y="474979"/>
                </a:lnTo>
              </a:path>
            </a:pathLst>
          </a:custGeom>
          <a:ln w="368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744746" y="2113830"/>
            <a:ext cx="221114" cy="192323"/>
          </a:xfrm>
          <a:custGeom>
            <a:avLst/>
            <a:gdLst/>
            <a:ahLst/>
            <a:cxnLst/>
            <a:rect l="l" t="t" r="r" b="b"/>
            <a:pathLst>
              <a:path w="243839" h="212089">
                <a:moveTo>
                  <a:pt x="99060" y="0"/>
                </a:moveTo>
                <a:lnTo>
                  <a:pt x="0" y="129539"/>
                </a:lnTo>
                <a:lnTo>
                  <a:pt x="243839" y="212089"/>
                </a:lnTo>
                <a:lnTo>
                  <a:pt x="990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259527" y="3014411"/>
            <a:ext cx="0" cy="605761"/>
          </a:xfrm>
          <a:custGeom>
            <a:avLst/>
            <a:gdLst/>
            <a:ahLst/>
            <a:cxnLst/>
            <a:rect l="l" t="t" r="r" b="b"/>
            <a:pathLst>
              <a:path h="668020">
                <a:moveTo>
                  <a:pt x="0" y="0"/>
                </a:moveTo>
                <a:lnTo>
                  <a:pt x="0" y="668020"/>
                </a:lnTo>
              </a:path>
            </a:pathLst>
          </a:custGeom>
          <a:ln w="368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185822" y="3610958"/>
            <a:ext cx="147410" cy="221114"/>
          </a:xfrm>
          <a:custGeom>
            <a:avLst/>
            <a:gdLst/>
            <a:ahLst/>
            <a:cxnLst/>
            <a:rect l="l" t="t" r="r" b="b"/>
            <a:pathLst>
              <a:path w="162560" h="243839">
                <a:moveTo>
                  <a:pt x="162560" y="0"/>
                </a:moveTo>
                <a:lnTo>
                  <a:pt x="0" y="0"/>
                </a:lnTo>
                <a:lnTo>
                  <a:pt x="81279" y="243839"/>
                </a:lnTo>
                <a:lnTo>
                  <a:pt x="1625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938599" y="1868531"/>
            <a:ext cx="0" cy="2690225"/>
          </a:xfrm>
          <a:custGeom>
            <a:avLst/>
            <a:gdLst/>
            <a:ahLst/>
            <a:cxnLst/>
            <a:rect l="l" t="t" r="r" b="b"/>
            <a:pathLst>
              <a:path h="2966720">
                <a:moveTo>
                  <a:pt x="0" y="0"/>
                </a:moveTo>
                <a:lnTo>
                  <a:pt x="0" y="2966720"/>
                </a:lnTo>
              </a:path>
            </a:pathLst>
          </a:custGeom>
          <a:ln w="368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864894" y="4549542"/>
            <a:ext cx="147410" cy="221114"/>
          </a:xfrm>
          <a:custGeom>
            <a:avLst/>
            <a:gdLst/>
            <a:ahLst/>
            <a:cxnLst/>
            <a:rect l="l" t="t" r="r" b="b"/>
            <a:pathLst>
              <a:path w="162560" h="243839">
                <a:moveTo>
                  <a:pt x="162559" y="0"/>
                </a:moveTo>
                <a:lnTo>
                  <a:pt x="0" y="0"/>
                </a:lnTo>
                <a:lnTo>
                  <a:pt x="81279" y="243839"/>
                </a:lnTo>
                <a:lnTo>
                  <a:pt x="1625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304819" y="2893489"/>
            <a:ext cx="661040" cy="1800009"/>
          </a:xfrm>
          <a:custGeom>
            <a:avLst/>
            <a:gdLst/>
            <a:ahLst/>
            <a:cxnLst/>
            <a:rect l="l" t="t" r="r" b="b"/>
            <a:pathLst>
              <a:path w="728979" h="1985010">
                <a:moveTo>
                  <a:pt x="728979" y="0"/>
                </a:moveTo>
                <a:lnTo>
                  <a:pt x="0" y="1985010"/>
                </a:lnTo>
              </a:path>
            </a:pathLst>
          </a:custGeom>
          <a:ln w="368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232267" y="4658948"/>
            <a:ext cx="145106" cy="232631"/>
          </a:xfrm>
          <a:custGeom>
            <a:avLst/>
            <a:gdLst/>
            <a:ahLst/>
            <a:cxnLst/>
            <a:rect l="l" t="t" r="r" b="b"/>
            <a:pathLst>
              <a:path w="160020" h="256539">
                <a:moveTo>
                  <a:pt x="7620" y="0"/>
                </a:moveTo>
                <a:lnTo>
                  <a:pt x="0" y="256539"/>
                </a:lnTo>
                <a:lnTo>
                  <a:pt x="160020" y="55879"/>
                </a:lnTo>
                <a:lnTo>
                  <a:pt x="7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498295" y="4540330"/>
            <a:ext cx="467565" cy="491749"/>
          </a:xfrm>
          <a:custGeom>
            <a:avLst/>
            <a:gdLst/>
            <a:ahLst/>
            <a:cxnLst/>
            <a:rect l="l" t="t" r="r" b="b"/>
            <a:pathLst>
              <a:path w="515620" h="542289">
                <a:moveTo>
                  <a:pt x="515619" y="0"/>
                </a:moveTo>
                <a:lnTo>
                  <a:pt x="0" y="542289"/>
                </a:lnTo>
              </a:path>
            </a:pathLst>
          </a:custGeom>
          <a:ln w="368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353189" y="4974497"/>
            <a:ext cx="206142" cy="210750"/>
          </a:xfrm>
          <a:custGeom>
            <a:avLst/>
            <a:gdLst/>
            <a:ahLst/>
            <a:cxnLst/>
            <a:rect l="l" t="t" r="r" b="b"/>
            <a:pathLst>
              <a:path w="227329" h="232410">
                <a:moveTo>
                  <a:pt x="109220" y="0"/>
                </a:moveTo>
                <a:lnTo>
                  <a:pt x="0" y="232410"/>
                </a:lnTo>
                <a:lnTo>
                  <a:pt x="227329" y="111760"/>
                </a:lnTo>
                <a:lnTo>
                  <a:pt x="109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7220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0"/>
                </a:moveTo>
                <a:lnTo>
                  <a:pt x="1866900" y="14109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18841" y="847029"/>
            <a:ext cx="1036474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29179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59">
                <a:moveTo>
                  <a:pt x="372109" y="0"/>
                </a:moveTo>
                <a:lnTo>
                  <a:pt x="0" y="132079"/>
                </a:lnTo>
                <a:lnTo>
                  <a:pt x="372109" y="264159"/>
                </a:lnTo>
                <a:lnTo>
                  <a:pt x="37210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829179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59">
                <a:moveTo>
                  <a:pt x="0" y="132079"/>
                </a:moveTo>
                <a:lnTo>
                  <a:pt x="372109" y="264159"/>
                </a:lnTo>
                <a:lnTo>
                  <a:pt x="372109" y="0"/>
                </a:lnTo>
                <a:lnTo>
                  <a:pt x="0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1072174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68910" y="0"/>
                </a:moveTo>
                <a:lnTo>
                  <a:pt x="0" y="355600"/>
                </a:lnTo>
                <a:lnTo>
                  <a:pt x="355600" y="186690"/>
                </a:lnTo>
                <a:lnTo>
                  <a:pt x="16891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072174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355600"/>
                </a:moveTo>
                <a:lnTo>
                  <a:pt x="355600" y="186690"/>
                </a:lnTo>
                <a:lnTo>
                  <a:pt x="168910" y="0"/>
                </a:lnTo>
                <a:lnTo>
                  <a:pt x="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1538587" y="1323806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264160" y="0"/>
                </a:moveTo>
                <a:lnTo>
                  <a:pt x="0" y="0"/>
                </a:lnTo>
                <a:lnTo>
                  <a:pt x="132080" y="372110"/>
                </a:lnTo>
                <a:lnTo>
                  <a:pt x="26416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538587" y="1323806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80" y="372110"/>
                </a:moveTo>
                <a:lnTo>
                  <a:pt x="264160" y="0"/>
                </a:lnTo>
                <a:lnTo>
                  <a:pt x="0" y="0"/>
                </a:lnTo>
                <a:lnTo>
                  <a:pt x="132080" y="37211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1922082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86689" y="0"/>
                </a:moveTo>
                <a:lnTo>
                  <a:pt x="0" y="186690"/>
                </a:lnTo>
                <a:lnTo>
                  <a:pt x="355600" y="355600"/>
                </a:lnTo>
                <a:lnTo>
                  <a:pt x="18668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1922082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355600"/>
                </a:moveTo>
                <a:lnTo>
                  <a:pt x="186689" y="0"/>
                </a:lnTo>
                <a:lnTo>
                  <a:pt x="0" y="186690"/>
                </a:lnTo>
                <a:lnTo>
                  <a:pt x="35560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2150106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59">
                <a:moveTo>
                  <a:pt x="0" y="0"/>
                </a:moveTo>
                <a:lnTo>
                  <a:pt x="0" y="264159"/>
                </a:lnTo>
                <a:lnTo>
                  <a:pt x="372110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2150106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59">
                <a:moveTo>
                  <a:pt x="372110" y="132079"/>
                </a:moveTo>
                <a:lnTo>
                  <a:pt x="0" y="0"/>
                </a:lnTo>
                <a:lnTo>
                  <a:pt x="0" y="264159"/>
                </a:lnTo>
                <a:lnTo>
                  <a:pt x="372110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1922082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89" y="355600"/>
                </a:lnTo>
                <a:lnTo>
                  <a:pt x="3556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1922082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89" y="355600"/>
                </a:lnTo>
                <a:lnTo>
                  <a:pt x="35560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1538587" y="287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80" y="0"/>
                </a:moveTo>
                <a:lnTo>
                  <a:pt x="0" y="372109"/>
                </a:lnTo>
                <a:lnTo>
                  <a:pt x="264160" y="372109"/>
                </a:lnTo>
                <a:lnTo>
                  <a:pt x="13208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1538587" y="287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80" y="0"/>
                </a:moveTo>
                <a:lnTo>
                  <a:pt x="0" y="372109"/>
                </a:lnTo>
                <a:lnTo>
                  <a:pt x="264160" y="372109"/>
                </a:lnTo>
                <a:lnTo>
                  <a:pt x="13208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1072174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10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1072174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10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1243768" y="417469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30" h="913130">
                <a:moveTo>
                  <a:pt x="455930" y="0"/>
                </a:moveTo>
                <a:lnTo>
                  <a:pt x="408114" y="2273"/>
                </a:lnTo>
                <a:lnTo>
                  <a:pt x="361954" y="8964"/>
                </a:lnTo>
                <a:lnTo>
                  <a:pt x="317648" y="19874"/>
                </a:lnTo>
                <a:lnTo>
                  <a:pt x="275391" y="34805"/>
                </a:lnTo>
                <a:lnTo>
                  <a:pt x="235382" y="53562"/>
                </a:lnTo>
                <a:lnTo>
                  <a:pt x="197817" y="75946"/>
                </a:lnTo>
                <a:lnTo>
                  <a:pt x="162894" y="101761"/>
                </a:lnTo>
                <a:lnTo>
                  <a:pt x="130809" y="130810"/>
                </a:lnTo>
                <a:lnTo>
                  <a:pt x="101761" y="162894"/>
                </a:lnTo>
                <a:lnTo>
                  <a:pt x="75946" y="197817"/>
                </a:lnTo>
                <a:lnTo>
                  <a:pt x="53562" y="235382"/>
                </a:lnTo>
                <a:lnTo>
                  <a:pt x="34805" y="275391"/>
                </a:lnTo>
                <a:lnTo>
                  <a:pt x="19874" y="317648"/>
                </a:lnTo>
                <a:lnTo>
                  <a:pt x="8964" y="361954"/>
                </a:lnTo>
                <a:lnTo>
                  <a:pt x="2273" y="408114"/>
                </a:lnTo>
                <a:lnTo>
                  <a:pt x="0" y="455929"/>
                </a:lnTo>
                <a:lnTo>
                  <a:pt x="2273" y="503968"/>
                </a:lnTo>
                <a:lnTo>
                  <a:pt x="8964" y="550324"/>
                </a:lnTo>
                <a:lnTo>
                  <a:pt x="19874" y="594800"/>
                </a:lnTo>
                <a:lnTo>
                  <a:pt x="34805" y="637202"/>
                </a:lnTo>
                <a:lnTo>
                  <a:pt x="53562" y="677335"/>
                </a:lnTo>
                <a:lnTo>
                  <a:pt x="75946" y="715002"/>
                </a:lnTo>
                <a:lnTo>
                  <a:pt x="101761" y="750009"/>
                </a:lnTo>
                <a:lnTo>
                  <a:pt x="130809" y="782161"/>
                </a:lnTo>
                <a:lnTo>
                  <a:pt x="162894" y="811261"/>
                </a:lnTo>
                <a:lnTo>
                  <a:pt x="197817" y="837116"/>
                </a:lnTo>
                <a:lnTo>
                  <a:pt x="235382" y="859528"/>
                </a:lnTo>
                <a:lnTo>
                  <a:pt x="275391" y="878304"/>
                </a:lnTo>
                <a:lnTo>
                  <a:pt x="317648" y="893247"/>
                </a:lnTo>
                <a:lnTo>
                  <a:pt x="361954" y="904163"/>
                </a:lnTo>
                <a:lnTo>
                  <a:pt x="408114" y="910855"/>
                </a:lnTo>
                <a:lnTo>
                  <a:pt x="455930" y="913129"/>
                </a:lnTo>
                <a:lnTo>
                  <a:pt x="503968" y="910855"/>
                </a:lnTo>
                <a:lnTo>
                  <a:pt x="550324" y="904163"/>
                </a:lnTo>
                <a:lnTo>
                  <a:pt x="594800" y="893247"/>
                </a:lnTo>
                <a:lnTo>
                  <a:pt x="637202" y="878304"/>
                </a:lnTo>
                <a:lnTo>
                  <a:pt x="677335" y="859528"/>
                </a:lnTo>
                <a:lnTo>
                  <a:pt x="715002" y="837116"/>
                </a:lnTo>
                <a:lnTo>
                  <a:pt x="750009" y="811261"/>
                </a:lnTo>
                <a:lnTo>
                  <a:pt x="782161" y="782161"/>
                </a:lnTo>
                <a:lnTo>
                  <a:pt x="811261" y="750009"/>
                </a:lnTo>
                <a:lnTo>
                  <a:pt x="837116" y="715002"/>
                </a:lnTo>
                <a:lnTo>
                  <a:pt x="859528" y="677335"/>
                </a:lnTo>
                <a:lnTo>
                  <a:pt x="878304" y="637202"/>
                </a:lnTo>
                <a:lnTo>
                  <a:pt x="893247" y="594800"/>
                </a:lnTo>
                <a:lnTo>
                  <a:pt x="904163" y="550324"/>
                </a:lnTo>
                <a:lnTo>
                  <a:pt x="910855" y="503968"/>
                </a:lnTo>
                <a:lnTo>
                  <a:pt x="913130" y="455929"/>
                </a:lnTo>
                <a:lnTo>
                  <a:pt x="910855" y="408114"/>
                </a:lnTo>
                <a:lnTo>
                  <a:pt x="904163" y="361954"/>
                </a:lnTo>
                <a:lnTo>
                  <a:pt x="893247" y="317648"/>
                </a:lnTo>
                <a:lnTo>
                  <a:pt x="878304" y="275391"/>
                </a:lnTo>
                <a:lnTo>
                  <a:pt x="859528" y="235382"/>
                </a:lnTo>
                <a:lnTo>
                  <a:pt x="837116" y="197817"/>
                </a:lnTo>
                <a:lnTo>
                  <a:pt x="811261" y="162894"/>
                </a:lnTo>
                <a:lnTo>
                  <a:pt x="782161" y="130810"/>
                </a:lnTo>
                <a:lnTo>
                  <a:pt x="750009" y="101761"/>
                </a:lnTo>
                <a:lnTo>
                  <a:pt x="715002" y="75946"/>
                </a:lnTo>
                <a:lnTo>
                  <a:pt x="677335" y="53562"/>
                </a:lnTo>
                <a:lnTo>
                  <a:pt x="637202" y="34805"/>
                </a:lnTo>
                <a:lnTo>
                  <a:pt x="594800" y="19874"/>
                </a:lnTo>
                <a:lnTo>
                  <a:pt x="550324" y="8964"/>
                </a:lnTo>
                <a:lnTo>
                  <a:pt x="503968" y="2273"/>
                </a:lnTo>
                <a:lnTo>
                  <a:pt x="45593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1243768" y="417469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30" h="913130">
                <a:moveTo>
                  <a:pt x="455930" y="0"/>
                </a:moveTo>
                <a:lnTo>
                  <a:pt x="503968" y="2273"/>
                </a:lnTo>
                <a:lnTo>
                  <a:pt x="550324" y="8964"/>
                </a:lnTo>
                <a:lnTo>
                  <a:pt x="594800" y="19874"/>
                </a:lnTo>
                <a:lnTo>
                  <a:pt x="637202" y="34805"/>
                </a:lnTo>
                <a:lnTo>
                  <a:pt x="677335" y="53562"/>
                </a:lnTo>
                <a:lnTo>
                  <a:pt x="715002" y="75946"/>
                </a:lnTo>
                <a:lnTo>
                  <a:pt x="750009" y="101761"/>
                </a:lnTo>
                <a:lnTo>
                  <a:pt x="782161" y="130809"/>
                </a:lnTo>
                <a:lnTo>
                  <a:pt x="811261" y="162894"/>
                </a:lnTo>
                <a:lnTo>
                  <a:pt x="837116" y="197817"/>
                </a:lnTo>
                <a:lnTo>
                  <a:pt x="859528" y="235382"/>
                </a:lnTo>
                <a:lnTo>
                  <a:pt x="878304" y="275391"/>
                </a:lnTo>
                <a:lnTo>
                  <a:pt x="893247" y="317648"/>
                </a:lnTo>
                <a:lnTo>
                  <a:pt x="904163" y="361954"/>
                </a:lnTo>
                <a:lnTo>
                  <a:pt x="910855" y="408114"/>
                </a:lnTo>
                <a:lnTo>
                  <a:pt x="913130" y="455929"/>
                </a:lnTo>
                <a:lnTo>
                  <a:pt x="910855" y="503968"/>
                </a:lnTo>
                <a:lnTo>
                  <a:pt x="904163" y="550324"/>
                </a:lnTo>
                <a:lnTo>
                  <a:pt x="893247" y="594800"/>
                </a:lnTo>
                <a:lnTo>
                  <a:pt x="878304" y="637202"/>
                </a:lnTo>
                <a:lnTo>
                  <a:pt x="859528" y="677335"/>
                </a:lnTo>
                <a:lnTo>
                  <a:pt x="837116" y="715002"/>
                </a:lnTo>
                <a:lnTo>
                  <a:pt x="811261" y="750009"/>
                </a:lnTo>
                <a:lnTo>
                  <a:pt x="782161" y="782161"/>
                </a:lnTo>
                <a:lnTo>
                  <a:pt x="750009" y="811261"/>
                </a:lnTo>
                <a:lnTo>
                  <a:pt x="715002" y="837116"/>
                </a:lnTo>
                <a:lnTo>
                  <a:pt x="677335" y="859528"/>
                </a:lnTo>
                <a:lnTo>
                  <a:pt x="637202" y="878304"/>
                </a:lnTo>
                <a:lnTo>
                  <a:pt x="594800" y="893247"/>
                </a:lnTo>
                <a:lnTo>
                  <a:pt x="550324" y="904163"/>
                </a:lnTo>
                <a:lnTo>
                  <a:pt x="503968" y="910855"/>
                </a:lnTo>
                <a:lnTo>
                  <a:pt x="455930" y="913129"/>
                </a:lnTo>
                <a:lnTo>
                  <a:pt x="408114" y="910855"/>
                </a:lnTo>
                <a:lnTo>
                  <a:pt x="361954" y="904163"/>
                </a:lnTo>
                <a:lnTo>
                  <a:pt x="317648" y="893247"/>
                </a:lnTo>
                <a:lnTo>
                  <a:pt x="275391" y="878304"/>
                </a:lnTo>
                <a:lnTo>
                  <a:pt x="235382" y="859528"/>
                </a:lnTo>
                <a:lnTo>
                  <a:pt x="197817" y="837116"/>
                </a:lnTo>
                <a:lnTo>
                  <a:pt x="162894" y="811261"/>
                </a:lnTo>
                <a:lnTo>
                  <a:pt x="130809" y="782161"/>
                </a:lnTo>
                <a:lnTo>
                  <a:pt x="101761" y="750009"/>
                </a:lnTo>
                <a:lnTo>
                  <a:pt x="75946" y="715002"/>
                </a:lnTo>
                <a:lnTo>
                  <a:pt x="53562" y="677335"/>
                </a:lnTo>
                <a:lnTo>
                  <a:pt x="34805" y="637202"/>
                </a:lnTo>
                <a:lnTo>
                  <a:pt x="19874" y="594800"/>
                </a:lnTo>
                <a:lnTo>
                  <a:pt x="8964" y="550324"/>
                </a:lnTo>
                <a:lnTo>
                  <a:pt x="2273" y="503968"/>
                </a:lnTo>
                <a:lnTo>
                  <a:pt x="0" y="455929"/>
                </a:lnTo>
                <a:lnTo>
                  <a:pt x="2273" y="408114"/>
                </a:lnTo>
                <a:lnTo>
                  <a:pt x="8964" y="361954"/>
                </a:lnTo>
                <a:lnTo>
                  <a:pt x="19874" y="317648"/>
                </a:lnTo>
                <a:lnTo>
                  <a:pt x="34805" y="275391"/>
                </a:lnTo>
                <a:lnTo>
                  <a:pt x="53562" y="235382"/>
                </a:lnTo>
                <a:lnTo>
                  <a:pt x="75946" y="197817"/>
                </a:lnTo>
                <a:lnTo>
                  <a:pt x="101761" y="162894"/>
                </a:lnTo>
                <a:lnTo>
                  <a:pt x="130809" y="130810"/>
                </a:lnTo>
                <a:lnTo>
                  <a:pt x="162894" y="101761"/>
                </a:lnTo>
                <a:lnTo>
                  <a:pt x="197817" y="75946"/>
                </a:lnTo>
                <a:lnTo>
                  <a:pt x="235382" y="53562"/>
                </a:lnTo>
                <a:lnTo>
                  <a:pt x="275391" y="34805"/>
                </a:lnTo>
                <a:lnTo>
                  <a:pt x="317648" y="19874"/>
                </a:lnTo>
                <a:lnTo>
                  <a:pt x="361954" y="8964"/>
                </a:lnTo>
                <a:lnTo>
                  <a:pt x="408114" y="2273"/>
                </a:lnTo>
                <a:lnTo>
                  <a:pt x="45593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1508645" y="449714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45894" y="1868532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CEE6F4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45894" y="1868532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45894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67778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02126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CEE6F4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02126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02126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24010" y="37341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145894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CEE6F4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45894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458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67778" y="37341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389663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CEE6F4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389663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389662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011547" y="37341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902126" y="4356068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CEE6F4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02126" y="4356068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902126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524010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389663" y="4356068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CEE6F4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389663" y="4356068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38966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011547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328232" y="2399436"/>
            <a:ext cx="908642" cy="632249"/>
          </a:xfrm>
          <a:custGeom>
            <a:avLst/>
            <a:gdLst/>
            <a:ahLst/>
            <a:cxnLst/>
            <a:rect l="l" t="t" r="r" b="b"/>
            <a:pathLst>
              <a:path w="1002029" h="697229">
                <a:moveTo>
                  <a:pt x="1002029" y="0"/>
                </a:moveTo>
                <a:lnTo>
                  <a:pt x="0" y="69722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213068" y="2987923"/>
            <a:ext cx="148561" cy="124377"/>
          </a:xfrm>
          <a:custGeom>
            <a:avLst/>
            <a:gdLst/>
            <a:ahLst/>
            <a:cxnLst/>
            <a:rect l="l" t="t" r="r" b="b"/>
            <a:pathLst>
              <a:path w="163829" h="137160">
                <a:moveTo>
                  <a:pt x="102870" y="0"/>
                </a:moveTo>
                <a:lnTo>
                  <a:pt x="0" y="137160"/>
                </a:lnTo>
                <a:lnTo>
                  <a:pt x="163829" y="88900"/>
                </a:lnTo>
                <a:lnTo>
                  <a:pt x="1028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456836" y="2490416"/>
            <a:ext cx="0" cy="481384"/>
          </a:xfrm>
          <a:custGeom>
            <a:avLst/>
            <a:gdLst/>
            <a:ahLst/>
            <a:cxnLst/>
            <a:rect l="l" t="t" r="r" b="b"/>
            <a:pathLst>
              <a:path h="530860">
                <a:moveTo>
                  <a:pt x="0" y="0"/>
                </a:moveTo>
                <a:lnTo>
                  <a:pt x="0" y="5308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408467" y="2964890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676799" y="2399436"/>
            <a:ext cx="908642" cy="632249"/>
          </a:xfrm>
          <a:custGeom>
            <a:avLst/>
            <a:gdLst/>
            <a:ahLst/>
            <a:cxnLst/>
            <a:rect l="l" t="t" r="r" b="b"/>
            <a:pathLst>
              <a:path w="1002029" h="697229">
                <a:moveTo>
                  <a:pt x="0" y="0"/>
                </a:moveTo>
                <a:lnTo>
                  <a:pt x="1002029" y="69722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552043" y="2987923"/>
            <a:ext cx="148561" cy="124377"/>
          </a:xfrm>
          <a:custGeom>
            <a:avLst/>
            <a:gdLst/>
            <a:ahLst/>
            <a:cxnLst/>
            <a:rect l="l" t="t" r="r" b="b"/>
            <a:pathLst>
              <a:path w="163829" h="137160">
                <a:moveTo>
                  <a:pt x="62229" y="0"/>
                </a:moveTo>
                <a:lnTo>
                  <a:pt x="0" y="88900"/>
                </a:lnTo>
                <a:lnTo>
                  <a:pt x="163829" y="137160"/>
                </a:lnTo>
                <a:lnTo>
                  <a:pt x="622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213068" y="3734184"/>
            <a:ext cx="0" cy="481384"/>
          </a:xfrm>
          <a:custGeom>
            <a:avLst/>
            <a:gdLst/>
            <a:ahLst/>
            <a:cxnLst/>
            <a:rect l="l" t="t" r="r" b="b"/>
            <a:pathLst>
              <a:path h="530860">
                <a:moveTo>
                  <a:pt x="0" y="0"/>
                </a:moveTo>
                <a:lnTo>
                  <a:pt x="0" y="5308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164698" y="4208658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532072" y="3643205"/>
            <a:ext cx="704802" cy="704802"/>
          </a:xfrm>
          <a:custGeom>
            <a:avLst/>
            <a:gdLst/>
            <a:ahLst/>
            <a:cxnLst/>
            <a:rect l="l" t="t" r="r" b="b"/>
            <a:pathLst>
              <a:path w="777239" h="777239">
                <a:moveTo>
                  <a:pt x="777239" y="0"/>
                </a:moveTo>
                <a:lnTo>
                  <a:pt x="0" y="77723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433031" y="4308850"/>
            <a:ext cx="138196" cy="138196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0" y="152400"/>
                </a:lnTo>
                <a:lnTo>
                  <a:pt x="1524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676799" y="3643205"/>
            <a:ext cx="704802" cy="704802"/>
          </a:xfrm>
          <a:custGeom>
            <a:avLst/>
            <a:gdLst/>
            <a:ahLst/>
            <a:cxnLst/>
            <a:rect l="l" t="t" r="r" b="b"/>
            <a:pathLst>
              <a:path w="777239" h="777239">
                <a:moveTo>
                  <a:pt x="0" y="0"/>
                </a:moveTo>
                <a:lnTo>
                  <a:pt x="777239" y="77723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342445" y="4308850"/>
            <a:ext cx="138196" cy="138196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0" y="76200"/>
                </a:lnTo>
                <a:lnTo>
                  <a:pt x="152400" y="1524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700605" y="3734184"/>
            <a:ext cx="0" cy="481384"/>
          </a:xfrm>
          <a:custGeom>
            <a:avLst/>
            <a:gdLst/>
            <a:ahLst/>
            <a:cxnLst/>
            <a:rect l="l" t="t" r="r" b="b"/>
            <a:pathLst>
              <a:path h="530860">
                <a:moveTo>
                  <a:pt x="0" y="0"/>
                </a:moveTo>
                <a:lnTo>
                  <a:pt x="0" y="5308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652235" y="4208658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443812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45894" y="1868532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45894" y="1868532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45894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67778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02126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02126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02126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24010" y="37341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145894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45894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458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67778" y="37341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389663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389663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389662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011547" y="37341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902126" y="4356068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0066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02126" y="4356068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902126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524010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389663" y="4356068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389663" y="4356068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38966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011547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328232" y="2399436"/>
            <a:ext cx="908642" cy="632249"/>
          </a:xfrm>
          <a:custGeom>
            <a:avLst/>
            <a:gdLst/>
            <a:ahLst/>
            <a:cxnLst/>
            <a:rect l="l" t="t" r="r" b="b"/>
            <a:pathLst>
              <a:path w="1002029" h="697229">
                <a:moveTo>
                  <a:pt x="1002029" y="0"/>
                </a:moveTo>
                <a:lnTo>
                  <a:pt x="0" y="69722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213068" y="2987923"/>
            <a:ext cx="148561" cy="124377"/>
          </a:xfrm>
          <a:custGeom>
            <a:avLst/>
            <a:gdLst/>
            <a:ahLst/>
            <a:cxnLst/>
            <a:rect l="l" t="t" r="r" b="b"/>
            <a:pathLst>
              <a:path w="163829" h="137160">
                <a:moveTo>
                  <a:pt x="102870" y="0"/>
                </a:moveTo>
                <a:lnTo>
                  <a:pt x="0" y="137160"/>
                </a:lnTo>
                <a:lnTo>
                  <a:pt x="163829" y="88900"/>
                </a:lnTo>
                <a:lnTo>
                  <a:pt x="1028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456836" y="2490416"/>
            <a:ext cx="0" cy="481384"/>
          </a:xfrm>
          <a:custGeom>
            <a:avLst/>
            <a:gdLst/>
            <a:ahLst/>
            <a:cxnLst/>
            <a:rect l="l" t="t" r="r" b="b"/>
            <a:pathLst>
              <a:path h="530860">
                <a:moveTo>
                  <a:pt x="0" y="0"/>
                </a:moveTo>
                <a:lnTo>
                  <a:pt x="0" y="5308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408467" y="2964890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676799" y="2399436"/>
            <a:ext cx="908642" cy="632249"/>
          </a:xfrm>
          <a:custGeom>
            <a:avLst/>
            <a:gdLst/>
            <a:ahLst/>
            <a:cxnLst/>
            <a:rect l="l" t="t" r="r" b="b"/>
            <a:pathLst>
              <a:path w="1002029" h="697229">
                <a:moveTo>
                  <a:pt x="0" y="0"/>
                </a:moveTo>
                <a:lnTo>
                  <a:pt x="1002029" y="69722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552043" y="2987923"/>
            <a:ext cx="148561" cy="124377"/>
          </a:xfrm>
          <a:custGeom>
            <a:avLst/>
            <a:gdLst/>
            <a:ahLst/>
            <a:cxnLst/>
            <a:rect l="l" t="t" r="r" b="b"/>
            <a:pathLst>
              <a:path w="163829" h="137160">
                <a:moveTo>
                  <a:pt x="62229" y="0"/>
                </a:moveTo>
                <a:lnTo>
                  <a:pt x="0" y="88900"/>
                </a:lnTo>
                <a:lnTo>
                  <a:pt x="163829" y="137160"/>
                </a:lnTo>
                <a:lnTo>
                  <a:pt x="622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213068" y="3734184"/>
            <a:ext cx="0" cy="481384"/>
          </a:xfrm>
          <a:custGeom>
            <a:avLst/>
            <a:gdLst/>
            <a:ahLst/>
            <a:cxnLst/>
            <a:rect l="l" t="t" r="r" b="b"/>
            <a:pathLst>
              <a:path h="530860">
                <a:moveTo>
                  <a:pt x="0" y="0"/>
                </a:moveTo>
                <a:lnTo>
                  <a:pt x="0" y="5308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164698" y="4208658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532072" y="3643205"/>
            <a:ext cx="704802" cy="704802"/>
          </a:xfrm>
          <a:custGeom>
            <a:avLst/>
            <a:gdLst/>
            <a:ahLst/>
            <a:cxnLst/>
            <a:rect l="l" t="t" r="r" b="b"/>
            <a:pathLst>
              <a:path w="777239" h="777239">
                <a:moveTo>
                  <a:pt x="777239" y="0"/>
                </a:moveTo>
                <a:lnTo>
                  <a:pt x="0" y="77723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433031" y="4308850"/>
            <a:ext cx="138196" cy="138196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0" y="152400"/>
                </a:lnTo>
                <a:lnTo>
                  <a:pt x="1524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676799" y="3643205"/>
            <a:ext cx="704802" cy="704802"/>
          </a:xfrm>
          <a:custGeom>
            <a:avLst/>
            <a:gdLst/>
            <a:ahLst/>
            <a:cxnLst/>
            <a:rect l="l" t="t" r="r" b="b"/>
            <a:pathLst>
              <a:path w="777239" h="777239">
                <a:moveTo>
                  <a:pt x="0" y="0"/>
                </a:moveTo>
                <a:lnTo>
                  <a:pt x="777239" y="77723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342445" y="4308850"/>
            <a:ext cx="138196" cy="138196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0" y="76200"/>
                </a:lnTo>
                <a:lnTo>
                  <a:pt x="152400" y="1524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700605" y="3734184"/>
            <a:ext cx="0" cy="481384"/>
          </a:xfrm>
          <a:custGeom>
            <a:avLst/>
            <a:gdLst/>
            <a:ahLst/>
            <a:cxnLst/>
            <a:rect l="l" t="t" r="r" b="b"/>
            <a:pathLst>
              <a:path h="530860">
                <a:moveTo>
                  <a:pt x="0" y="0"/>
                </a:moveTo>
                <a:lnTo>
                  <a:pt x="0" y="5308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652235" y="4208658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091148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0165" y="506145"/>
            <a:ext cx="4895034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3990" b="0" spc="-5" dirty="0">
                <a:solidFill>
                  <a:srgbClr val="191919"/>
                </a:solidFill>
              </a:rPr>
              <a:t>An Amazing</a:t>
            </a:r>
            <a:r>
              <a:rPr sz="3990" b="0" spc="-59" dirty="0">
                <a:solidFill>
                  <a:srgbClr val="191919"/>
                </a:solidFill>
              </a:rPr>
              <a:t> </a:t>
            </a:r>
            <a:r>
              <a:rPr sz="3990" b="0" spc="-9" dirty="0">
                <a:solidFill>
                  <a:srgbClr val="191919"/>
                </a:solidFill>
              </a:rPr>
              <a:t>Result</a:t>
            </a:r>
            <a:endParaRPr sz="3990"/>
          </a:p>
        </p:txBody>
      </p:sp>
      <p:sp>
        <p:nvSpPr>
          <p:cNvPr id="3" name="object 3"/>
          <p:cNvSpPr txBox="1"/>
          <p:nvPr/>
        </p:nvSpPr>
        <p:spPr>
          <a:xfrm>
            <a:off x="543573" y="1695786"/>
            <a:ext cx="154895" cy="21282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11516" marR="0" lvl="0" indent="0" algn="l" defTabSz="829178" rtl="0" eaLnBrk="1" fontAlgn="auto" latinLnBrk="0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15" b="0" i="0" u="none" strike="noStrike" kern="1200" cap="none" spc="24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●</a:t>
            </a:r>
            <a:endParaRPr kumimoji="0" sz="131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3573" y="2720744"/>
            <a:ext cx="154895" cy="21282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11516" marR="0" lvl="0" indent="0" algn="l" defTabSz="829178" rtl="0" eaLnBrk="1" fontAlgn="auto" latinLnBrk="0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15" b="0" i="0" u="none" strike="noStrike" kern="1200" cap="none" spc="24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●</a:t>
            </a:r>
            <a:endParaRPr kumimoji="0" sz="131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4207" y="1573711"/>
            <a:ext cx="7737851" cy="1495163"/>
          </a:xfrm>
          <a:prstGeom prst="rect">
            <a:avLst/>
          </a:prstGeom>
        </p:spPr>
        <p:txBody>
          <a:bodyPr vert="horz" wrap="square" lIns="0" tIns="35125" rIns="0" bIns="0" rtlCol="0">
            <a:spAutoFit/>
          </a:bodyPr>
          <a:lstStyle/>
          <a:p>
            <a:pPr marL="34549" marR="27639" lvl="0" indent="0" algn="l" defTabSz="829178" rtl="0" eaLnBrk="1" fontAlgn="auto" latinLnBrk="0" hangingPunct="1">
              <a:lnSpc>
                <a:spcPts val="3391"/>
              </a:lnSpc>
              <a:spcBef>
                <a:spcPts val="277"/>
              </a:spcBef>
              <a:spcAft>
                <a:spcPts val="0"/>
              </a:spcAft>
              <a:buClrTx/>
              <a:buSzTx/>
              <a:buFontTx/>
              <a:buNone/>
              <a:tabLst>
                <a:tab pos="3530340" algn="l"/>
              </a:tabLst>
              <a:defRPr/>
            </a:pPr>
            <a:r>
              <a:rPr kumimoji="0" sz="2902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Theorem: </a:t>
            </a:r>
            <a:r>
              <a:rPr kumimoji="0" sz="2902" b="0" i="0" u="none" strike="noStrike" kern="1200" cap="none" spc="-59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For </a:t>
            </a:r>
            <a:r>
              <a:rPr kumimoji="0" sz="2902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any directed graph </a:t>
            </a:r>
            <a:r>
              <a:rPr kumimoji="0" sz="2902" b="0" i="1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G</a:t>
            </a:r>
            <a:r>
              <a:rPr kumimoji="0" sz="2902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, </a:t>
            </a:r>
            <a:r>
              <a:rPr kumimoji="0" sz="2902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the  condensation</a:t>
            </a:r>
            <a:r>
              <a:rPr kumimoji="0" sz="2902" b="0" i="0" u="none" strike="noStrike" kern="1200" cap="none" spc="36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 </a:t>
            </a:r>
            <a:r>
              <a:rPr kumimoji="0" sz="2902" b="0" i="1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G</a:t>
            </a:r>
            <a:r>
              <a:rPr kumimoji="0" sz="2516" b="0" i="1" u="none" strike="noStrike" kern="1200" cap="none" spc="0" normalizeH="0" baseline="31531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SCC	</a:t>
            </a:r>
            <a:r>
              <a:rPr kumimoji="0" sz="2902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of </a:t>
            </a:r>
            <a:r>
              <a:rPr kumimoji="0" sz="2902" b="0" i="1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G </a:t>
            </a:r>
            <a:r>
              <a:rPr kumimoji="0" sz="2902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is </a:t>
            </a:r>
            <a:r>
              <a:rPr kumimoji="0" sz="2902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a</a:t>
            </a:r>
            <a:r>
              <a:rPr kumimoji="0" sz="2902" b="0" i="0" u="none" strike="noStrike" kern="1200" cap="none" spc="-14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 </a:t>
            </a:r>
            <a:r>
              <a:rPr kumimoji="0" sz="2902" b="0" i="0" u="none" strike="noStrike" kern="1200" cap="none" spc="-32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DAG.</a:t>
            </a:r>
            <a:endParaRPr kumimoji="0" sz="290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erif"/>
              <a:ea typeface="+mn-ea"/>
              <a:cs typeface="DejaVu Serif"/>
            </a:endParaRPr>
          </a:p>
          <a:p>
            <a:pPr marL="34549" marR="0" lvl="0" indent="0" algn="l" defTabSz="829178" rtl="0" eaLnBrk="1" fontAlgn="auto" latinLnBrk="0" hangingPunct="1">
              <a:lnSpc>
                <a:spcPct val="100000"/>
              </a:lnSpc>
              <a:spcBef>
                <a:spcPts val="108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902" b="0" i="1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Proof Sketch:</a:t>
            </a:r>
            <a:endParaRPr kumimoji="0" sz="290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erif"/>
              <a:ea typeface="+mn-ea"/>
              <a:cs typeface="DejaVu Serif"/>
            </a:endParaRPr>
          </a:p>
        </p:txBody>
      </p:sp>
    </p:spTree>
    <p:extLst>
      <p:ext uri="{BB962C8B-B14F-4D97-AF65-F5344CB8AC3E}">
        <p14:creationId xmlns:p14="http://schemas.microsoft.com/office/powerpoint/2010/main" val="282281957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6555" y="231261"/>
            <a:ext cx="5442012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algn="ctr">
              <a:spcBef>
                <a:spcPts val="91"/>
              </a:spcBef>
            </a:pPr>
            <a:r>
              <a:rPr lang="en-US" sz="3990" spc="-5" dirty="0">
                <a:solidFill>
                  <a:srgbClr val="191919"/>
                </a:solidFill>
              </a:rPr>
              <a:t>Conclusion</a:t>
            </a:r>
            <a:endParaRPr sz="3990" dirty="0"/>
          </a:p>
        </p:txBody>
      </p:sp>
      <p:sp>
        <p:nvSpPr>
          <p:cNvPr id="5" name="object 5"/>
          <p:cNvSpPr txBox="1"/>
          <p:nvPr/>
        </p:nvSpPr>
        <p:spPr>
          <a:xfrm>
            <a:off x="564100" y="1002995"/>
            <a:ext cx="7992765" cy="2109305"/>
          </a:xfrm>
          <a:prstGeom prst="rect">
            <a:avLst/>
          </a:prstGeom>
        </p:spPr>
        <p:txBody>
          <a:bodyPr vert="horz" wrap="square" lIns="0" tIns="35125" rIns="0" bIns="0" rtlCol="0">
            <a:spAutoFit/>
          </a:bodyPr>
          <a:lstStyle/>
          <a:p>
            <a:pPr marL="491749" marR="27639" lvl="0" indent="-457200" algn="l" defTabSz="829178" rtl="0" eaLnBrk="1" fontAlgn="auto" latinLnBrk="0" hangingPunct="1">
              <a:lnSpc>
                <a:spcPct val="150000"/>
              </a:lnSpc>
              <a:spcBef>
                <a:spcPts val="27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530340" algn="l"/>
              </a:tabLst>
              <a:defRPr/>
            </a:pPr>
            <a:r>
              <a:rPr kumimoji="0" sz="2902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Theorem: </a:t>
            </a:r>
            <a:r>
              <a:rPr kumimoji="0" sz="2902" b="0" i="0" u="none" strike="noStrike" kern="1200" cap="none" spc="-59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For </a:t>
            </a:r>
            <a:r>
              <a:rPr kumimoji="0" sz="2902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any directed graph </a:t>
            </a:r>
            <a:r>
              <a:rPr kumimoji="0" sz="2902" b="0" i="1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G</a:t>
            </a:r>
            <a:r>
              <a:rPr kumimoji="0" sz="2902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, </a:t>
            </a:r>
            <a:r>
              <a:rPr kumimoji="0" sz="2902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the  condensation</a:t>
            </a:r>
            <a:r>
              <a:rPr kumimoji="0" sz="2902" b="0" i="0" u="none" strike="noStrike" kern="1200" cap="none" spc="36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 </a:t>
            </a:r>
            <a:r>
              <a:rPr kumimoji="0" sz="2902" b="0" i="1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G</a:t>
            </a:r>
            <a:r>
              <a:rPr kumimoji="0" sz="2516" b="0" i="1" u="none" strike="noStrike" kern="1200" cap="none" spc="0" normalizeH="0" baseline="31531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SCC	</a:t>
            </a:r>
            <a:r>
              <a:rPr kumimoji="0" sz="2902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of </a:t>
            </a:r>
            <a:r>
              <a:rPr kumimoji="0" sz="2902" b="0" i="1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G </a:t>
            </a:r>
            <a:r>
              <a:rPr kumimoji="0" sz="2902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is </a:t>
            </a:r>
            <a:r>
              <a:rPr kumimoji="0" sz="2902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a</a:t>
            </a:r>
            <a:r>
              <a:rPr kumimoji="0" sz="2902" b="0" i="0" u="none" strike="noStrike" kern="1200" cap="none" spc="-14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 </a:t>
            </a:r>
            <a:r>
              <a:rPr kumimoji="0" sz="2902" b="0" i="0" u="none" strike="noStrike" kern="1200" cap="none" spc="-32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DAG.</a:t>
            </a:r>
            <a:endParaRPr kumimoji="0" sz="290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erif"/>
              <a:ea typeface="+mn-ea"/>
              <a:cs typeface="DejaVu Serif"/>
            </a:endParaRPr>
          </a:p>
          <a:p>
            <a:pPr marL="491749" marR="0" lvl="0" indent="-457200" algn="l" defTabSz="829178" rtl="0" eaLnBrk="1" fontAlgn="auto" latinLnBrk="0" hangingPunct="1">
              <a:lnSpc>
                <a:spcPct val="150000"/>
              </a:lnSpc>
              <a:spcBef>
                <a:spcPts val="1084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sz="2902" b="0" i="1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Proof Sketch:</a:t>
            </a:r>
            <a:endParaRPr kumimoji="0" sz="290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erif"/>
              <a:ea typeface="+mn-ea"/>
              <a:cs typeface="DejaVu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51063" y="3526889"/>
            <a:ext cx="2072947" cy="1036474"/>
          </a:xfrm>
          <a:custGeom>
            <a:avLst/>
            <a:gdLst/>
            <a:ahLst/>
            <a:cxnLst/>
            <a:rect l="l" t="t" r="r" b="b"/>
            <a:pathLst>
              <a:path w="2286000" h="1143000">
                <a:moveTo>
                  <a:pt x="2095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2095500" y="1143000"/>
                </a:lnTo>
                <a:lnTo>
                  <a:pt x="2142684" y="1135503"/>
                </a:lnTo>
                <a:lnTo>
                  <a:pt x="2187222" y="1114777"/>
                </a:lnTo>
                <a:lnTo>
                  <a:pt x="2226468" y="1083468"/>
                </a:lnTo>
                <a:lnTo>
                  <a:pt x="2257777" y="1044222"/>
                </a:lnTo>
                <a:lnTo>
                  <a:pt x="2278503" y="999684"/>
                </a:lnTo>
                <a:lnTo>
                  <a:pt x="2286000" y="952500"/>
                </a:lnTo>
                <a:lnTo>
                  <a:pt x="2286000" y="190500"/>
                </a:lnTo>
                <a:lnTo>
                  <a:pt x="2278503" y="143315"/>
                </a:lnTo>
                <a:lnTo>
                  <a:pt x="2257777" y="98777"/>
                </a:lnTo>
                <a:lnTo>
                  <a:pt x="2226468" y="59531"/>
                </a:lnTo>
                <a:lnTo>
                  <a:pt x="2187222" y="28222"/>
                </a:lnTo>
                <a:lnTo>
                  <a:pt x="2142684" y="7496"/>
                </a:lnTo>
                <a:lnTo>
                  <a:pt x="20955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51063" y="3526889"/>
            <a:ext cx="2072947" cy="1036474"/>
          </a:xfrm>
          <a:custGeom>
            <a:avLst/>
            <a:gdLst/>
            <a:ahLst/>
            <a:cxnLst/>
            <a:rect l="l" t="t" r="r" b="b"/>
            <a:pathLst>
              <a:path w="2286000" h="1143000">
                <a:moveTo>
                  <a:pt x="190500" y="0"/>
                </a:move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2095500" y="1143000"/>
                </a:lnTo>
                <a:lnTo>
                  <a:pt x="2142684" y="1135503"/>
                </a:lnTo>
                <a:lnTo>
                  <a:pt x="2187222" y="1114777"/>
                </a:lnTo>
                <a:lnTo>
                  <a:pt x="2226468" y="1083468"/>
                </a:lnTo>
                <a:lnTo>
                  <a:pt x="2257777" y="1044222"/>
                </a:lnTo>
                <a:lnTo>
                  <a:pt x="2278503" y="999684"/>
                </a:lnTo>
                <a:lnTo>
                  <a:pt x="2286000" y="952500"/>
                </a:lnTo>
                <a:lnTo>
                  <a:pt x="2286000" y="190500"/>
                </a:lnTo>
                <a:lnTo>
                  <a:pt x="2278503" y="143315"/>
                </a:lnTo>
                <a:lnTo>
                  <a:pt x="2257777" y="98777"/>
                </a:lnTo>
                <a:lnTo>
                  <a:pt x="2226468" y="59531"/>
                </a:lnTo>
                <a:lnTo>
                  <a:pt x="2187222" y="28222"/>
                </a:lnTo>
                <a:lnTo>
                  <a:pt x="2142684" y="7496"/>
                </a:lnTo>
                <a:lnTo>
                  <a:pt x="2095500" y="0"/>
                </a:lnTo>
                <a:lnTo>
                  <a:pt x="1905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24010" y="45633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596957" y="3526889"/>
            <a:ext cx="2072947" cy="1036474"/>
          </a:xfrm>
          <a:custGeom>
            <a:avLst/>
            <a:gdLst/>
            <a:ahLst/>
            <a:cxnLst/>
            <a:rect l="l" t="t" r="r" b="b"/>
            <a:pathLst>
              <a:path w="2286000" h="1143000">
                <a:moveTo>
                  <a:pt x="2095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2095500" y="1143000"/>
                </a:lnTo>
                <a:lnTo>
                  <a:pt x="2142684" y="1135503"/>
                </a:lnTo>
                <a:lnTo>
                  <a:pt x="2187222" y="1114777"/>
                </a:lnTo>
                <a:lnTo>
                  <a:pt x="2226468" y="1083468"/>
                </a:lnTo>
                <a:lnTo>
                  <a:pt x="2257777" y="1044222"/>
                </a:lnTo>
                <a:lnTo>
                  <a:pt x="2278503" y="999684"/>
                </a:lnTo>
                <a:lnTo>
                  <a:pt x="2286000" y="952500"/>
                </a:lnTo>
                <a:lnTo>
                  <a:pt x="2286000" y="190500"/>
                </a:lnTo>
                <a:lnTo>
                  <a:pt x="2278503" y="143315"/>
                </a:lnTo>
                <a:lnTo>
                  <a:pt x="2257777" y="98777"/>
                </a:lnTo>
                <a:lnTo>
                  <a:pt x="2226468" y="59531"/>
                </a:lnTo>
                <a:lnTo>
                  <a:pt x="2187222" y="28222"/>
                </a:lnTo>
                <a:lnTo>
                  <a:pt x="2142684" y="7496"/>
                </a:lnTo>
                <a:lnTo>
                  <a:pt x="209550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96957" y="3526889"/>
            <a:ext cx="2072947" cy="1036474"/>
          </a:xfrm>
          <a:custGeom>
            <a:avLst/>
            <a:gdLst/>
            <a:ahLst/>
            <a:cxnLst/>
            <a:rect l="l" t="t" r="r" b="b"/>
            <a:pathLst>
              <a:path w="2286000" h="1143000">
                <a:moveTo>
                  <a:pt x="190500" y="0"/>
                </a:move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2095500" y="1143000"/>
                </a:lnTo>
                <a:lnTo>
                  <a:pt x="2142684" y="1135503"/>
                </a:lnTo>
                <a:lnTo>
                  <a:pt x="2187222" y="1114777"/>
                </a:lnTo>
                <a:lnTo>
                  <a:pt x="2226468" y="1083468"/>
                </a:lnTo>
                <a:lnTo>
                  <a:pt x="2257777" y="1044222"/>
                </a:lnTo>
                <a:lnTo>
                  <a:pt x="2278503" y="999684"/>
                </a:lnTo>
                <a:lnTo>
                  <a:pt x="2286000" y="952500"/>
                </a:lnTo>
                <a:lnTo>
                  <a:pt x="2286000" y="190500"/>
                </a:lnTo>
                <a:lnTo>
                  <a:pt x="2278503" y="143315"/>
                </a:lnTo>
                <a:lnTo>
                  <a:pt x="2257777" y="98777"/>
                </a:lnTo>
                <a:lnTo>
                  <a:pt x="2226468" y="59531"/>
                </a:lnTo>
                <a:lnTo>
                  <a:pt x="2187222" y="28222"/>
                </a:lnTo>
                <a:lnTo>
                  <a:pt x="2142684" y="7496"/>
                </a:lnTo>
                <a:lnTo>
                  <a:pt x="2095500" y="0"/>
                </a:lnTo>
                <a:lnTo>
                  <a:pt x="1905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596957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69904" y="45633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24010" y="5392541"/>
            <a:ext cx="2072947" cy="1036474"/>
          </a:xfrm>
          <a:custGeom>
            <a:avLst/>
            <a:gdLst/>
            <a:ahLst/>
            <a:cxnLst/>
            <a:rect l="l" t="t" r="r" b="b"/>
            <a:pathLst>
              <a:path w="2286000" h="1143000">
                <a:moveTo>
                  <a:pt x="2095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2095500" y="1143000"/>
                </a:lnTo>
                <a:lnTo>
                  <a:pt x="2142684" y="1135503"/>
                </a:lnTo>
                <a:lnTo>
                  <a:pt x="2187222" y="1114777"/>
                </a:lnTo>
                <a:lnTo>
                  <a:pt x="2226468" y="1083468"/>
                </a:lnTo>
                <a:lnTo>
                  <a:pt x="2257777" y="1044222"/>
                </a:lnTo>
                <a:lnTo>
                  <a:pt x="2278503" y="999684"/>
                </a:lnTo>
                <a:lnTo>
                  <a:pt x="2286000" y="952500"/>
                </a:lnTo>
                <a:lnTo>
                  <a:pt x="2286000" y="190500"/>
                </a:lnTo>
                <a:lnTo>
                  <a:pt x="2278503" y="143315"/>
                </a:lnTo>
                <a:lnTo>
                  <a:pt x="2257777" y="98777"/>
                </a:lnTo>
                <a:lnTo>
                  <a:pt x="2226468" y="59531"/>
                </a:lnTo>
                <a:lnTo>
                  <a:pt x="2187222" y="28222"/>
                </a:lnTo>
                <a:lnTo>
                  <a:pt x="2142684" y="7496"/>
                </a:lnTo>
                <a:lnTo>
                  <a:pt x="209550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24010" y="5392541"/>
            <a:ext cx="2072947" cy="1036474"/>
          </a:xfrm>
          <a:custGeom>
            <a:avLst/>
            <a:gdLst/>
            <a:ahLst/>
            <a:cxnLst/>
            <a:rect l="l" t="t" r="r" b="b"/>
            <a:pathLst>
              <a:path w="2286000" h="1143000">
                <a:moveTo>
                  <a:pt x="190500" y="0"/>
                </a:move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2095500" y="1143000"/>
                </a:lnTo>
                <a:lnTo>
                  <a:pt x="2142684" y="1135503"/>
                </a:lnTo>
                <a:lnTo>
                  <a:pt x="2187222" y="1114777"/>
                </a:lnTo>
                <a:lnTo>
                  <a:pt x="2226468" y="1083468"/>
                </a:lnTo>
                <a:lnTo>
                  <a:pt x="2257777" y="1044222"/>
                </a:lnTo>
                <a:lnTo>
                  <a:pt x="2278503" y="999684"/>
                </a:lnTo>
                <a:lnTo>
                  <a:pt x="2286000" y="952500"/>
                </a:lnTo>
                <a:lnTo>
                  <a:pt x="2286000" y="190500"/>
                </a:lnTo>
                <a:lnTo>
                  <a:pt x="2278503" y="143315"/>
                </a:lnTo>
                <a:lnTo>
                  <a:pt x="2257777" y="98777"/>
                </a:lnTo>
                <a:lnTo>
                  <a:pt x="2226468" y="59531"/>
                </a:lnTo>
                <a:lnTo>
                  <a:pt x="2187222" y="28222"/>
                </a:lnTo>
                <a:lnTo>
                  <a:pt x="2142684" y="7496"/>
                </a:lnTo>
                <a:lnTo>
                  <a:pt x="2095500" y="0"/>
                </a:lnTo>
                <a:lnTo>
                  <a:pt x="1905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524010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596957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524010" y="4045126"/>
            <a:ext cx="1861046" cy="0"/>
          </a:xfrm>
          <a:custGeom>
            <a:avLst/>
            <a:gdLst/>
            <a:ahLst/>
            <a:cxnLst/>
            <a:rect l="l" t="t" r="r" b="b"/>
            <a:pathLst>
              <a:path w="2052320">
                <a:moveTo>
                  <a:pt x="0" y="0"/>
                </a:moveTo>
                <a:lnTo>
                  <a:pt x="2052320" y="0"/>
                </a:lnTo>
              </a:path>
            </a:pathLst>
          </a:custGeom>
          <a:ln w="368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375842" y="3971421"/>
            <a:ext cx="221114" cy="147410"/>
          </a:xfrm>
          <a:custGeom>
            <a:avLst/>
            <a:gdLst/>
            <a:ahLst/>
            <a:cxnLst/>
            <a:rect l="l" t="t" r="r" b="b"/>
            <a:pathLst>
              <a:path w="243839" h="162560">
                <a:moveTo>
                  <a:pt x="0" y="0"/>
                </a:moveTo>
                <a:lnTo>
                  <a:pt x="0" y="162559"/>
                </a:lnTo>
                <a:lnTo>
                  <a:pt x="243839" y="812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06555" y="4563363"/>
            <a:ext cx="826876" cy="1332444"/>
          </a:xfrm>
          <a:custGeom>
            <a:avLst/>
            <a:gdLst/>
            <a:ahLst/>
            <a:cxnLst/>
            <a:rect l="l" t="t" r="r" b="b"/>
            <a:pathLst>
              <a:path w="911859" h="1469389">
                <a:moveTo>
                  <a:pt x="911860" y="0"/>
                </a:moveTo>
                <a:lnTo>
                  <a:pt x="911318" y="71404"/>
                </a:lnTo>
                <a:lnTo>
                  <a:pt x="909693" y="140669"/>
                </a:lnTo>
                <a:lnTo>
                  <a:pt x="906984" y="207823"/>
                </a:lnTo>
                <a:lnTo>
                  <a:pt x="903191" y="272893"/>
                </a:lnTo>
                <a:lnTo>
                  <a:pt x="898315" y="335908"/>
                </a:lnTo>
                <a:lnTo>
                  <a:pt x="892354" y="396894"/>
                </a:lnTo>
                <a:lnTo>
                  <a:pt x="885310" y="455880"/>
                </a:lnTo>
                <a:lnTo>
                  <a:pt x="877182" y="512894"/>
                </a:lnTo>
                <a:lnTo>
                  <a:pt x="867969" y="567963"/>
                </a:lnTo>
                <a:lnTo>
                  <a:pt x="857672" y="621115"/>
                </a:lnTo>
                <a:lnTo>
                  <a:pt x="846290" y="672377"/>
                </a:lnTo>
                <a:lnTo>
                  <a:pt x="833824" y="721779"/>
                </a:lnTo>
                <a:lnTo>
                  <a:pt x="820272" y="769346"/>
                </a:lnTo>
                <a:lnTo>
                  <a:pt x="805637" y="815107"/>
                </a:lnTo>
                <a:lnTo>
                  <a:pt x="789916" y="859090"/>
                </a:lnTo>
                <a:lnTo>
                  <a:pt x="773110" y="901323"/>
                </a:lnTo>
                <a:lnTo>
                  <a:pt x="755219" y="941833"/>
                </a:lnTo>
                <a:lnTo>
                  <a:pt x="736243" y="980647"/>
                </a:lnTo>
                <a:lnTo>
                  <a:pt x="716181" y="1017795"/>
                </a:lnTo>
                <a:lnTo>
                  <a:pt x="695034" y="1053303"/>
                </a:lnTo>
                <a:lnTo>
                  <a:pt x="672801" y="1087199"/>
                </a:lnTo>
                <a:lnTo>
                  <a:pt x="649483" y="1119511"/>
                </a:lnTo>
                <a:lnTo>
                  <a:pt x="625078" y="1150267"/>
                </a:lnTo>
                <a:lnTo>
                  <a:pt x="599588" y="1179495"/>
                </a:lnTo>
                <a:lnTo>
                  <a:pt x="573012" y="1207221"/>
                </a:lnTo>
                <a:lnTo>
                  <a:pt x="545350" y="1233475"/>
                </a:lnTo>
                <a:lnTo>
                  <a:pt x="486766" y="1281674"/>
                </a:lnTo>
                <a:lnTo>
                  <a:pt x="423836" y="1324315"/>
                </a:lnTo>
                <a:lnTo>
                  <a:pt x="390741" y="1343619"/>
                </a:lnTo>
                <a:lnTo>
                  <a:pt x="356560" y="1361618"/>
                </a:lnTo>
                <a:lnTo>
                  <a:pt x="321291" y="1378337"/>
                </a:lnTo>
                <a:lnTo>
                  <a:pt x="284935" y="1393806"/>
                </a:lnTo>
                <a:lnTo>
                  <a:pt x="247493" y="1408051"/>
                </a:lnTo>
                <a:lnTo>
                  <a:pt x="208963" y="1421101"/>
                </a:lnTo>
                <a:lnTo>
                  <a:pt x="169345" y="1432983"/>
                </a:lnTo>
                <a:lnTo>
                  <a:pt x="128640" y="1443726"/>
                </a:lnTo>
                <a:lnTo>
                  <a:pt x="86848" y="1453355"/>
                </a:lnTo>
                <a:lnTo>
                  <a:pt x="43968" y="1461901"/>
                </a:lnTo>
                <a:lnTo>
                  <a:pt x="0" y="1469390"/>
                </a:lnTo>
              </a:path>
            </a:pathLst>
          </a:custGeom>
          <a:ln w="368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596957" y="5819799"/>
            <a:ext cx="225721" cy="147410"/>
          </a:xfrm>
          <a:custGeom>
            <a:avLst/>
            <a:gdLst/>
            <a:ahLst/>
            <a:cxnLst/>
            <a:rect l="l" t="t" r="r" b="b"/>
            <a:pathLst>
              <a:path w="248920" h="162559">
                <a:moveTo>
                  <a:pt x="237489" y="0"/>
                </a:moveTo>
                <a:lnTo>
                  <a:pt x="0" y="100329"/>
                </a:lnTo>
                <a:lnTo>
                  <a:pt x="248920" y="162559"/>
                </a:lnTo>
                <a:lnTo>
                  <a:pt x="2374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497735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1063" y="255459"/>
            <a:ext cx="6050568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algn="ctr">
              <a:spcBef>
                <a:spcPts val="91"/>
              </a:spcBef>
            </a:pPr>
            <a:r>
              <a:rPr sz="3990" spc="-5" dirty="0">
                <a:solidFill>
                  <a:srgbClr val="191919"/>
                </a:solidFill>
              </a:rPr>
              <a:t>An Amazing</a:t>
            </a:r>
            <a:r>
              <a:rPr sz="3990" spc="-59" dirty="0">
                <a:solidFill>
                  <a:srgbClr val="191919"/>
                </a:solidFill>
              </a:rPr>
              <a:t> </a:t>
            </a:r>
            <a:r>
              <a:rPr sz="3990" spc="-9" dirty="0">
                <a:solidFill>
                  <a:srgbClr val="191919"/>
                </a:solidFill>
              </a:rPr>
              <a:t>Result</a:t>
            </a:r>
            <a:endParaRPr sz="3990" dirty="0"/>
          </a:p>
        </p:txBody>
      </p:sp>
      <p:sp>
        <p:nvSpPr>
          <p:cNvPr id="5" name="object 5"/>
          <p:cNvSpPr txBox="1"/>
          <p:nvPr/>
        </p:nvSpPr>
        <p:spPr>
          <a:xfrm>
            <a:off x="507045" y="1002995"/>
            <a:ext cx="8129910" cy="2109305"/>
          </a:xfrm>
          <a:prstGeom prst="rect">
            <a:avLst/>
          </a:prstGeom>
        </p:spPr>
        <p:txBody>
          <a:bodyPr vert="horz" wrap="square" lIns="0" tIns="35125" rIns="0" bIns="0" rtlCol="0">
            <a:spAutoFit/>
          </a:bodyPr>
          <a:lstStyle/>
          <a:p>
            <a:pPr marL="491749" marR="27639" lvl="0" indent="-457200" algn="l" defTabSz="829178" rtl="0" eaLnBrk="1" fontAlgn="auto" latinLnBrk="0" hangingPunct="1">
              <a:lnSpc>
                <a:spcPct val="150000"/>
              </a:lnSpc>
              <a:spcBef>
                <a:spcPts val="277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>
                <a:tab pos="3530340" algn="l"/>
              </a:tabLst>
              <a:defRPr/>
            </a:pPr>
            <a:r>
              <a:rPr kumimoji="0" sz="2902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Theorem: </a:t>
            </a:r>
            <a:r>
              <a:rPr kumimoji="0" sz="2902" b="0" i="0" u="none" strike="noStrike" kern="1200" cap="none" spc="-59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For </a:t>
            </a:r>
            <a:r>
              <a:rPr kumimoji="0" sz="2902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any directed graph </a:t>
            </a:r>
            <a:r>
              <a:rPr kumimoji="0" sz="2902" b="0" i="1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G</a:t>
            </a:r>
            <a:r>
              <a:rPr kumimoji="0" sz="2902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, </a:t>
            </a:r>
            <a:r>
              <a:rPr kumimoji="0" sz="2902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the  condensation</a:t>
            </a:r>
            <a:r>
              <a:rPr kumimoji="0" sz="2902" b="0" i="0" u="none" strike="noStrike" kern="1200" cap="none" spc="36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 </a:t>
            </a:r>
            <a:r>
              <a:rPr kumimoji="0" sz="2902" b="0" i="1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G</a:t>
            </a:r>
            <a:r>
              <a:rPr kumimoji="0" sz="2516" b="0" i="1" u="none" strike="noStrike" kern="1200" cap="none" spc="0" normalizeH="0" baseline="31531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SCC	</a:t>
            </a:r>
            <a:r>
              <a:rPr kumimoji="0" sz="2902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of </a:t>
            </a:r>
            <a:r>
              <a:rPr kumimoji="0" sz="2902" b="0" i="1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G </a:t>
            </a:r>
            <a:r>
              <a:rPr kumimoji="0" sz="2902" b="0" i="0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is </a:t>
            </a:r>
            <a:r>
              <a:rPr kumimoji="0" sz="2902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a</a:t>
            </a:r>
            <a:r>
              <a:rPr kumimoji="0" sz="2902" b="0" i="0" u="none" strike="noStrike" kern="1200" cap="none" spc="-14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 </a:t>
            </a:r>
            <a:r>
              <a:rPr kumimoji="0" sz="2902" b="0" i="0" u="none" strike="noStrike" kern="1200" cap="none" spc="-32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DAG.</a:t>
            </a:r>
            <a:endParaRPr kumimoji="0" sz="290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erif"/>
              <a:ea typeface="+mn-ea"/>
              <a:cs typeface="DejaVu Serif"/>
            </a:endParaRPr>
          </a:p>
          <a:p>
            <a:pPr marL="491749" marR="0" lvl="0" indent="-457200" algn="l" defTabSz="829178" rtl="0" eaLnBrk="1" fontAlgn="auto" latinLnBrk="0" hangingPunct="1">
              <a:lnSpc>
                <a:spcPct val="150000"/>
              </a:lnSpc>
              <a:spcBef>
                <a:spcPts val="1084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sz="2902" b="0" i="1" u="none" strike="noStrike" kern="1200" cap="none" spc="-5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Proof Sketch:</a:t>
            </a:r>
            <a:endParaRPr kumimoji="0" sz="290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erif"/>
              <a:ea typeface="+mn-ea"/>
              <a:cs typeface="DejaVu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51063" y="3526889"/>
            <a:ext cx="2072947" cy="1036474"/>
          </a:xfrm>
          <a:custGeom>
            <a:avLst/>
            <a:gdLst/>
            <a:ahLst/>
            <a:cxnLst/>
            <a:rect l="l" t="t" r="r" b="b"/>
            <a:pathLst>
              <a:path w="2286000" h="1143000">
                <a:moveTo>
                  <a:pt x="2095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2095500" y="1143000"/>
                </a:lnTo>
                <a:lnTo>
                  <a:pt x="2142684" y="1135503"/>
                </a:lnTo>
                <a:lnTo>
                  <a:pt x="2187222" y="1114777"/>
                </a:lnTo>
                <a:lnTo>
                  <a:pt x="2226468" y="1083468"/>
                </a:lnTo>
                <a:lnTo>
                  <a:pt x="2257777" y="1044222"/>
                </a:lnTo>
                <a:lnTo>
                  <a:pt x="2278503" y="999684"/>
                </a:lnTo>
                <a:lnTo>
                  <a:pt x="2286000" y="952500"/>
                </a:lnTo>
                <a:lnTo>
                  <a:pt x="2286000" y="190500"/>
                </a:lnTo>
                <a:lnTo>
                  <a:pt x="2278503" y="143315"/>
                </a:lnTo>
                <a:lnTo>
                  <a:pt x="2257777" y="98777"/>
                </a:lnTo>
                <a:lnTo>
                  <a:pt x="2226468" y="59531"/>
                </a:lnTo>
                <a:lnTo>
                  <a:pt x="2187222" y="28222"/>
                </a:lnTo>
                <a:lnTo>
                  <a:pt x="2142684" y="7496"/>
                </a:lnTo>
                <a:lnTo>
                  <a:pt x="20955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51063" y="3526889"/>
            <a:ext cx="2072947" cy="1036474"/>
          </a:xfrm>
          <a:custGeom>
            <a:avLst/>
            <a:gdLst/>
            <a:ahLst/>
            <a:cxnLst/>
            <a:rect l="l" t="t" r="r" b="b"/>
            <a:pathLst>
              <a:path w="2286000" h="1143000">
                <a:moveTo>
                  <a:pt x="190500" y="0"/>
                </a:move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2095500" y="1143000"/>
                </a:lnTo>
                <a:lnTo>
                  <a:pt x="2142684" y="1135503"/>
                </a:lnTo>
                <a:lnTo>
                  <a:pt x="2187222" y="1114777"/>
                </a:lnTo>
                <a:lnTo>
                  <a:pt x="2226468" y="1083468"/>
                </a:lnTo>
                <a:lnTo>
                  <a:pt x="2257777" y="1044222"/>
                </a:lnTo>
                <a:lnTo>
                  <a:pt x="2278503" y="999684"/>
                </a:lnTo>
                <a:lnTo>
                  <a:pt x="2286000" y="952500"/>
                </a:lnTo>
                <a:lnTo>
                  <a:pt x="2286000" y="190500"/>
                </a:lnTo>
                <a:lnTo>
                  <a:pt x="2278503" y="143315"/>
                </a:lnTo>
                <a:lnTo>
                  <a:pt x="2257777" y="98777"/>
                </a:lnTo>
                <a:lnTo>
                  <a:pt x="2226468" y="59531"/>
                </a:lnTo>
                <a:lnTo>
                  <a:pt x="2187222" y="28222"/>
                </a:lnTo>
                <a:lnTo>
                  <a:pt x="2142684" y="7496"/>
                </a:lnTo>
                <a:lnTo>
                  <a:pt x="2095500" y="0"/>
                </a:lnTo>
                <a:lnTo>
                  <a:pt x="1905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51063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24010" y="45633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596957" y="3526889"/>
            <a:ext cx="2072947" cy="1036474"/>
          </a:xfrm>
          <a:custGeom>
            <a:avLst/>
            <a:gdLst/>
            <a:ahLst/>
            <a:cxnLst/>
            <a:rect l="l" t="t" r="r" b="b"/>
            <a:pathLst>
              <a:path w="2286000" h="1143000">
                <a:moveTo>
                  <a:pt x="2095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2095500" y="1143000"/>
                </a:lnTo>
                <a:lnTo>
                  <a:pt x="2142684" y="1135503"/>
                </a:lnTo>
                <a:lnTo>
                  <a:pt x="2187222" y="1114777"/>
                </a:lnTo>
                <a:lnTo>
                  <a:pt x="2226468" y="1083468"/>
                </a:lnTo>
                <a:lnTo>
                  <a:pt x="2257777" y="1044222"/>
                </a:lnTo>
                <a:lnTo>
                  <a:pt x="2278503" y="999684"/>
                </a:lnTo>
                <a:lnTo>
                  <a:pt x="2286000" y="952500"/>
                </a:lnTo>
                <a:lnTo>
                  <a:pt x="2286000" y="190500"/>
                </a:lnTo>
                <a:lnTo>
                  <a:pt x="2278503" y="143315"/>
                </a:lnTo>
                <a:lnTo>
                  <a:pt x="2257777" y="98777"/>
                </a:lnTo>
                <a:lnTo>
                  <a:pt x="2226468" y="59531"/>
                </a:lnTo>
                <a:lnTo>
                  <a:pt x="2187222" y="28222"/>
                </a:lnTo>
                <a:lnTo>
                  <a:pt x="2142684" y="7496"/>
                </a:lnTo>
                <a:lnTo>
                  <a:pt x="209550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96957" y="3526889"/>
            <a:ext cx="2072947" cy="1036474"/>
          </a:xfrm>
          <a:custGeom>
            <a:avLst/>
            <a:gdLst/>
            <a:ahLst/>
            <a:cxnLst/>
            <a:rect l="l" t="t" r="r" b="b"/>
            <a:pathLst>
              <a:path w="2286000" h="1143000">
                <a:moveTo>
                  <a:pt x="190500" y="0"/>
                </a:move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2095500" y="1143000"/>
                </a:lnTo>
                <a:lnTo>
                  <a:pt x="2142684" y="1135503"/>
                </a:lnTo>
                <a:lnTo>
                  <a:pt x="2187222" y="1114777"/>
                </a:lnTo>
                <a:lnTo>
                  <a:pt x="2226468" y="1083468"/>
                </a:lnTo>
                <a:lnTo>
                  <a:pt x="2257777" y="1044222"/>
                </a:lnTo>
                <a:lnTo>
                  <a:pt x="2278503" y="999684"/>
                </a:lnTo>
                <a:lnTo>
                  <a:pt x="2286000" y="952500"/>
                </a:lnTo>
                <a:lnTo>
                  <a:pt x="2286000" y="190500"/>
                </a:lnTo>
                <a:lnTo>
                  <a:pt x="2278503" y="143315"/>
                </a:lnTo>
                <a:lnTo>
                  <a:pt x="2257777" y="98777"/>
                </a:lnTo>
                <a:lnTo>
                  <a:pt x="2226468" y="59531"/>
                </a:lnTo>
                <a:lnTo>
                  <a:pt x="2187222" y="28222"/>
                </a:lnTo>
                <a:lnTo>
                  <a:pt x="2142684" y="7496"/>
                </a:lnTo>
                <a:lnTo>
                  <a:pt x="2095500" y="0"/>
                </a:lnTo>
                <a:lnTo>
                  <a:pt x="1905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596957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69904" y="45633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24010" y="5392541"/>
            <a:ext cx="2072947" cy="1036474"/>
          </a:xfrm>
          <a:custGeom>
            <a:avLst/>
            <a:gdLst/>
            <a:ahLst/>
            <a:cxnLst/>
            <a:rect l="l" t="t" r="r" b="b"/>
            <a:pathLst>
              <a:path w="2286000" h="1143000">
                <a:moveTo>
                  <a:pt x="2095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2095500" y="1143000"/>
                </a:lnTo>
                <a:lnTo>
                  <a:pt x="2142684" y="1135503"/>
                </a:lnTo>
                <a:lnTo>
                  <a:pt x="2187222" y="1114777"/>
                </a:lnTo>
                <a:lnTo>
                  <a:pt x="2226468" y="1083468"/>
                </a:lnTo>
                <a:lnTo>
                  <a:pt x="2257777" y="1044222"/>
                </a:lnTo>
                <a:lnTo>
                  <a:pt x="2278503" y="999684"/>
                </a:lnTo>
                <a:lnTo>
                  <a:pt x="2286000" y="952500"/>
                </a:lnTo>
                <a:lnTo>
                  <a:pt x="2286000" y="190500"/>
                </a:lnTo>
                <a:lnTo>
                  <a:pt x="2278503" y="143315"/>
                </a:lnTo>
                <a:lnTo>
                  <a:pt x="2257777" y="98777"/>
                </a:lnTo>
                <a:lnTo>
                  <a:pt x="2226468" y="59531"/>
                </a:lnTo>
                <a:lnTo>
                  <a:pt x="2187222" y="28222"/>
                </a:lnTo>
                <a:lnTo>
                  <a:pt x="2142684" y="7496"/>
                </a:lnTo>
                <a:lnTo>
                  <a:pt x="209550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24010" y="5392541"/>
            <a:ext cx="2072947" cy="1036474"/>
          </a:xfrm>
          <a:custGeom>
            <a:avLst/>
            <a:gdLst/>
            <a:ahLst/>
            <a:cxnLst/>
            <a:rect l="l" t="t" r="r" b="b"/>
            <a:pathLst>
              <a:path w="2286000" h="1143000">
                <a:moveTo>
                  <a:pt x="190500" y="0"/>
                </a:move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2095500" y="1143000"/>
                </a:lnTo>
                <a:lnTo>
                  <a:pt x="2142684" y="1135503"/>
                </a:lnTo>
                <a:lnTo>
                  <a:pt x="2187222" y="1114777"/>
                </a:lnTo>
                <a:lnTo>
                  <a:pt x="2226468" y="1083468"/>
                </a:lnTo>
                <a:lnTo>
                  <a:pt x="2257777" y="1044222"/>
                </a:lnTo>
                <a:lnTo>
                  <a:pt x="2278503" y="999684"/>
                </a:lnTo>
                <a:lnTo>
                  <a:pt x="2286000" y="952500"/>
                </a:lnTo>
                <a:lnTo>
                  <a:pt x="2286000" y="190500"/>
                </a:lnTo>
                <a:lnTo>
                  <a:pt x="2278503" y="143315"/>
                </a:lnTo>
                <a:lnTo>
                  <a:pt x="2257777" y="98777"/>
                </a:lnTo>
                <a:lnTo>
                  <a:pt x="2226468" y="59531"/>
                </a:lnTo>
                <a:lnTo>
                  <a:pt x="2187222" y="28222"/>
                </a:lnTo>
                <a:lnTo>
                  <a:pt x="2142684" y="7496"/>
                </a:lnTo>
                <a:lnTo>
                  <a:pt x="2095500" y="0"/>
                </a:lnTo>
                <a:lnTo>
                  <a:pt x="1905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524010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596957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524010" y="4045126"/>
            <a:ext cx="1861046" cy="0"/>
          </a:xfrm>
          <a:custGeom>
            <a:avLst/>
            <a:gdLst/>
            <a:ahLst/>
            <a:cxnLst/>
            <a:rect l="l" t="t" r="r" b="b"/>
            <a:pathLst>
              <a:path w="2052320">
                <a:moveTo>
                  <a:pt x="0" y="0"/>
                </a:moveTo>
                <a:lnTo>
                  <a:pt x="2052320" y="0"/>
                </a:lnTo>
              </a:path>
            </a:pathLst>
          </a:custGeom>
          <a:ln w="368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375842" y="3971421"/>
            <a:ext cx="221114" cy="147410"/>
          </a:xfrm>
          <a:custGeom>
            <a:avLst/>
            <a:gdLst/>
            <a:ahLst/>
            <a:cxnLst/>
            <a:rect l="l" t="t" r="r" b="b"/>
            <a:pathLst>
              <a:path w="243839" h="162560">
                <a:moveTo>
                  <a:pt x="0" y="0"/>
                </a:moveTo>
                <a:lnTo>
                  <a:pt x="0" y="162559"/>
                </a:lnTo>
                <a:lnTo>
                  <a:pt x="243839" y="812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06555" y="4563363"/>
            <a:ext cx="826876" cy="1332444"/>
          </a:xfrm>
          <a:custGeom>
            <a:avLst/>
            <a:gdLst/>
            <a:ahLst/>
            <a:cxnLst/>
            <a:rect l="l" t="t" r="r" b="b"/>
            <a:pathLst>
              <a:path w="911859" h="1469389">
                <a:moveTo>
                  <a:pt x="911860" y="0"/>
                </a:moveTo>
                <a:lnTo>
                  <a:pt x="911318" y="71404"/>
                </a:lnTo>
                <a:lnTo>
                  <a:pt x="909693" y="140669"/>
                </a:lnTo>
                <a:lnTo>
                  <a:pt x="906984" y="207823"/>
                </a:lnTo>
                <a:lnTo>
                  <a:pt x="903191" y="272893"/>
                </a:lnTo>
                <a:lnTo>
                  <a:pt x="898315" y="335908"/>
                </a:lnTo>
                <a:lnTo>
                  <a:pt x="892354" y="396894"/>
                </a:lnTo>
                <a:lnTo>
                  <a:pt x="885310" y="455880"/>
                </a:lnTo>
                <a:lnTo>
                  <a:pt x="877182" y="512894"/>
                </a:lnTo>
                <a:lnTo>
                  <a:pt x="867969" y="567963"/>
                </a:lnTo>
                <a:lnTo>
                  <a:pt x="857672" y="621115"/>
                </a:lnTo>
                <a:lnTo>
                  <a:pt x="846290" y="672377"/>
                </a:lnTo>
                <a:lnTo>
                  <a:pt x="833824" y="721779"/>
                </a:lnTo>
                <a:lnTo>
                  <a:pt x="820272" y="769346"/>
                </a:lnTo>
                <a:lnTo>
                  <a:pt x="805637" y="815107"/>
                </a:lnTo>
                <a:lnTo>
                  <a:pt x="789916" y="859090"/>
                </a:lnTo>
                <a:lnTo>
                  <a:pt x="773110" y="901323"/>
                </a:lnTo>
                <a:lnTo>
                  <a:pt x="755219" y="941833"/>
                </a:lnTo>
                <a:lnTo>
                  <a:pt x="736243" y="980647"/>
                </a:lnTo>
                <a:lnTo>
                  <a:pt x="716181" y="1017795"/>
                </a:lnTo>
                <a:lnTo>
                  <a:pt x="695034" y="1053303"/>
                </a:lnTo>
                <a:lnTo>
                  <a:pt x="672801" y="1087199"/>
                </a:lnTo>
                <a:lnTo>
                  <a:pt x="649483" y="1119511"/>
                </a:lnTo>
                <a:lnTo>
                  <a:pt x="625078" y="1150267"/>
                </a:lnTo>
                <a:lnTo>
                  <a:pt x="599588" y="1179495"/>
                </a:lnTo>
                <a:lnTo>
                  <a:pt x="573012" y="1207221"/>
                </a:lnTo>
                <a:lnTo>
                  <a:pt x="545350" y="1233475"/>
                </a:lnTo>
                <a:lnTo>
                  <a:pt x="486766" y="1281674"/>
                </a:lnTo>
                <a:lnTo>
                  <a:pt x="423836" y="1324315"/>
                </a:lnTo>
                <a:lnTo>
                  <a:pt x="390741" y="1343619"/>
                </a:lnTo>
                <a:lnTo>
                  <a:pt x="356560" y="1361618"/>
                </a:lnTo>
                <a:lnTo>
                  <a:pt x="321291" y="1378337"/>
                </a:lnTo>
                <a:lnTo>
                  <a:pt x="284935" y="1393806"/>
                </a:lnTo>
                <a:lnTo>
                  <a:pt x="247493" y="1408051"/>
                </a:lnTo>
                <a:lnTo>
                  <a:pt x="208963" y="1421101"/>
                </a:lnTo>
                <a:lnTo>
                  <a:pt x="169345" y="1432983"/>
                </a:lnTo>
                <a:lnTo>
                  <a:pt x="128640" y="1443726"/>
                </a:lnTo>
                <a:lnTo>
                  <a:pt x="86848" y="1453355"/>
                </a:lnTo>
                <a:lnTo>
                  <a:pt x="43968" y="1461901"/>
                </a:lnTo>
                <a:lnTo>
                  <a:pt x="0" y="1469390"/>
                </a:lnTo>
              </a:path>
            </a:pathLst>
          </a:custGeom>
          <a:ln w="368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596957" y="5819799"/>
            <a:ext cx="225721" cy="147410"/>
          </a:xfrm>
          <a:custGeom>
            <a:avLst/>
            <a:gdLst/>
            <a:ahLst/>
            <a:cxnLst/>
            <a:rect l="l" t="t" r="r" b="b"/>
            <a:pathLst>
              <a:path w="248920" h="162559">
                <a:moveTo>
                  <a:pt x="237489" y="0"/>
                </a:moveTo>
                <a:lnTo>
                  <a:pt x="0" y="100329"/>
                </a:lnTo>
                <a:lnTo>
                  <a:pt x="248920" y="162559"/>
                </a:lnTo>
                <a:lnTo>
                  <a:pt x="2374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494446" y="4774111"/>
            <a:ext cx="1029564" cy="1136666"/>
          </a:xfrm>
          <a:custGeom>
            <a:avLst/>
            <a:gdLst/>
            <a:ahLst/>
            <a:cxnLst/>
            <a:rect l="l" t="t" r="r" b="b"/>
            <a:pathLst>
              <a:path w="1135379" h="1253490">
                <a:moveTo>
                  <a:pt x="1135380" y="1253489"/>
                </a:moveTo>
                <a:lnTo>
                  <a:pt x="1081707" y="1252779"/>
                </a:lnTo>
                <a:lnTo>
                  <a:pt x="1029535" y="1250647"/>
                </a:lnTo>
                <a:lnTo>
                  <a:pt x="978849" y="1247094"/>
                </a:lnTo>
                <a:lnTo>
                  <a:pt x="929634" y="1242120"/>
                </a:lnTo>
                <a:lnTo>
                  <a:pt x="881874" y="1235725"/>
                </a:lnTo>
                <a:lnTo>
                  <a:pt x="835556" y="1227908"/>
                </a:lnTo>
                <a:lnTo>
                  <a:pt x="790663" y="1218670"/>
                </a:lnTo>
                <a:lnTo>
                  <a:pt x="747180" y="1208011"/>
                </a:lnTo>
                <a:lnTo>
                  <a:pt x="705092" y="1195931"/>
                </a:lnTo>
                <a:lnTo>
                  <a:pt x="664385" y="1182430"/>
                </a:lnTo>
                <a:lnTo>
                  <a:pt x="625043" y="1167507"/>
                </a:lnTo>
                <a:lnTo>
                  <a:pt x="587051" y="1151164"/>
                </a:lnTo>
                <a:lnTo>
                  <a:pt x="550393" y="1133399"/>
                </a:lnTo>
                <a:lnTo>
                  <a:pt x="515055" y="1114213"/>
                </a:lnTo>
                <a:lnTo>
                  <a:pt x="481022" y="1093606"/>
                </a:lnTo>
                <a:lnTo>
                  <a:pt x="448278" y="1071577"/>
                </a:lnTo>
                <a:lnTo>
                  <a:pt x="416808" y="1048127"/>
                </a:lnTo>
                <a:lnTo>
                  <a:pt x="386598" y="1023257"/>
                </a:lnTo>
                <a:lnTo>
                  <a:pt x="357632" y="996965"/>
                </a:lnTo>
                <a:lnTo>
                  <a:pt x="329894" y="969251"/>
                </a:lnTo>
                <a:lnTo>
                  <a:pt x="303371" y="940117"/>
                </a:lnTo>
                <a:lnTo>
                  <a:pt x="278046" y="909561"/>
                </a:lnTo>
                <a:lnTo>
                  <a:pt x="253905" y="877585"/>
                </a:lnTo>
                <a:lnTo>
                  <a:pt x="230932" y="844187"/>
                </a:lnTo>
                <a:lnTo>
                  <a:pt x="209113" y="809367"/>
                </a:lnTo>
                <a:lnTo>
                  <a:pt x="188432" y="773127"/>
                </a:lnTo>
                <a:lnTo>
                  <a:pt x="168874" y="735466"/>
                </a:lnTo>
                <a:lnTo>
                  <a:pt x="150424" y="696383"/>
                </a:lnTo>
                <a:lnTo>
                  <a:pt x="133067" y="655879"/>
                </a:lnTo>
                <a:lnTo>
                  <a:pt x="116788" y="613954"/>
                </a:lnTo>
                <a:lnTo>
                  <a:pt x="101571" y="570607"/>
                </a:lnTo>
                <a:lnTo>
                  <a:pt x="87402" y="525840"/>
                </a:lnTo>
                <a:lnTo>
                  <a:pt x="74265" y="479651"/>
                </a:lnTo>
                <a:lnTo>
                  <a:pt x="62146" y="432041"/>
                </a:lnTo>
                <a:lnTo>
                  <a:pt x="51029" y="383010"/>
                </a:lnTo>
                <a:lnTo>
                  <a:pt x="40899" y="332558"/>
                </a:lnTo>
                <a:lnTo>
                  <a:pt x="31741" y="280685"/>
                </a:lnTo>
                <a:lnTo>
                  <a:pt x="23539" y="227390"/>
                </a:lnTo>
                <a:lnTo>
                  <a:pt x="16279" y="172674"/>
                </a:lnTo>
                <a:lnTo>
                  <a:pt x="9946" y="116537"/>
                </a:lnTo>
                <a:lnTo>
                  <a:pt x="4525" y="58979"/>
                </a:lnTo>
                <a:lnTo>
                  <a:pt x="0" y="0"/>
                </a:lnTo>
              </a:path>
            </a:pathLst>
          </a:custGeom>
          <a:ln w="368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420741" y="4563363"/>
            <a:ext cx="148561" cy="223417"/>
          </a:xfrm>
          <a:custGeom>
            <a:avLst/>
            <a:gdLst/>
            <a:ahLst/>
            <a:cxnLst/>
            <a:rect l="l" t="t" r="r" b="b"/>
            <a:pathLst>
              <a:path w="163830" h="246379">
                <a:moveTo>
                  <a:pt x="73660" y="0"/>
                </a:moveTo>
                <a:lnTo>
                  <a:pt x="0" y="246380"/>
                </a:lnTo>
                <a:lnTo>
                  <a:pt x="163830" y="241300"/>
                </a:lnTo>
                <a:lnTo>
                  <a:pt x="736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3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025191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622" y="248693"/>
            <a:ext cx="7776839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algn="ctr">
              <a:spcBef>
                <a:spcPts val="91"/>
              </a:spcBef>
            </a:pPr>
            <a:r>
              <a:rPr sz="3990" spc="-5" dirty="0">
                <a:solidFill>
                  <a:srgbClr val="191919"/>
                </a:solidFill>
              </a:rPr>
              <a:t>SCCs and</a:t>
            </a:r>
            <a:r>
              <a:rPr sz="3990" spc="-73" dirty="0">
                <a:solidFill>
                  <a:srgbClr val="191919"/>
                </a:solidFill>
              </a:rPr>
              <a:t> </a:t>
            </a:r>
            <a:r>
              <a:rPr sz="3990" spc="-5" dirty="0">
                <a:solidFill>
                  <a:srgbClr val="191919"/>
                </a:solidFill>
              </a:rPr>
              <a:t>DAGs</a:t>
            </a:r>
            <a:endParaRPr sz="3990" dirty="0"/>
          </a:p>
        </p:txBody>
      </p:sp>
      <p:sp>
        <p:nvSpPr>
          <p:cNvPr id="5" name="object 5"/>
          <p:cNvSpPr txBox="1"/>
          <p:nvPr/>
        </p:nvSpPr>
        <p:spPr>
          <a:xfrm>
            <a:off x="355108" y="1094161"/>
            <a:ext cx="8451542" cy="5313809"/>
          </a:xfrm>
          <a:prstGeom prst="rect">
            <a:avLst/>
          </a:prstGeom>
        </p:spPr>
        <p:txBody>
          <a:bodyPr vert="horz" wrap="square" lIns="0" tIns="23033" rIns="0" bIns="0" rtlCol="0">
            <a:spAutoFit/>
          </a:bodyPr>
          <a:lstStyle/>
          <a:p>
            <a:pPr marL="468716" marR="527449" lvl="0" indent="-457200" algn="l" defTabSz="8291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sz="2856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We now see that there is a close  connection between SCCs and DAGs:  </a:t>
            </a:r>
            <a:r>
              <a:rPr kumimoji="0" sz="2856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the SCCs of a graph form a DAG</a:t>
            </a:r>
            <a:r>
              <a:rPr kumimoji="0" sz="2856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.</a:t>
            </a:r>
            <a:endParaRPr kumimoji="0" sz="2856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erif"/>
              <a:ea typeface="+mn-ea"/>
              <a:cs typeface="DejaVu Serif"/>
            </a:endParaRPr>
          </a:p>
          <a:p>
            <a:pPr marL="468716" marR="4607" lvl="0" indent="-457200" algn="l" defTabSz="8291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sz="2856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Intuitively, you can think of a graph as a  two-layer structure:</a:t>
            </a:r>
            <a:endParaRPr kumimoji="0" lang="en-US" sz="2856" b="0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DejaVu Serif"/>
              <a:ea typeface="+mn-ea"/>
              <a:cs typeface="DejaVu Serif"/>
            </a:endParaRPr>
          </a:p>
          <a:p>
            <a:pPr marL="925916" marR="297698" lvl="1" indent="-457200" algn="l" defTabSz="8291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6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At a high level, </a:t>
            </a:r>
            <a:r>
              <a:rPr kumimoji="0" lang="en-CA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a graph is a DAG of SCCs  </a:t>
            </a:r>
            <a:r>
              <a:rPr kumimoji="0" lang="en-CA" sz="26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showing the top-level connections between clusters of nodes.</a:t>
            </a:r>
            <a:endParaRPr kumimoji="0" lang="en-CA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erif"/>
              <a:ea typeface="+mn-ea"/>
              <a:cs typeface="DejaVu Serif"/>
            </a:endParaRPr>
          </a:p>
          <a:p>
            <a:pPr marL="925916" marR="4607" lvl="1" indent="-457200" algn="l" defTabSz="8291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6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At a lower level, you can see the connections  between nodes in the same SCC.</a:t>
            </a:r>
            <a:endParaRPr kumimoji="0" lang="en-CA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erif"/>
              <a:ea typeface="+mn-ea"/>
              <a:cs typeface="DejaVu Serif"/>
            </a:endParaRPr>
          </a:p>
        </p:txBody>
      </p:sp>
    </p:spTree>
    <p:extLst>
      <p:ext uri="{BB962C8B-B14F-4D97-AF65-F5344CB8AC3E}">
        <p14:creationId xmlns:p14="http://schemas.microsoft.com/office/powerpoint/2010/main" val="198865336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5231" y="274656"/>
            <a:ext cx="4610138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algn="ctr">
              <a:spcBef>
                <a:spcPts val="91"/>
              </a:spcBef>
            </a:pPr>
            <a:r>
              <a:rPr sz="3990" spc="-5" dirty="0">
                <a:solidFill>
                  <a:srgbClr val="191919"/>
                </a:solidFill>
              </a:rPr>
              <a:t>SCCs and</a:t>
            </a:r>
            <a:r>
              <a:rPr sz="3990" spc="-73" dirty="0">
                <a:solidFill>
                  <a:srgbClr val="191919"/>
                </a:solidFill>
              </a:rPr>
              <a:t> </a:t>
            </a:r>
            <a:r>
              <a:rPr sz="3990" spc="-5" dirty="0">
                <a:solidFill>
                  <a:srgbClr val="191919"/>
                </a:solidFill>
              </a:rPr>
              <a:t>DAGs</a:t>
            </a:r>
            <a:endParaRPr sz="3990" dirty="0"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257452" y="1100034"/>
            <a:ext cx="8629095" cy="5578625"/>
          </a:xfrm>
          <a:prstGeom prst="rect">
            <a:avLst/>
          </a:prstGeom>
        </p:spPr>
        <p:txBody>
          <a:bodyPr vert="horz" wrap="square" lIns="0" tIns="23033" rIns="0" bIns="0" rtlCol="0">
            <a:spAutoFit/>
          </a:bodyPr>
          <a:lstStyle/>
          <a:p>
            <a:pPr marL="717470" marR="4607" indent="-4572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sz="2800" spc="5" dirty="0"/>
              <a:t>Now </a:t>
            </a:r>
            <a:r>
              <a:rPr sz="2800" dirty="0"/>
              <a:t>that </a:t>
            </a:r>
            <a:r>
              <a:rPr sz="2800" spc="5" dirty="0"/>
              <a:t>we </a:t>
            </a:r>
            <a:r>
              <a:rPr sz="2800" dirty="0"/>
              <a:t>have found </a:t>
            </a:r>
            <a:r>
              <a:rPr sz="2800" spc="5" dirty="0"/>
              <a:t>a </a:t>
            </a:r>
            <a:r>
              <a:rPr sz="2800" dirty="0"/>
              <a:t>connection  </a:t>
            </a:r>
            <a:r>
              <a:rPr sz="2800" spc="5" dirty="0"/>
              <a:t>between </a:t>
            </a:r>
            <a:r>
              <a:rPr sz="2800" dirty="0"/>
              <a:t>SCCs and DAGs, can </a:t>
            </a:r>
            <a:r>
              <a:rPr sz="2800" spc="5" dirty="0"/>
              <a:t>we adapt </a:t>
            </a:r>
            <a:r>
              <a:rPr sz="2800" dirty="0"/>
              <a:t>any  of our algorithms </a:t>
            </a:r>
            <a:r>
              <a:rPr sz="2800" spc="5" dirty="0"/>
              <a:t>on DAGs </a:t>
            </a:r>
            <a:r>
              <a:rPr sz="2800" dirty="0"/>
              <a:t>to find</a:t>
            </a:r>
            <a:r>
              <a:rPr sz="2800" spc="-23" dirty="0"/>
              <a:t> </a:t>
            </a:r>
            <a:r>
              <a:rPr sz="2800" spc="5" dirty="0"/>
              <a:t>SCCs?</a:t>
            </a:r>
          </a:p>
          <a:p>
            <a:pPr marL="717470" marR="328792" indent="-4572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sz="2800" dirty="0"/>
              <a:t>Right </a:t>
            </a:r>
            <a:r>
              <a:rPr sz="2800" spc="-77" dirty="0"/>
              <a:t>now, </a:t>
            </a:r>
            <a:r>
              <a:rPr sz="2800" dirty="0"/>
              <a:t>our main operation </a:t>
            </a:r>
            <a:r>
              <a:rPr sz="2800" spc="5" dirty="0"/>
              <a:t>on DAGs </a:t>
            </a:r>
            <a:r>
              <a:rPr sz="2800" spc="-5" dirty="0"/>
              <a:t>is  </a:t>
            </a:r>
            <a:r>
              <a:rPr sz="2800" dirty="0"/>
              <a:t>topological sort, </a:t>
            </a:r>
            <a:r>
              <a:rPr sz="2800" spc="5" dirty="0"/>
              <a:t>and we </a:t>
            </a:r>
            <a:r>
              <a:rPr sz="2800" dirty="0"/>
              <a:t>have two  algorithms </a:t>
            </a:r>
            <a:r>
              <a:rPr sz="2800" spc="5" dirty="0"/>
              <a:t>we </a:t>
            </a:r>
            <a:r>
              <a:rPr sz="2800" dirty="0"/>
              <a:t>can</a:t>
            </a:r>
            <a:r>
              <a:rPr sz="2800" spc="5" dirty="0"/>
              <a:t> </a:t>
            </a:r>
            <a:r>
              <a:rPr sz="2800" dirty="0"/>
              <a:t>use:</a:t>
            </a:r>
            <a:endParaRPr lang="en-US" sz="2800" dirty="0"/>
          </a:p>
          <a:p>
            <a:pPr marL="883305" marR="4607" lvl="1" indent="-457200" defTabSz="829178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5822672" algn="l"/>
              </a:tabLst>
            </a:pPr>
            <a:r>
              <a:rPr lang="en-CA" sz="2400" i="1" spc="9" dirty="0">
                <a:solidFill>
                  <a:srgbClr val="191919"/>
                </a:solidFill>
                <a:latin typeface="DejaVu Serif"/>
                <a:cs typeface="DejaVu Serif"/>
              </a:rPr>
              <a:t>Repeatedly </a:t>
            </a:r>
            <a:r>
              <a:rPr lang="en-CA" sz="2400" i="1" spc="14" dirty="0">
                <a:solidFill>
                  <a:srgbClr val="191919"/>
                </a:solidFill>
                <a:latin typeface="DejaVu Serif"/>
                <a:cs typeface="DejaVu Serif"/>
              </a:rPr>
              <a:t>removing a</a:t>
            </a:r>
            <a:r>
              <a:rPr lang="en-CA" sz="2400" i="1" spc="41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lang="en-CA" sz="2400" i="1" spc="9" dirty="0">
                <a:solidFill>
                  <a:srgbClr val="191919"/>
                </a:solidFill>
                <a:latin typeface="DejaVu Serif"/>
                <a:cs typeface="DejaVu Serif"/>
              </a:rPr>
              <a:t>source</a:t>
            </a:r>
            <a:r>
              <a:rPr lang="en-CA" sz="2400" i="1" spc="23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lang="en-CA" sz="2400" i="1" spc="9" dirty="0">
                <a:solidFill>
                  <a:srgbClr val="191919"/>
                </a:solidFill>
                <a:latin typeface="DejaVu Serif"/>
                <a:cs typeface="DejaVu Serif"/>
              </a:rPr>
              <a:t>node. </a:t>
            </a:r>
            <a:r>
              <a:rPr lang="en-CA" sz="2400" spc="9" dirty="0">
                <a:solidFill>
                  <a:srgbClr val="191919"/>
                </a:solidFill>
                <a:latin typeface="DejaVu Serif"/>
                <a:cs typeface="DejaVu Serif"/>
              </a:rPr>
              <a:t>That</a:t>
            </a:r>
            <a:r>
              <a:rPr lang="en-CA" sz="2400" spc="-63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lang="en-CA" sz="2400" spc="9" dirty="0">
                <a:solidFill>
                  <a:srgbClr val="191919"/>
                </a:solidFill>
                <a:latin typeface="DejaVu Serif"/>
                <a:cs typeface="DejaVu Serif"/>
              </a:rPr>
              <a:t>won't  </a:t>
            </a:r>
            <a:r>
              <a:rPr lang="en-CA" sz="2400" spc="14" dirty="0">
                <a:solidFill>
                  <a:srgbClr val="191919"/>
                </a:solidFill>
                <a:latin typeface="DejaVu Serif"/>
                <a:cs typeface="DejaVu Serif"/>
              </a:rPr>
              <a:t>help </a:t>
            </a:r>
            <a:r>
              <a:rPr lang="en-CA" sz="2400" spc="9" dirty="0">
                <a:solidFill>
                  <a:srgbClr val="191919"/>
                </a:solidFill>
                <a:latin typeface="DejaVu Serif"/>
                <a:cs typeface="DejaVu Serif"/>
              </a:rPr>
              <a:t>us here, since </a:t>
            </a:r>
            <a:r>
              <a:rPr lang="en-CA" sz="2400" spc="14" dirty="0">
                <a:solidFill>
                  <a:srgbClr val="191919"/>
                </a:solidFill>
                <a:latin typeface="DejaVu Serif"/>
                <a:cs typeface="DejaVu Serif"/>
              </a:rPr>
              <a:t>we </a:t>
            </a:r>
            <a:r>
              <a:rPr lang="en-CA" sz="2400" spc="9" dirty="0">
                <a:solidFill>
                  <a:srgbClr val="191919"/>
                </a:solidFill>
                <a:latin typeface="DejaVu Serif"/>
                <a:cs typeface="DejaVu Serif"/>
              </a:rPr>
              <a:t>can't easily tell </a:t>
            </a:r>
            <a:r>
              <a:rPr lang="en-CA" sz="2400" spc="5" dirty="0">
                <a:solidFill>
                  <a:srgbClr val="191919"/>
                </a:solidFill>
                <a:latin typeface="DejaVu Serif"/>
                <a:cs typeface="DejaVu Serif"/>
              </a:rPr>
              <a:t>if </a:t>
            </a:r>
            <a:r>
              <a:rPr lang="en-CA" sz="2400" spc="14" dirty="0">
                <a:solidFill>
                  <a:srgbClr val="191919"/>
                </a:solidFill>
                <a:latin typeface="DejaVu Serif"/>
                <a:cs typeface="DejaVu Serif"/>
              </a:rPr>
              <a:t>a </a:t>
            </a:r>
            <a:r>
              <a:rPr lang="en-CA" sz="2400" spc="9" dirty="0">
                <a:solidFill>
                  <a:srgbClr val="191919"/>
                </a:solidFill>
                <a:latin typeface="DejaVu Serif"/>
                <a:cs typeface="DejaVu Serif"/>
              </a:rPr>
              <a:t>node  is in </a:t>
            </a:r>
            <a:r>
              <a:rPr lang="en-CA" sz="2400" spc="14" dirty="0">
                <a:solidFill>
                  <a:srgbClr val="191919"/>
                </a:solidFill>
                <a:latin typeface="DejaVu Serif"/>
                <a:cs typeface="DejaVu Serif"/>
              </a:rPr>
              <a:t>a source</a:t>
            </a:r>
            <a:r>
              <a:rPr lang="en-CA" sz="2400" spc="-18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lang="en-CA" sz="2400" spc="-9" dirty="0">
                <a:solidFill>
                  <a:srgbClr val="191919"/>
                </a:solidFill>
                <a:latin typeface="DejaVu Serif"/>
                <a:cs typeface="DejaVu Serif"/>
              </a:rPr>
              <a:t>SCC.</a:t>
            </a:r>
            <a:endParaRPr lang="en-CA" sz="2400" dirty="0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883305" marR="59309" lvl="1" indent="-457200" defTabSz="829178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6161828" algn="l"/>
              </a:tabLst>
            </a:pPr>
            <a:r>
              <a:rPr lang="en-CA" sz="2400" i="1" spc="9" dirty="0">
                <a:solidFill>
                  <a:srgbClr val="191919"/>
                </a:solidFill>
                <a:latin typeface="DejaVu Serif"/>
                <a:cs typeface="DejaVu Serif"/>
              </a:rPr>
              <a:t>Running </a:t>
            </a:r>
            <a:r>
              <a:rPr lang="en-CA" sz="2400" i="1" spc="18" dirty="0">
                <a:solidFill>
                  <a:srgbClr val="191919"/>
                </a:solidFill>
                <a:latin typeface="DejaVu Serif"/>
                <a:cs typeface="DejaVu Serif"/>
              </a:rPr>
              <a:t>DFS </a:t>
            </a:r>
            <a:r>
              <a:rPr lang="en-CA" sz="2400" i="1" spc="14" dirty="0">
                <a:solidFill>
                  <a:srgbClr val="191919"/>
                </a:solidFill>
                <a:latin typeface="DejaVu Serif"/>
                <a:cs typeface="DejaVu Serif"/>
              </a:rPr>
              <a:t>and </a:t>
            </a:r>
            <a:r>
              <a:rPr lang="en-CA" sz="2400" i="1" spc="9" dirty="0">
                <a:solidFill>
                  <a:srgbClr val="191919"/>
                </a:solidFill>
                <a:latin typeface="DejaVu Serif"/>
                <a:cs typeface="DejaVu Serif"/>
              </a:rPr>
              <a:t>reversing</a:t>
            </a:r>
            <a:r>
              <a:rPr lang="en-CA" sz="2400" i="1" spc="23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lang="en-CA" sz="2400" i="1" spc="9" dirty="0">
                <a:solidFill>
                  <a:srgbClr val="191919"/>
                </a:solidFill>
                <a:latin typeface="DejaVu Serif"/>
                <a:cs typeface="DejaVu Serif"/>
              </a:rPr>
              <a:t>the</a:t>
            </a:r>
            <a:r>
              <a:rPr lang="en-CA" sz="2400" i="1" spc="23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lang="en-CA" sz="2400" i="1" spc="14" dirty="0">
                <a:solidFill>
                  <a:srgbClr val="191919"/>
                </a:solidFill>
                <a:latin typeface="DejaVu Serif"/>
                <a:cs typeface="DejaVu Serif"/>
              </a:rPr>
              <a:t>result</a:t>
            </a:r>
            <a:r>
              <a:rPr lang="en-CA" sz="2400" spc="14" dirty="0">
                <a:solidFill>
                  <a:srgbClr val="191919"/>
                </a:solidFill>
                <a:latin typeface="DejaVu Serif"/>
                <a:cs typeface="DejaVu Serif"/>
              </a:rPr>
              <a:t>. So</a:t>
            </a:r>
            <a:r>
              <a:rPr lang="en-CA" sz="2400" spc="-68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lang="en-CA" sz="2400" spc="9" dirty="0">
                <a:solidFill>
                  <a:srgbClr val="191919"/>
                </a:solidFill>
                <a:latin typeface="DejaVu Serif"/>
                <a:cs typeface="DejaVu Serif"/>
              </a:rPr>
              <a:t>what  </a:t>
            </a:r>
            <a:r>
              <a:rPr lang="en-CA" sz="2400" spc="14" dirty="0">
                <a:solidFill>
                  <a:srgbClr val="191919"/>
                </a:solidFill>
                <a:latin typeface="DejaVu Serif"/>
                <a:cs typeface="DejaVu Serif"/>
              </a:rPr>
              <a:t>happens </a:t>
            </a:r>
            <a:r>
              <a:rPr lang="en-CA" sz="2400" spc="5" dirty="0">
                <a:solidFill>
                  <a:srgbClr val="191919"/>
                </a:solidFill>
                <a:latin typeface="DejaVu Serif"/>
                <a:cs typeface="DejaVu Serif"/>
              </a:rPr>
              <a:t>if </a:t>
            </a:r>
            <a:r>
              <a:rPr lang="en-CA" sz="2400" spc="9" dirty="0">
                <a:solidFill>
                  <a:srgbClr val="191919"/>
                </a:solidFill>
                <a:latin typeface="DejaVu Serif"/>
                <a:cs typeface="DejaVu Serif"/>
              </a:rPr>
              <a:t>we try that</a:t>
            </a:r>
            <a:r>
              <a:rPr lang="en-CA" sz="2400" spc="-9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lang="en-CA" sz="2400" spc="9" dirty="0">
                <a:solidFill>
                  <a:srgbClr val="191919"/>
                </a:solidFill>
                <a:latin typeface="DejaVu Serif"/>
                <a:cs typeface="DejaVu Serif"/>
              </a:rPr>
              <a:t>out?</a:t>
            </a:r>
            <a:endParaRPr lang="en-CA" sz="2400" dirty="0">
              <a:solidFill>
                <a:prstClr val="black"/>
              </a:solidFill>
              <a:latin typeface="DejaVu Serif"/>
              <a:cs typeface="DejaVu Serif"/>
            </a:endParaRPr>
          </a:p>
        </p:txBody>
      </p:sp>
    </p:spTree>
    <p:extLst>
      <p:ext uri="{BB962C8B-B14F-4D97-AF65-F5344CB8AC3E}">
        <p14:creationId xmlns:p14="http://schemas.microsoft.com/office/powerpoint/2010/main" val="168080584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3" name="Google Shape;2893;p122"/>
          <p:cNvSpPr/>
          <p:nvPr/>
        </p:nvSpPr>
        <p:spPr>
          <a:xfrm>
            <a:off x="3691354" y="3321746"/>
            <a:ext cx="1659000" cy="1659000"/>
          </a:xfrm>
          <a:prstGeom prst="ellipse">
            <a:avLst/>
          </a:prstGeom>
          <a:noFill/>
          <a:ln w="38100" cap="flat" cmpd="sng">
            <a:solidFill>
              <a:srgbClr val="8BC34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94" name="Google Shape;2894;p122"/>
          <p:cNvSpPr txBox="1"/>
          <p:nvPr/>
        </p:nvSpPr>
        <p:spPr>
          <a:xfrm>
            <a:off x="5193700" y="3931675"/>
            <a:ext cx="1177800" cy="50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2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7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95" name="Google Shape;2895;p122"/>
          <p:cNvSpPr txBox="1"/>
          <p:nvPr/>
        </p:nvSpPr>
        <p:spPr>
          <a:xfrm>
            <a:off x="4812700" y="3245875"/>
            <a:ext cx="1177800" cy="50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3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6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96" name="Google Shape;2896;p122"/>
          <p:cNvSpPr txBox="1"/>
          <p:nvPr/>
        </p:nvSpPr>
        <p:spPr>
          <a:xfrm>
            <a:off x="2897325" y="3779275"/>
            <a:ext cx="1177800" cy="50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4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5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97" name="Google Shape;2897;p122"/>
          <p:cNvSpPr txBox="1">
            <a:spLocks noGrp="1"/>
          </p:cNvSpPr>
          <p:nvPr>
            <p:ph type="subTitle" idx="4294967295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Let the </a:t>
            </a:r>
            <a:r>
              <a:rPr lang="en" sz="2400" b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end time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 a SCC be the largest end time of any element of that SCC.</a:t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Let the </a:t>
            </a:r>
            <a:r>
              <a:rPr lang="en" sz="2400" b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starting time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 a SCC be the smallest starting time of any element of that SCC.</a:t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98" name="Google Shape;2898;p122"/>
          <p:cNvSpPr txBox="1">
            <a:spLocks noGrp="1"/>
          </p:cNvSpPr>
          <p:nvPr>
            <p:ph type="subTitle" idx="4294967295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Kosaraju’s Algorithm</a:t>
            </a:r>
            <a:endParaRPr sz="24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2899" name="Google Shape;2899;p122"/>
          <p:cNvGrpSpPr/>
          <p:nvPr/>
        </p:nvGrpSpPr>
        <p:grpSpPr>
          <a:xfrm>
            <a:off x="4583562" y="4017213"/>
            <a:ext cx="644700" cy="644700"/>
            <a:chOff x="4581975" y="2766525"/>
            <a:chExt cx="644700" cy="644700"/>
          </a:xfrm>
        </p:grpSpPr>
        <p:sp>
          <p:nvSpPr>
            <p:cNvPr id="2900" name="Google Shape;2900;p122"/>
            <p:cNvSpPr/>
            <p:nvPr/>
          </p:nvSpPr>
          <p:spPr>
            <a:xfrm>
              <a:off x="4581975" y="27665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901" name="Google Shape;2901;p1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73000" y="2903813"/>
              <a:ext cx="462650" cy="3701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02" name="Google Shape;2902;p122"/>
          <p:cNvGrpSpPr/>
          <p:nvPr/>
        </p:nvGrpSpPr>
        <p:grpSpPr>
          <a:xfrm>
            <a:off x="3821562" y="4017213"/>
            <a:ext cx="644700" cy="644700"/>
            <a:chOff x="1912100" y="3775425"/>
            <a:chExt cx="644700" cy="644700"/>
          </a:xfrm>
        </p:grpSpPr>
        <p:sp>
          <p:nvSpPr>
            <p:cNvPr id="2903" name="Google Shape;2903;p122"/>
            <p:cNvSpPr/>
            <p:nvPr/>
          </p:nvSpPr>
          <p:spPr>
            <a:xfrm>
              <a:off x="1912100" y="37754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904" name="Google Shape;2904;p1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5550" y="3879863"/>
              <a:ext cx="457800" cy="4358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05" name="Google Shape;2905;p122"/>
          <p:cNvGrpSpPr/>
          <p:nvPr/>
        </p:nvGrpSpPr>
        <p:grpSpPr>
          <a:xfrm>
            <a:off x="6628812" y="3797488"/>
            <a:ext cx="644700" cy="644700"/>
            <a:chOff x="3978375" y="3680925"/>
            <a:chExt cx="644700" cy="644700"/>
          </a:xfrm>
        </p:grpSpPr>
        <p:sp>
          <p:nvSpPr>
            <p:cNvPr id="2906" name="Google Shape;2906;p122"/>
            <p:cNvSpPr/>
            <p:nvPr/>
          </p:nvSpPr>
          <p:spPr>
            <a:xfrm>
              <a:off x="3978375" y="36809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907" name="Google Shape;2907;p1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34763" y="3799638"/>
              <a:ext cx="531925" cy="407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08" name="Google Shape;2908;p122"/>
          <p:cNvGrpSpPr/>
          <p:nvPr/>
        </p:nvGrpSpPr>
        <p:grpSpPr>
          <a:xfrm>
            <a:off x="4202562" y="3407613"/>
            <a:ext cx="644700" cy="644700"/>
            <a:chOff x="4359375" y="1453400"/>
            <a:chExt cx="644700" cy="644700"/>
          </a:xfrm>
        </p:grpSpPr>
        <p:sp>
          <p:nvSpPr>
            <p:cNvPr id="2909" name="Google Shape;2909;p122"/>
            <p:cNvSpPr/>
            <p:nvPr/>
          </p:nvSpPr>
          <p:spPr>
            <a:xfrm>
              <a:off x="4359375" y="1453400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910" name="Google Shape;2910;p1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417725" y="1511625"/>
              <a:ext cx="528000" cy="52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11" name="Google Shape;2911;p122"/>
          <p:cNvGrpSpPr/>
          <p:nvPr/>
        </p:nvGrpSpPr>
        <p:grpSpPr>
          <a:xfrm>
            <a:off x="1870487" y="3797488"/>
            <a:ext cx="644700" cy="644700"/>
            <a:chOff x="2606775" y="2309325"/>
            <a:chExt cx="644700" cy="644700"/>
          </a:xfrm>
        </p:grpSpPr>
        <p:sp>
          <p:nvSpPr>
            <p:cNvPr id="2912" name="Google Shape;2912;p122"/>
            <p:cNvSpPr/>
            <p:nvPr/>
          </p:nvSpPr>
          <p:spPr>
            <a:xfrm>
              <a:off x="2606775" y="23093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913" name="Google Shape;2913;p12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06775" y="2388292"/>
              <a:ext cx="644700" cy="4867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14" name="Google Shape;2914;p122"/>
          <p:cNvSpPr/>
          <p:nvPr/>
        </p:nvSpPr>
        <p:spPr>
          <a:xfrm>
            <a:off x="1768188" y="3695200"/>
            <a:ext cx="849300" cy="849300"/>
          </a:xfrm>
          <a:prstGeom prst="ellipse">
            <a:avLst/>
          </a:prstGeom>
          <a:noFill/>
          <a:ln w="38100" cap="flat" cmpd="sng">
            <a:solidFill>
              <a:srgbClr val="2196F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15" name="Google Shape;2915;p122"/>
          <p:cNvSpPr/>
          <p:nvPr/>
        </p:nvSpPr>
        <p:spPr>
          <a:xfrm>
            <a:off x="6526488" y="3695200"/>
            <a:ext cx="849300" cy="849300"/>
          </a:xfrm>
          <a:prstGeom prst="ellipse">
            <a:avLst/>
          </a:prstGeom>
          <a:noFill/>
          <a:ln w="38100" cap="flat" cmpd="sng">
            <a:solidFill>
              <a:srgbClr val="FFD54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16" name="Google Shape;2916;p122"/>
          <p:cNvSpPr txBox="1"/>
          <p:nvPr/>
        </p:nvSpPr>
        <p:spPr>
          <a:xfrm>
            <a:off x="1603951" y="4544500"/>
            <a:ext cx="12933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0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1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17" name="Google Shape;2917;p122"/>
          <p:cNvSpPr txBox="1"/>
          <p:nvPr/>
        </p:nvSpPr>
        <p:spPr>
          <a:xfrm>
            <a:off x="3931950" y="4980750"/>
            <a:ext cx="12618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2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7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18" name="Google Shape;2918;p122"/>
          <p:cNvSpPr txBox="1"/>
          <p:nvPr/>
        </p:nvSpPr>
        <p:spPr>
          <a:xfrm>
            <a:off x="6362250" y="4544500"/>
            <a:ext cx="12618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8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9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3" name="Google Shape;2923;p123"/>
          <p:cNvSpPr txBox="1">
            <a:spLocks noGrp="1"/>
          </p:cNvSpPr>
          <p:nvPr>
            <p:ph type="subTitle" idx="4294967295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main idea leverages the fact that vertex in the SCC metagraph with the largest </a:t>
            </a: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has no incoming</a:t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edges.</a:t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24" name="Google Shape;2924;p123"/>
          <p:cNvSpPr txBox="1">
            <a:spLocks noGrp="1"/>
          </p:cNvSpPr>
          <p:nvPr>
            <p:ph type="subTitle" idx="4294967295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Kosaraju’s Algorithm</a:t>
            </a:r>
            <a:endParaRPr sz="2400" b="1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2925" name="Google Shape;2925;p123"/>
          <p:cNvGrpSpPr/>
          <p:nvPr/>
        </p:nvGrpSpPr>
        <p:grpSpPr>
          <a:xfrm>
            <a:off x="5596287" y="4299588"/>
            <a:ext cx="644700" cy="644700"/>
            <a:chOff x="4581975" y="2766525"/>
            <a:chExt cx="644700" cy="644700"/>
          </a:xfrm>
        </p:grpSpPr>
        <p:sp>
          <p:nvSpPr>
            <p:cNvPr id="2926" name="Google Shape;2926;p123"/>
            <p:cNvSpPr/>
            <p:nvPr/>
          </p:nvSpPr>
          <p:spPr>
            <a:xfrm>
              <a:off x="4581975" y="27665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927" name="Google Shape;2927;p1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73000" y="2903813"/>
              <a:ext cx="462650" cy="3701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28" name="Google Shape;2928;p123"/>
          <p:cNvGrpSpPr/>
          <p:nvPr/>
        </p:nvGrpSpPr>
        <p:grpSpPr>
          <a:xfrm>
            <a:off x="4834287" y="4299588"/>
            <a:ext cx="644700" cy="644700"/>
            <a:chOff x="1912100" y="3775425"/>
            <a:chExt cx="644700" cy="644700"/>
          </a:xfrm>
        </p:grpSpPr>
        <p:sp>
          <p:nvSpPr>
            <p:cNvPr id="2929" name="Google Shape;2929;p123"/>
            <p:cNvSpPr/>
            <p:nvPr/>
          </p:nvSpPr>
          <p:spPr>
            <a:xfrm>
              <a:off x="1912100" y="37754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930" name="Google Shape;2930;p1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5550" y="3879863"/>
              <a:ext cx="457800" cy="4358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31" name="Google Shape;2931;p123"/>
          <p:cNvGrpSpPr/>
          <p:nvPr/>
        </p:nvGrpSpPr>
        <p:grpSpPr>
          <a:xfrm>
            <a:off x="3974812" y="5809413"/>
            <a:ext cx="644700" cy="644700"/>
            <a:chOff x="3978375" y="3680925"/>
            <a:chExt cx="644700" cy="644700"/>
          </a:xfrm>
        </p:grpSpPr>
        <p:sp>
          <p:nvSpPr>
            <p:cNvPr id="2932" name="Google Shape;2932;p123"/>
            <p:cNvSpPr/>
            <p:nvPr/>
          </p:nvSpPr>
          <p:spPr>
            <a:xfrm>
              <a:off x="3978375" y="36809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933" name="Google Shape;2933;p1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34763" y="3799638"/>
              <a:ext cx="531925" cy="407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34" name="Google Shape;2934;p123"/>
          <p:cNvGrpSpPr/>
          <p:nvPr/>
        </p:nvGrpSpPr>
        <p:grpSpPr>
          <a:xfrm>
            <a:off x="5215287" y="3689988"/>
            <a:ext cx="644700" cy="644700"/>
            <a:chOff x="4359375" y="1453400"/>
            <a:chExt cx="644700" cy="644700"/>
          </a:xfrm>
        </p:grpSpPr>
        <p:sp>
          <p:nvSpPr>
            <p:cNvPr id="2935" name="Google Shape;2935;p123"/>
            <p:cNvSpPr/>
            <p:nvPr/>
          </p:nvSpPr>
          <p:spPr>
            <a:xfrm>
              <a:off x="4359375" y="1453400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936" name="Google Shape;2936;p1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417725" y="1511625"/>
              <a:ext cx="528000" cy="52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37" name="Google Shape;2937;p123"/>
          <p:cNvGrpSpPr/>
          <p:nvPr/>
        </p:nvGrpSpPr>
        <p:grpSpPr>
          <a:xfrm>
            <a:off x="2883212" y="4079863"/>
            <a:ext cx="644700" cy="644700"/>
            <a:chOff x="2606775" y="2309325"/>
            <a:chExt cx="644700" cy="644700"/>
          </a:xfrm>
        </p:grpSpPr>
        <p:sp>
          <p:nvSpPr>
            <p:cNvPr id="2938" name="Google Shape;2938;p123"/>
            <p:cNvSpPr/>
            <p:nvPr/>
          </p:nvSpPr>
          <p:spPr>
            <a:xfrm>
              <a:off x="2606775" y="23093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939" name="Google Shape;2939;p1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06775" y="2388292"/>
              <a:ext cx="644700" cy="4867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40" name="Google Shape;2940;p123"/>
          <p:cNvSpPr/>
          <p:nvPr/>
        </p:nvSpPr>
        <p:spPr>
          <a:xfrm>
            <a:off x="2780913" y="3977575"/>
            <a:ext cx="849300" cy="849300"/>
          </a:xfrm>
          <a:prstGeom prst="ellipse">
            <a:avLst/>
          </a:prstGeom>
          <a:noFill/>
          <a:ln w="38100" cap="flat" cmpd="sng">
            <a:solidFill>
              <a:srgbClr val="2196F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41" name="Google Shape;2941;p123"/>
          <p:cNvSpPr/>
          <p:nvPr/>
        </p:nvSpPr>
        <p:spPr>
          <a:xfrm>
            <a:off x="3872488" y="5707125"/>
            <a:ext cx="849300" cy="849300"/>
          </a:xfrm>
          <a:prstGeom prst="ellipse">
            <a:avLst/>
          </a:prstGeom>
          <a:noFill/>
          <a:ln w="38100" cap="flat" cmpd="sng">
            <a:solidFill>
              <a:srgbClr val="FFD54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42" name="Google Shape;2942;p123"/>
          <p:cNvSpPr/>
          <p:nvPr/>
        </p:nvSpPr>
        <p:spPr>
          <a:xfrm>
            <a:off x="4704079" y="3604121"/>
            <a:ext cx="1659000" cy="1659000"/>
          </a:xfrm>
          <a:prstGeom prst="ellipse">
            <a:avLst/>
          </a:prstGeom>
          <a:noFill/>
          <a:ln w="38100" cap="flat" cmpd="sng">
            <a:solidFill>
              <a:srgbClr val="8BC34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943" name="Google Shape;2943;p123"/>
          <p:cNvCxnSpPr>
            <a:stCxn id="2942" idx="2"/>
            <a:endCxn id="2940" idx="6"/>
          </p:cNvCxnSpPr>
          <p:nvPr/>
        </p:nvCxnSpPr>
        <p:spPr>
          <a:xfrm rot="10800000">
            <a:off x="3630079" y="4402121"/>
            <a:ext cx="1074000" cy="31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44" name="Google Shape;2944;p123"/>
          <p:cNvCxnSpPr>
            <a:stCxn id="2941" idx="1"/>
            <a:endCxn id="2940" idx="5"/>
          </p:cNvCxnSpPr>
          <p:nvPr/>
        </p:nvCxnSpPr>
        <p:spPr>
          <a:xfrm rot="10800000">
            <a:off x="3505765" y="4702602"/>
            <a:ext cx="491100" cy="112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45" name="Google Shape;2945;p123"/>
          <p:cNvCxnSpPr>
            <a:stCxn id="2941" idx="7"/>
            <a:endCxn id="2942" idx="3"/>
          </p:cNvCxnSpPr>
          <p:nvPr/>
        </p:nvCxnSpPr>
        <p:spPr>
          <a:xfrm rot="10800000" flipH="1">
            <a:off x="4597410" y="5020302"/>
            <a:ext cx="349500" cy="811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946" name="Google Shape;2946;p123"/>
          <p:cNvSpPr txBox="1"/>
          <p:nvPr/>
        </p:nvSpPr>
        <p:spPr>
          <a:xfrm>
            <a:off x="4704075" y="5877675"/>
            <a:ext cx="12618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8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9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47" name="Google Shape;2947;p123"/>
          <p:cNvSpPr txBox="1"/>
          <p:nvPr/>
        </p:nvSpPr>
        <p:spPr>
          <a:xfrm>
            <a:off x="6358275" y="4179525"/>
            <a:ext cx="12618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2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7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48" name="Google Shape;2948;p123"/>
          <p:cNvSpPr txBox="1"/>
          <p:nvPr/>
        </p:nvSpPr>
        <p:spPr>
          <a:xfrm>
            <a:off x="1800651" y="3767125"/>
            <a:ext cx="12933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0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1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3" name="Google Shape;2953;p124"/>
          <p:cNvSpPr txBox="1">
            <a:spLocks noGrp="1"/>
          </p:cNvSpPr>
          <p:nvPr>
            <p:ph type="subTitle" idx="4294967295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main idea leverages the fact that vertex in the SCC metagraph with the largest </a:t>
            </a: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has no incoming</a:t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edges. After reversing the edges, it has no outgoing edges.</a:t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54" name="Google Shape;2954;p124"/>
          <p:cNvSpPr txBox="1">
            <a:spLocks noGrp="1"/>
          </p:cNvSpPr>
          <p:nvPr>
            <p:ph type="subTitle" idx="4294967295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Kosaraju’s Algorithm</a:t>
            </a:r>
            <a:endParaRPr sz="24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2955" name="Google Shape;2955;p124"/>
          <p:cNvGrpSpPr/>
          <p:nvPr/>
        </p:nvGrpSpPr>
        <p:grpSpPr>
          <a:xfrm>
            <a:off x="5596287" y="4299588"/>
            <a:ext cx="644700" cy="644700"/>
            <a:chOff x="4581975" y="2766525"/>
            <a:chExt cx="644700" cy="644700"/>
          </a:xfrm>
        </p:grpSpPr>
        <p:sp>
          <p:nvSpPr>
            <p:cNvPr id="2956" name="Google Shape;2956;p124"/>
            <p:cNvSpPr/>
            <p:nvPr/>
          </p:nvSpPr>
          <p:spPr>
            <a:xfrm>
              <a:off x="4581975" y="27665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957" name="Google Shape;2957;p1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73000" y="2903813"/>
              <a:ext cx="462650" cy="3701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58" name="Google Shape;2958;p124"/>
          <p:cNvGrpSpPr/>
          <p:nvPr/>
        </p:nvGrpSpPr>
        <p:grpSpPr>
          <a:xfrm>
            <a:off x="4834287" y="4299588"/>
            <a:ext cx="644700" cy="644700"/>
            <a:chOff x="1912100" y="3775425"/>
            <a:chExt cx="644700" cy="644700"/>
          </a:xfrm>
        </p:grpSpPr>
        <p:sp>
          <p:nvSpPr>
            <p:cNvPr id="2959" name="Google Shape;2959;p124"/>
            <p:cNvSpPr/>
            <p:nvPr/>
          </p:nvSpPr>
          <p:spPr>
            <a:xfrm>
              <a:off x="1912100" y="37754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960" name="Google Shape;2960;p1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5550" y="3879863"/>
              <a:ext cx="457800" cy="4358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61" name="Google Shape;2961;p124"/>
          <p:cNvGrpSpPr/>
          <p:nvPr/>
        </p:nvGrpSpPr>
        <p:grpSpPr>
          <a:xfrm>
            <a:off x="3974812" y="5809413"/>
            <a:ext cx="644700" cy="644700"/>
            <a:chOff x="3978375" y="3680925"/>
            <a:chExt cx="644700" cy="644700"/>
          </a:xfrm>
        </p:grpSpPr>
        <p:sp>
          <p:nvSpPr>
            <p:cNvPr id="2962" name="Google Shape;2962;p124"/>
            <p:cNvSpPr/>
            <p:nvPr/>
          </p:nvSpPr>
          <p:spPr>
            <a:xfrm>
              <a:off x="3978375" y="36809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963" name="Google Shape;2963;p1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34763" y="3799638"/>
              <a:ext cx="531925" cy="407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64" name="Google Shape;2964;p124"/>
          <p:cNvGrpSpPr/>
          <p:nvPr/>
        </p:nvGrpSpPr>
        <p:grpSpPr>
          <a:xfrm>
            <a:off x="5215287" y="3689988"/>
            <a:ext cx="644700" cy="644700"/>
            <a:chOff x="4359375" y="1453400"/>
            <a:chExt cx="644700" cy="644700"/>
          </a:xfrm>
        </p:grpSpPr>
        <p:sp>
          <p:nvSpPr>
            <p:cNvPr id="2965" name="Google Shape;2965;p124"/>
            <p:cNvSpPr/>
            <p:nvPr/>
          </p:nvSpPr>
          <p:spPr>
            <a:xfrm>
              <a:off x="4359375" y="1453400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966" name="Google Shape;2966;p1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417725" y="1511625"/>
              <a:ext cx="528000" cy="52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67" name="Google Shape;2967;p124"/>
          <p:cNvGrpSpPr/>
          <p:nvPr/>
        </p:nvGrpSpPr>
        <p:grpSpPr>
          <a:xfrm>
            <a:off x="2883212" y="4079863"/>
            <a:ext cx="644700" cy="644700"/>
            <a:chOff x="2606775" y="2309325"/>
            <a:chExt cx="644700" cy="644700"/>
          </a:xfrm>
        </p:grpSpPr>
        <p:sp>
          <p:nvSpPr>
            <p:cNvPr id="2968" name="Google Shape;2968;p124"/>
            <p:cNvSpPr/>
            <p:nvPr/>
          </p:nvSpPr>
          <p:spPr>
            <a:xfrm>
              <a:off x="2606775" y="23093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969" name="Google Shape;2969;p1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06775" y="2388292"/>
              <a:ext cx="644700" cy="4867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70" name="Google Shape;2970;p124"/>
          <p:cNvSpPr/>
          <p:nvPr/>
        </p:nvSpPr>
        <p:spPr>
          <a:xfrm>
            <a:off x="2780913" y="3977575"/>
            <a:ext cx="849300" cy="849300"/>
          </a:xfrm>
          <a:prstGeom prst="ellipse">
            <a:avLst/>
          </a:prstGeom>
          <a:noFill/>
          <a:ln w="38100" cap="flat" cmpd="sng">
            <a:solidFill>
              <a:srgbClr val="2196F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71" name="Google Shape;2971;p124"/>
          <p:cNvSpPr/>
          <p:nvPr/>
        </p:nvSpPr>
        <p:spPr>
          <a:xfrm>
            <a:off x="3872488" y="5707125"/>
            <a:ext cx="849300" cy="849300"/>
          </a:xfrm>
          <a:prstGeom prst="ellipse">
            <a:avLst/>
          </a:prstGeom>
          <a:noFill/>
          <a:ln w="38100" cap="flat" cmpd="sng">
            <a:solidFill>
              <a:srgbClr val="FFD54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72" name="Google Shape;2972;p124"/>
          <p:cNvSpPr/>
          <p:nvPr/>
        </p:nvSpPr>
        <p:spPr>
          <a:xfrm>
            <a:off x="4704079" y="3604121"/>
            <a:ext cx="1659000" cy="1659000"/>
          </a:xfrm>
          <a:prstGeom prst="ellipse">
            <a:avLst/>
          </a:prstGeom>
          <a:noFill/>
          <a:ln w="38100" cap="flat" cmpd="sng">
            <a:solidFill>
              <a:srgbClr val="8BC34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973" name="Google Shape;2973;p124"/>
          <p:cNvCxnSpPr>
            <a:stCxn id="2972" idx="2"/>
            <a:endCxn id="2970" idx="6"/>
          </p:cNvCxnSpPr>
          <p:nvPr/>
        </p:nvCxnSpPr>
        <p:spPr>
          <a:xfrm rot="10800000">
            <a:off x="3630079" y="4402121"/>
            <a:ext cx="1074000" cy="31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974" name="Google Shape;2974;p124"/>
          <p:cNvCxnSpPr>
            <a:stCxn id="2971" idx="1"/>
            <a:endCxn id="2970" idx="5"/>
          </p:cNvCxnSpPr>
          <p:nvPr/>
        </p:nvCxnSpPr>
        <p:spPr>
          <a:xfrm rot="10800000">
            <a:off x="3505765" y="4702602"/>
            <a:ext cx="491100" cy="112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975" name="Google Shape;2975;p124"/>
          <p:cNvCxnSpPr>
            <a:stCxn id="2971" idx="7"/>
            <a:endCxn id="2972" idx="3"/>
          </p:cNvCxnSpPr>
          <p:nvPr/>
        </p:nvCxnSpPr>
        <p:spPr>
          <a:xfrm rot="10800000" flipH="1">
            <a:off x="4597410" y="5020302"/>
            <a:ext cx="349500" cy="811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2976" name="Google Shape;2976;p124"/>
          <p:cNvSpPr txBox="1"/>
          <p:nvPr/>
        </p:nvSpPr>
        <p:spPr>
          <a:xfrm>
            <a:off x="4704075" y="5877675"/>
            <a:ext cx="12618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8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9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77" name="Google Shape;2977;p124"/>
          <p:cNvSpPr txBox="1"/>
          <p:nvPr/>
        </p:nvSpPr>
        <p:spPr>
          <a:xfrm>
            <a:off x="6358275" y="4179525"/>
            <a:ext cx="12618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2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7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78" name="Google Shape;2978;p124"/>
          <p:cNvSpPr txBox="1"/>
          <p:nvPr/>
        </p:nvSpPr>
        <p:spPr>
          <a:xfrm>
            <a:off x="1800651" y="3767125"/>
            <a:ext cx="12933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0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1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0"/>
                </a:moveTo>
                <a:lnTo>
                  <a:pt x="1866900" y="14109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18841" y="847029"/>
            <a:ext cx="1036474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08645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3109421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59">
                <a:moveTo>
                  <a:pt x="372110" y="0"/>
                </a:moveTo>
                <a:lnTo>
                  <a:pt x="0" y="132079"/>
                </a:lnTo>
                <a:lnTo>
                  <a:pt x="372110" y="264159"/>
                </a:lnTo>
                <a:lnTo>
                  <a:pt x="37211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3109421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59">
                <a:moveTo>
                  <a:pt x="0" y="132079"/>
                </a:moveTo>
                <a:lnTo>
                  <a:pt x="372110" y="264159"/>
                </a:lnTo>
                <a:lnTo>
                  <a:pt x="372110" y="0"/>
                </a:lnTo>
                <a:lnTo>
                  <a:pt x="0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3109421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4767778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3352416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68909" y="0"/>
                </a:moveTo>
                <a:lnTo>
                  <a:pt x="0" y="355600"/>
                </a:lnTo>
                <a:lnTo>
                  <a:pt x="355600" y="186690"/>
                </a:lnTo>
                <a:lnTo>
                  <a:pt x="16890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3352416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355600"/>
                </a:moveTo>
                <a:lnTo>
                  <a:pt x="355600" y="186690"/>
                </a:lnTo>
                <a:lnTo>
                  <a:pt x="168909" y="0"/>
                </a:lnTo>
                <a:lnTo>
                  <a:pt x="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3109421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4767778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3818829" y="1323806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264159" y="0"/>
                </a:moveTo>
                <a:lnTo>
                  <a:pt x="0" y="0"/>
                </a:lnTo>
                <a:lnTo>
                  <a:pt x="132079" y="372110"/>
                </a:lnTo>
                <a:lnTo>
                  <a:pt x="26415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3818829" y="1323806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79" y="372110"/>
                </a:moveTo>
                <a:lnTo>
                  <a:pt x="264159" y="0"/>
                </a:lnTo>
                <a:lnTo>
                  <a:pt x="0" y="0"/>
                </a:lnTo>
                <a:lnTo>
                  <a:pt x="132079" y="37211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3109421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4767778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4202324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86690" y="0"/>
                </a:moveTo>
                <a:lnTo>
                  <a:pt x="0" y="186690"/>
                </a:lnTo>
                <a:lnTo>
                  <a:pt x="355600" y="355600"/>
                </a:lnTo>
                <a:lnTo>
                  <a:pt x="18669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202324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355600"/>
                </a:moveTo>
                <a:lnTo>
                  <a:pt x="186690" y="0"/>
                </a:lnTo>
                <a:lnTo>
                  <a:pt x="0" y="186690"/>
                </a:lnTo>
                <a:lnTo>
                  <a:pt x="35560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3109421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4767778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4430348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59">
                <a:moveTo>
                  <a:pt x="0" y="0"/>
                </a:moveTo>
                <a:lnTo>
                  <a:pt x="0" y="264159"/>
                </a:lnTo>
                <a:lnTo>
                  <a:pt x="372110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4430348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59">
                <a:moveTo>
                  <a:pt x="372110" y="132079"/>
                </a:moveTo>
                <a:lnTo>
                  <a:pt x="0" y="0"/>
                </a:lnTo>
                <a:lnTo>
                  <a:pt x="0" y="264159"/>
                </a:lnTo>
                <a:lnTo>
                  <a:pt x="372110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3109421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4767778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4202324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4202324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3109421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4767778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3818829" y="287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79" y="0"/>
                </a:moveTo>
                <a:lnTo>
                  <a:pt x="0" y="372109"/>
                </a:lnTo>
                <a:lnTo>
                  <a:pt x="264159" y="372109"/>
                </a:lnTo>
                <a:lnTo>
                  <a:pt x="13207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3818829" y="287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79" y="0"/>
                </a:moveTo>
                <a:lnTo>
                  <a:pt x="0" y="372109"/>
                </a:lnTo>
                <a:lnTo>
                  <a:pt x="264159" y="372109"/>
                </a:lnTo>
                <a:lnTo>
                  <a:pt x="132079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3109421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4767778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3352416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3352416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3109421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4767778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3524010" y="417469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30">
                <a:moveTo>
                  <a:pt x="455929" y="0"/>
                </a:moveTo>
                <a:lnTo>
                  <a:pt x="408114" y="2273"/>
                </a:lnTo>
                <a:lnTo>
                  <a:pt x="361954" y="8964"/>
                </a:lnTo>
                <a:lnTo>
                  <a:pt x="317648" y="19874"/>
                </a:lnTo>
                <a:lnTo>
                  <a:pt x="275391" y="34805"/>
                </a:lnTo>
                <a:lnTo>
                  <a:pt x="235382" y="53562"/>
                </a:lnTo>
                <a:lnTo>
                  <a:pt x="197817" y="75946"/>
                </a:lnTo>
                <a:lnTo>
                  <a:pt x="162894" y="101761"/>
                </a:lnTo>
                <a:lnTo>
                  <a:pt x="130810" y="130810"/>
                </a:lnTo>
                <a:lnTo>
                  <a:pt x="101761" y="162894"/>
                </a:lnTo>
                <a:lnTo>
                  <a:pt x="75946" y="197817"/>
                </a:lnTo>
                <a:lnTo>
                  <a:pt x="53562" y="235382"/>
                </a:lnTo>
                <a:lnTo>
                  <a:pt x="34805" y="275391"/>
                </a:lnTo>
                <a:lnTo>
                  <a:pt x="19874" y="317648"/>
                </a:lnTo>
                <a:lnTo>
                  <a:pt x="8964" y="361954"/>
                </a:lnTo>
                <a:lnTo>
                  <a:pt x="2273" y="408114"/>
                </a:lnTo>
                <a:lnTo>
                  <a:pt x="0" y="455929"/>
                </a:lnTo>
                <a:lnTo>
                  <a:pt x="2273" y="503968"/>
                </a:lnTo>
                <a:lnTo>
                  <a:pt x="8964" y="550324"/>
                </a:lnTo>
                <a:lnTo>
                  <a:pt x="19874" y="594800"/>
                </a:lnTo>
                <a:lnTo>
                  <a:pt x="34805" y="637202"/>
                </a:lnTo>
                <a:lnTo>
                  <a:pt x="53562" y="677335"/>
                </a:lnTo>
                <a:lnTo>
                  <a:pt x="75946" y="715002"/>
                </a:lnTo>
                <a:lnTo>
                  <a:pt x="101761" y="750009"/>
                </a:lnTo>
                <a:lnTo>
                  <a:pt x="130810" y="782161"/>
                </a:lnTo>
                <a:lnTo>
                  <a:pt x="162894" y="811261"/>
                </a:lnTo>
                <a:lnTo>
                  <a:pt x="197817" y="837116"/>
                </a:lnTo>
                <a:lnTo>
                  <a:pt x="235382" y="859528"/>
                </a:lnTo>
                <a:lnTo>
                  <a:pt x="275391" y="878304"/>
                </a:lnTo>
                <a:lnTo>
                  <a:pt x="317648" y="893247"/>
                </a:lnTo>
                <a:lnTo>
                  <a:pt x="361954" y="904163"/>
                </a:lnTo>
                <a:lnTo>
                  <a:pt x="408114" y="910855"/>
                </a:lnTo>
                <a:lnTo>
                  <a:pt x="455929" y="913129"/>
                </a:lnTo>
                <a:lnTo>
                  <a:pt x="503968" y="910855"/>
                </a:lnTo>
                <a:lnTo>
                  <a:pt x="550324" y="904163"/>
                </a:lnTo>
                <a:lnTo>
                  <a:pt x="594800" y="893247"/>
                </a:lnTo>
                <a:lnTo>
                  <a:pt x="637202" y="878304"/>
                </a:lnTo>
                <a:lnTo>
                  <a:pt x="677335" y="859528"/>
                </a:lnTo>
                <a:lnTo>
                  <a:pt x="715002" y="837116"/>
                </a:lnTo>
                <a:lnTo>
                  <a:pt x="750009" y="811261"/>
                </a:lnTo>
                <a:lnTo>
                  <a:pt x="782161" y="782161"/>
                </a:lnTo>
                <a:lnTo>
                  <a:pt x="811261" y="750009"/>
                </a:lnTo>
                <a:lnTo>
                  <a:pt x="837116" y="715002"/>
                </a:lnTo>
                <a:lnTo>
                  <a:pt x="859528" y="677335"/>
                </a:lnTo>
                <a:lnTo>
                  <a:pt x="878304" y="637202"/>
                </a:lnTo>
                <a:lnTo>
                  <a:pt x="893247" y="594800"/>
                </a:lnTo>
                <a:lnTo>
                  <a:pt x="904163" y="550324"/>
                </a:lnTo>
                <a:lnTo>
                  <a:pt x="910855" y="503968"/>
                </a:lnTo>
                <a:lnTo>
                  <a:pt x="913129" y="455929"/>
                </a:lnTo>
                <a:lnTo>
                  <a:pt x="910855" y="408114"/>
                </a:lnTo>
                <a:lnTo>
                  <a:pt x="904163" y="361954"/>
                </a:lnTo>
                <a:lnTo>
                  <a:pt x="893247" y="317648"/>
                </a:lnTo>
                <a:lnTo>
                  <a:pt x="878304" y="275391"/>
                </a:lnTo>
                <a:lnTo>
                  <a:pt x="859528" y="235382"/>
                </a:lnTo>
                <a:lnTo>
                  <a:pt x="837116" y="197817"/>
                </a:lnTo>
                <a:lnTo>
                  <a:pt x="811261" y="162894"/>
                </a:lnTo>
                <a:lnTo>
                  <a:pt x="782161" y="130810"/>
                </a:lnTo>
                <a:lnTo>
                  <a:pt x="750009" y="101761"/>
                </a:lnTo>
                <a:lnTo>
                  <a:pt x="715002" y="75946"/>
                </a:lnTo>
                <a:lnTo>
                  <a:pt x="677335" y="53562"/>
                </a:lnTo>
                <a:lnTo>
                  <a:pt x="637202" y="34805"/>
                </a:lnTo>
                <a:lnTo>
                  <a:pt x="594800" y="19874"/>
                </a:lnTo>
                <a:lnTo>
                  <a:pt x="550324" y="8964"/>
                </a:lnTo>
                <a:lnTo>
                  <a:pt x="503968" y="2273"/>
                </a:lnTo>
                <a:lnTo>
                  <a:pt x="45592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3524010" y="417469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30">
                <a:moveTo>
                  <a:pt x="455929" y="0"/>
                </a:moveTo>
                <a:lnTo>
                  <a:pt x="503968" y="2273"/>
                </a:lnTo>
                <a:lnTo>
                  <a:pt x="550324" y="8964"/>
                </a:lnTo>
                <a:lnTo>
                  <a:pt x="594800" y="19874"/>
                </a:lnTo>
                <a:lnTo>
                  <a:pt x="637202" y="34805"/>
                </a:lnTo>
                <a:lnTo>
                  <a:pt x="677335" y="53562"/>
                </a:lnTo>
                <a:lnTo>
                  <a:pt x="715002" y="75946"/>
                </a:lnTo>
                <a:lnTo>
                  <a:pt x="750009" y="101761"/>
                </a:lnTo>
                <a:lnTo>
                  <a:pt x="782161" y="130809"/>
                </a:lnTo>
                <a:lnTo>
                  <a:pt x="811261" y="162894"/>
                </a:lnTo>
                <a:lnTo>
                  <a:pt x="837116" y="197817"/>
                </a:lnTo>
                <a:lnTo>
                  <a:pt x="859528" y="235382"/>
                </a:lnTo>
                <a:lnTo>
                  <a:pt x="878304" y="275391"/>
                </a:lnTo>
                <a:lnTo>
                  <a:pt x="893247" y="317648"/>
                </a:lnTo>
                <a:lnTo>
                  <a:pt x="904163" y="361954"/>
                </a:lnTo>
                <a:lnTo>
                  <a:pt x="910855" y="408114"/>
                </a:lnTo>
                <a:lnTo>
                  <a:pt x="913129" y="455929"/>
                </a:lnTo>
                <a:lnTo>
                  <a:pt x="910855" y="503968"/>
                </a:lnTo>
                <a:lnTo>
                  <a:pt x="904163" y="550324"/>
                </a:lnTo>
                <a:lnTo>
                  <a:pt x="893247" y="594800"/>
                </a:lnTo>
                <a:lnTo>
                  <a:pt x="878304" y="637202"/>
                </a:lnTo>
                <a:lnTo>
                  <a:pt x="859528" y="677335"/>
                </a:lnTo>
                <a:lnTo>
                  <a:pt x="837116" y="715002"/>
                </a:lnTo>
                <a:lnTo>
                  <a:pt x="811261" y="750009"/>
                </a:lnTo>
                <a:lnTo>
                  <a:pt x="782161" y="782161"/>
                </a:lnTo>
                <a:lnTo>
                  <a:pt x="750009" y="811261"/>
                </a:lnTo>
                <a:lnTo>
                  <a:pt x="715002" y="837116"/>
                </a:lnTo>
                <a:lnTo>
                  <a:pt x="677335" y="859528"/>
                </a:lnTo>
                <a:lnTo>
                  <a:pt x="637202" y="878304"/>
                </a:lnTo>
                <a:lnTo>
                  <a:pt x="594800" y="893247"/>
                </a:lnTo>
                <a:lnTo>
                  <a:pt x="550324" y="904163"/>
                </a:lnTo>
                <a:lnTo>
                  <a:pt x="503968" y="910855"/>
                </a:lnTo>
                <a:lnTo>
                  <a:pt x="455929" y="913129"/>
                </a:lnTo>
                <a:lnTo>
                  <a:pt x="408114" y="910855"/>
                </a:lnTo>
                <a:lnTo>
                  <a:pt x="361954" y="904163"/>
                </a:lnTo>
                <a:lnTo>
                  <a:pt x="317648" y="893247"/>
                </a:lnTo>
                <a:lnTo>
                  <a:pt x="275391" y="878304"/>
                </a:lnTo>
                <a:lnTo>
                  <a:pt x="235382" y="859528"/>
                </a:lnTo>
                <a:lnTo>
                  <a:pt x="197817" y="837116"/>
                </a:lnTo>
                <a:lnTo>
                  <a:pt x="162894" y="811261"/>
                </a:lnTo>
                <a:lnTo>
                  <a:pt x="130810" y="782161"/>
                </a:lnTo>
                <a:lnTo>
                  <a:pt x="101761" y="750009"/>
                </a:lnTo>
                <a:lnTo>
                  <a:pt x="75946" y="715002"/>
                </a:lnTo>
                <a:lnTo>
                  <a:pt x="53562" y="677335"/>
                </a:lnTo>
                <a:lnTo>
                  <a:pt x="34805" y="637202"/>
                </a:lnTo>
                <a:lnTo>
                  <a:pt x="19874" y="594800"/>
                </a:lnTo>
                <a:lnTo>
                  <a:pt x="8964" y="550324"/>
                </a:lnTo>
                <a:lnTo>
                  <a:pt x="2273" y="503968"/>
                </a:lnTo>
                <a:lnTo>
                  <a:pt x="0" y="455929"/>
                </a:lnTo>
                <a:lnTo>
                  <a:pt x="2273" y="408114"/>
                </a:lnTo>
                <a:lnTo>
                  <a:pt x="8964" y="361954"/>
                </a:lnTo>
                <a:lnTo>
                  <a:pt x="19874" y="317648"/>
                </a:lnTo>
                <a:lnTo>
                  <a:pt x="34805" y="275391"/>
                </a:lnTo>
                <a:lnTo>
                  <a:pt x="53562" y="235382"/>
                </a:lnTo>
                <a:lnTo>
                  <a:pt x="75946" y="197817"/>
                </a:lnTo>
                <a:lnTo>
                  <a:pt x="101761" y="162894"/>
                </a:lnTo>
                <a:lnTo>
                  <a:pt x="130810" y="130810"/>
                </a:lnTo>
                <a:lnTo>
                  <a:pt x="162894" y="101761"/>
                </a:lnTo>
                <a:lnTo>
                  <a:pt x="197817" y="75946"/>
                </a:lnTo>
                <a:lnTo>
                  <a:pt x="235382" y="53562"/>
                </a:lnTo>
                <a:lnTo>
                  <a:pt x="275391" y="34805"/>
                </a:lnTo>
                <a:lnTo>
                  <a:pt x="317648" y="19874"/>
                </a:lnTo>
                <a:lnTo>
                  <a:pt x="361954" y="8964"/>
                </a:lnTo>
                <a:lnTo>
                  <a:pt x="408114" y="2273"/>
                </a:lnTo>
                <a:lnTo>
                  <a:pt x="455929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3109421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4767778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3788886" y="449714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3" name="Google Shape;2983;p125"/>
          <p:cNvSpPr txBox="1">
            <a:spLocks noGrp="1"/>
          </p:cNvSpPr>
          <p:nvPr>
            <p:ph type="subTitle" idx="4294967295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main idea leverages the fact that vertex in the SCC metagraph with the largest </a:t>
            </a: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has no incoming</a:t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edges. After reversing the edges, it has no outgoing edges.</a:t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Running </a:t>
            </a: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dfs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on that vertex finds exactly that component.</a:t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84" name="Google Shape;2984;p125"/>
          <p:cNvSpPr txBox="1">
            <a:spLocks noGrp="1"/>
          </p:cNvSpPr>
          <p:nvPr>
            <p:ph type="subTitle" idx="4294967295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Kosaraju’s Algorithm</a:t>
            </a:r>
            <a:endParaRPr sz="24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2985" name="Google Shape;2985;p125"/>
          <p:cNvGrpSpPr/>
          <p:nvPr/>
        </p:nvGrpSpPr>
        <p:grpSpPr>
          <a:xfrm>
            <a:off x="5596287" y="4299588"/>
            <a:ext cx="644700" cy="644700"/>
            <a:chOff x="4581975" y="2766525"/>
            <a:chExt cx="644700" cy="644700"/>
          </a:xfrm>
        </p:grpSpPr>
        <p:sp>
          <p:nvSpPr>
            <p:cNvPr id="2986" name="Google Shape;2986;p125"/>
            <p:cNvSpPr/>
            <p:nvPr/>
          </p:nvSpPr>
          <p:spPr>
            <a:xfrm>
              <a:off x="4581975" y="27665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987" name="Google Shape;2987;p1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73000" y="2903813"/>
              <a:ext cx="462650" cy="3701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88" name="Google Shape;2988;p125"/>
          <p:cNvGrpSpPr/>
          <p:nvPr/>
        </p:nvGrpSpPr>
        <p:grpSpPr>
          <a:xfrm>
            <a:off x="4834287" y="4299588"/>
            <a:ext cx="644700" cy="644700"/>
            <a:chOff x="1912100" y="3775425"/>
            <a:chExt cx="644700" cy="644700"/>
          </a:xfrm>
        </p:grpSpPr>
        <p:sp>
          <p:nvSpPr>
            <p:cNvPr id="2989" name="Google Shape;2989;p125"/>
            <p:cNvSpPr/>
            <p:nvPr/>
          </p:nvSpPr>
          <p:spPr>
            <a:xfrm>
              <a:off x="1912100" y="37754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990" name="Google Shape;2990;p1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5550" y="3879863"/>
              <a:ext cx="457800" cy="4358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91" name="Google Shape;2991;p125"/>
          <p:cNvGrpSpPr/>
          <p:nvPr/>
        </p:nvGrpSpPr>
        <p:grpSpPr>
          <a:xfrm>
            <a:off x="5215287" y="3689988"/>
            <a:ext cx="644700" cy="644700"/>
            <a:chOff x="4359375" y="1453400"/>
            <a:chExt cx="644700" cy="644700"/>
          </a:xfrm>
        </p:grpSpPr>
        <p:sp>
          <p:nvSpPr>
            <p:cNvPr id="2992" name="Google Shape;2992;p125"/>
            <p:cNvSpPr/>
            <p:nvPr/>
          </p:nvSpPr>
          <p:spPr>
            <a:xfrm>
              <a:off x="4359375" y="1453400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993" name="Google Shape;2993;p1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17725" y="1511625"/>
              <a:ext cx="528000" cy="52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94" name="Google Shape;2994;p125"/>
          <p:cNvGrpSpPr/>
          <p:nvPr/>
        </p:nvGrpSpPr>
        <p:grpSpPr>
          <a:xfrm>
            <a:off x="2883212" y="4079863"/>
            <a:ext cx="644700" cy="644700"/>
            <a:chOff x="2606775" y="2309325"/>
            <a:chExt cx="644700" cy="644700"/>
          </a:xfrm>
        </p:grpSpPr>
        <p:sp>
          <p:nvSpPr>
            <p:cNvPr id="2995" name="Google Shape;2995;p125"/>
            <p:cNvSpPr/>
            <p:nvPr/>
          </p:nvSpPr>
          <p:spPr>
            <a:xfrm>
              <a:off x="2606775" y="23093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996" name="Google Shape;2996;p1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06775" y="2388292"/>
              <a:ext cx="644700" cy="4867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97" name="Google Shape;2997;p125"/>
          <p:cNvSpPr/>
          <p:nvPr/>
        </p:nvSpPr>
        <p:spPr>
          <a:xfrm>
            <a:off x="2780913" y="3977575"/>
            <a:ext cx="849300" cy="849300"/>
          </a:xfrm>
          <a:prstGeom prst="ellipse">
            <a:avLst/>
          </a:prstGeom>
          <a:noFill/>
          <a:ln w="38100" cap="flat" cmpd="sng">
            <a:solidFill>
              <a:srgbClr val="2196F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98" name="Google Shape;2998;p125"/>
          <p:cNvSpPr/>
          <p:nvPr/>
        </p:nvSpPr>
        <p:spPr>
          <a:xfrm>
            <a:off x="3872488" y="5707125"/>
            <a:ext cx="849300" cy="849300"/>
          </a:xfrm>
          <a:prstGeom prst="ellipse">
            <a:avLst/>
          </a:prstGeom>
          <a:noFill/>
          <a:ln w="38100" cap="flat" cmpd="sng">
            <a:solidFill>
              <a:srgbClr val="FFD54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99" name="Google Shape;2999;p125"/>
          <p:cNvSpPr/>
          <p:nvPr/>
        </p:nvSpPr>
        <p:spPr>
          <a:xfrm>
            <a:off x="4704079" y="3604121"/>
            <a:ext cx="1659000" cy="1659000"/>
          </a:xfrm>
          <a:prstGeom prst="ellipse">
            <a:avLst/>
          </a:prstGeom>
          <a:noFill/>
          <a:ln w="38100" cap="flat" cmpd="sng">
            <a:solidFill>
              <a:srgbClr val="8BC34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3000" name="Google Shape;3000;p125"/>
          <p:cNvCxnSpPr>
            <a:stCxn id="2999" idx="2"/>
            <a:endCxn id="2997" idx="6"/>
          </p:cNvCxnSpPr>
          <p:nvPr/>
        </p:nvCxnSpPr>
        <p:spPr>
          <a:xfrm rot="10800000">
            <a:off x="3630079" y="4402121"/>
            <a:ext cx="1074000" cy="31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3001" name="Google Shape;3001;p125"/>
          <p:cNvCxnSpPr>
            <a:stCxn id="2998" idx="1"/>
            <a:endCxn id="2997" idx="5"/>
          </p:cNvCxnSpPr>
          <p:nvPr/>
        </p:nvCxnSpPr>
        <p:spPr>
          <a:xfrm rot="10800000">
            <a:off x="3505765" y="4702602"/>
            <a:ext cx="491100" cy="112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3002" name="Google Shape;3002;p125"/>
          <p:cNvCxnSpPr>
            <a:stCxn id="2998" idx="7"/>
            <a:endCxn id="2999" idx="3"/>
          </p:cNvCxnSpPr>
          <p:nvPr/>
        </p:nvCxnSpPr>
        <p:spPr>
          <a:xfrm rot="10800000" flipH="1">
            <a:off x="4597410" y="5020302"/>
            <a:ext cx="349500" cy="811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3003" name="Google Shape;3003;p125"/>
          <p:cNvSpPr txBox="1"/>
          <p:nvPr/>
        </p:nvSpPr>
        <p:spPr>
          <a:xfrm>
            <a:off x="4704075" y="5877675"/>
            <a:ext cx="12618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8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9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04" name="Google Shape;3004;p125"/>
          <p:cNvSpPr txBox="1"/>
          <p:nvPr/>
        </p:nvSpPr>
        <p:spPr>
          <a:xfrm>
            <a:off x="6358275" y="4179525"/>
            <a:ext cx="12618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2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7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05" name="Google Shape;3005;p125"/>
          <p:cNvSpPr txBox="1"/>
          <p:nvPr/>
        </p:nvSpPr>
        <p:spPr>
          <a:xfrm>
            <a:off x="1800651" y="3767125"/>
            <a:ext cx="12933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0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1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06" name="Google Shape;3006;p125"/>
          <p:cNvSpPr/>
          <p:nvPr/>
        </p:nvSpPr>
        <p:spPr>
          <a:xfrm>
            <a:off x="3974812" y="5809413"/>
            <a:ext cx="644700" cy="644700"/>
          </a:xfrm>
          <a:prstGeom prst="ellipse">
            <a:avLst/>
          </a:prstGeom>
          <a:solidFill>
            <a:srgbClr val="666666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007" name="Google Shape;3007;p1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31200" y="5928125"/>
            <a:ext cx="531925" cy="40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126"/>
          <p:cNvSpPr txBox="1">
            <a:spLocks noGrp="1"/>
          </p:cNvSpPr>
          <p:nvPr>
            <p:ph type="subTitle" idx="4294967295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main idea leverages the fact that vertex in the SCC metagraph with the largest </a:t>
            </a: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has no incoming</a:t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edges. After reversing the edges, it has no outgoing edges.</a:t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Running </a:t>
            </a: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dfs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on that vertex finds exactly that component.</a:t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Same argument for the rest.</a:t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13" name="Google Shape;3013;p126"/>
          <p:cNvSpPr txBox="1">
            <a:spLocks noGrp="1"/>
          </p:cNvSpPr>
          <p:nvPr>
            <p:ph type="subTitle" idx="4294967295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Kosaraju’s Algorithm</a:t>
            </a:r>
            <a:endParaRPr sz="24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3014" name="Google Shape;3014;p126"/>
          <p:cNvGrpSpPr/>
          <p:nvPr/>
        </p:nvGrpSpPr>
        <p:grpSpPr>
          <a:xfrm>
            <a:off x="5596287" y="4299588"/>
            <a:ext cx="644700" cy="644700"/>
            <a:chOff x="4581975" y="2766525"/>
            <a:chExt cx="644700" cy="644700"/>
          </a:xfrm>
        </p:grpSpPr>
        <p:sp>
          <p:nvSpPr>
            <p:cNvPr id="3015" name="Google Shape;3015;p126"/>
            <p:cNvSpPr/>
            <p:nvPr/>
          </p:nvSpPr>
          <p:spPr>
            <a:xfrm>
              <a:off x="4581975" y="27665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3016" name="Google Shape;3016;p1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73000" y="2903813"/>
              <a:ext cx="462650" cy="3701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17" name="Google Shape;3017;p126"/>
          <p:cNvGrpSpPr/>
          <p:nvPr/>
        </p:nvGrpSpPr>
        <p:grpSpPr>
          <a:xfrm>
            <a:off x="4834287" y="4299588"/>
            <a:ext cx="644700" cy="644700"/>
            <a:chOff x="1912100" y="3775425"/>
            <a:chExt cx="644700" cy="644700"/>
          </a:xfrm>
        </p:grpSpPr>
        <p:sp>
          <p:nvSpPr>
            <p:cNvPr id="3018" name="Google Shape;3018;p126"/>
            <p:cNvSpPr/>
            <p:nvPr/>
          </p:nvSpPr>
          <p:spPr>
            <a:xfrm>
              <a:off x="1912100" y="37754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3019" name="Google Shape;3019;p1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5550" y="3879863"/>
              <a:ext cx="457800" cy="4358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20" name="Google Shape;3020;p126"/>
          <p:cNvGrpSpPr/>
          <p:nvPr/>
        </p:nvGrpSpPr>
        <p:grpSpPr>
          <a:xfrm>
            <a:off x="5215287" y="3689988"/>
            <a:ext cx="644700" cy="644700"/>
            <a:chOff x="4359375" y="1453400"/>
            <a:chExt cx="644700" cy="644700"/>
          </a:xfrm>
        </p:grpSpPr>
        <p:sp>
          <p:nvSpPr>
            <p:cNvPr id="3021" name="Google Shape;3021;p126"/>
            <p:cNvSpPr/>
            <p:nvPr/>
          </p:nvSpPr>
          <p:spPr>
            <a:xfrm>
              <a:off x="4359375" y="1453400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3022" name="Google Shape;3022;p1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17725" y="1511625"/>
              <a:ext cx="528000" cy="52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23" name="Google Shape;3023;p126"/>
          <p:cNvGrpSpPr/>
          <p:nvPr/>
        </p:nvGrpSpPr>
        <p:grpSpPr>
          <a:xfrm>
            <a:off x="2883212" y="4079863"/>
            <a:ext cx="644700" cy="644700"/>
            <a:chOff x="2606775" y="2309325"/>
            <a:chExt cx="644700" cy="644700"/>
          </a:xfrm>
        </p:grpSpPr>
        <p:sp>
          <p:nvSpPr>
            <p:cNvPr id="3024" name="Google Shape;3024;p126"/>
            <p:cNvSpPr/>
            <p:nvPr/>
          </p:nvSpPr>
          <p:spPr>
            <a:xfrm>
              <a:off x="2606775" y="23093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3025" name="Google Shape;3025;p1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06775" y="2388292"/>
              <a:ext cx="644700" cy="4867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26" name="Google Shape;3026;p126"/>
          <p:cNvSpPr/>
          <p:nvPr/>
        </p:nvSpPr>
        <p:spPr>
          <a:xfrm>
            <a:off x="2780913" y="3977575"/>
            <a:ext cx="849300" cy="849300"/>
          </a:xfrm>
          <a:prstGeom prst="ellipse">
            <a:avLst/>
          </a:prstGeom>
          <a:noFill/>
          <a:ln w="38100" cap="flat" cmpd="sng">
            <a:solidFill>
              <a:srgbClr val="2196F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27" name="Google Shape;3027;p126"/>
          <p:cNvSpPr/>
          <p:nvPr/>
        </p:nvSpPr>
        <p:spPr>
          <a:xfrm>
            <a:off x="3872488" y="5707125"/>
            <a:ext cx="849300" cy="849300"/>
          </a:xfrm>
          <a:prstGeom prst="ellipse">
            <a:avLst/>
          </a:prstGeom>
          <a:noFill/>
          <a:ln w="38100" cap="flat" cmpd="sng">
            <a:solidFill>
              <a:srgbClr val="FFD54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28" name="Google Shape;3028;p126"/>
          <p:cNvSpPr/>
          <p:nvPr/>
        </p:nvSpPr>
        <p:spPr>
          <a:xfrm>
            <a:off x="4704079" y="3604121"/>
            <a:ext cx="1659000" cy="1659000"/>
          </a:xfrm>
          <a:prstGeom prst="ellipse">
            <a:avLst/>
          </a:prstGeom>
          <a:noFill/>
          <a:ln w="38100" cap="flat" cmpd="sng">
            <a:solidFill>
              <a:srgbClr val="8BC34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3029" name="Google Shape;3029;p126"/>
          <p:cNvCxnSpPr>
            <a:stCxn id="3028" idx="2"/>
            <a:endCxn id="3026" idx="6"/>
          </p:cNvCxnSpPr>
          <p:nvPr/>
        </p:nvCxnSpPr>
        <p:spPr>
          <a:xfrm rot="10800000">
            <a:off x="3630079" y="4402121"/>
            <a:ext cx="1074000" cy="31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3030" name="Google Shape;3030;p126"/>
          <p:cNvCxnSpPr>
            <a:stCxn id="3027" idx="1"/>
            <a:endCxn id="3026" idx="5"/>
          </p:cNvCxnSpPr>
          <p:nvPr/>
        </p:nvCxnSpPr>
        <p:spPr>
          <a:xfrm rot="10800000">
            <a:off x="3505765" y="4702602"/>
            <a:ext cx="491100" cy="112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3031" name="Google Shape;3031;p126"/>
          <p:cNvCxnSpPr>
            <a:stCxn id="3027" idx="7"/>
            <a:endCxn id="3028" idx="3"/>
          </p:cNvCxnSpPr>
          <p:nvPr/>
        </p:nvCxnSpPr>
        <p:spPr>
          <a:xfrm rot="10800000" flipH="1">
            <a:off x="4597410" y="5020302"/>
            <a:ext cx="349500" cy="811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3032" name="Google Shape;3032;p126"/>
          <p:cNvSpPr txBox="1"/>
          <p:nvPr/>
        </p:nvSpPr>
        <p:spPr>
          <a:xfrm>
            <a:off x="4704075" y="5877675"/>
            <a:ext cx="12618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8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9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33" name="Google Shape;3033;p126"/>
          <p:cNvSpPr txBox="1"/>
          <p:nvPr/>
        </p:nvSpPr>
        <p:spPr>
          <a:xfrm>
            <a:off x="6358275" y="4179525"/>
            <a:ext cx="12618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2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7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34" name="Google Shape;3034;p126"/>
          <p:cNvSpPr txBox="1"/>
          <p:nvPr/>
        </p:nvSpPr>
        <p:spPr>
          <a:xfrm>
            <a:off x="1800651" y="3767125"/>
            <a:ext cx="12933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0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1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35" name="Google Shape;3035;p126"/>
          <p:cNvSpPr/>
          <p:nvPr/>
        </p:nvSpPr>
        <p:spPr>
          <a:xfrm>
            <a:off x="3974812" y="5809413"/>
            <a:ext cx="644700" cy="644700"/>
          </a:xfrm>
          <a:prstGeom prst="ellipse">
            <a:avLst/>
          </a:prstGeom>
          <a:solidFill>
            <a:srgbClr val="666666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036" name="Google Shape;3036;p1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31200" y="5928125"/>
            <a:ext cx="531925" cy="40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" name="Google Shape;3041;p127"/>
          <p:cNvSpPr/>
          <p:nvPr/>
        </p:nvSpPr>
        <p:spPr>
          <a:xfrm>
            <a:off x="4704079" y="3604121"/>
            <a:ext cx="1659000" cy="1659000"/>
          </a:xfrm>
          <a:prstGeom prst="ellipse">
            <a:avLst/>
          </a:prstGeom>
          <a:noFill/>
          <a:ln w="38100" cap="flat" cmpd="sng">
            <a:solidFill>
              <a:srgbClr val="8BC34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42" name="Google Shape;3042;p127"/>
          <p:cNvSpPr txBox="1">
            <a:spLocks noGrp="1"/>
          </p:cNvSpPr>
          <p:nvPr>
            <p:ph type="subTitle" idx="4294967295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main idea leverages the fact that vertex in the SCC metagraph with the largest </a:t>
            </a: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has no incoming</a:t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edges. After reversing the edges, it has no outgoing edges.</a:t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Running </a:t>
            </a: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dfs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on that vertex finds exactly that component.</a:t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Same argument for the rest.</a:t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43" name="Google Shape;3043;p127"/>
          <p:cNvSpPr txBox="1">
            <a:spLocks noGrp="1"/>
          </p:cNvSpPr>
          <p:nvPr>
            <p:ph type="subTitle" idx="4294967295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Kosaraju’s Algorithm</a:t>
            </a:r>
            <a:endParaRPr sz="24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044" name="Google Shape;3044;p127"/>
          <p:cNvSpPr/>
          <p:nvPr/>
        </p:nvSpPr>
        <p:spPr>
          <a:xfrm>
            <a:off x="5596287" y="4299588"/>
            <a:ext cx="644700" cy="644700"/>
          </a:xfrm>
          <a:prstGeom prst="ellipse">
            <a:avLst/>
          </a:prstGeom>
          <a:solidFill>
            <a:srgbClr val="666666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045" name="Google Shape;3045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7313" y="4436875"/>
            <a:ext cx="462650" cy="370124"/>
          </a:xfrm>
          <a:prstGeom prst="rect">
            <a:avLst/>
          </a:prstGeom>
          <a:noFill/>
          <a:ln>
            <a:noFill/>
          </a:ln>
        </p:spPr>
      </p:pic>
      <p:sp>
        <p:nvSpPr>
          <p:cNvPr id="3046" name="Google Shape;3046;p127"/>
          <p:cNvSpPr/>
          <p:nvPr/>
        </p:nvSpPr>
        <p:spPr>
          <a:xfrm>
            <a:off x="4834287" y="4299588"/>
            <a:ext cx="644700" cy="644700"/>
          </a:xfrm>
          <a:prstGeom prst="ellipse">
            <a:avLst/>
          </a:prstGeom>
          <a:solidFill>
            <a:srgbClr val="666666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047" name="Google Shape;3047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7738" y="4404025"/>
            <a:ext cx="457800" cy="435826"/>
          </a:xfrm>
          <a:prstGeom prst="rect">
            <a:avLst/>
          </a:prstGeom>
          <a:noFill/>
          <a:ln>
            <a:noFill/>
          </a:ln>
        </p:spPr>
      </p:pic>
      <p:sp>
        <p:nvSpPr>
          <p:cNvPr id="3048" name="Google Shape;3048;p127"/>
          <p:cNvSpPr/>
          <p:nvPr/>
        </p:nvSpPr>
        <p:spPr>
          <a:xfrm>
            <a:off x="5215287" y="3689988"/>
            <a:ext cx="644700" cy="644700"/>
          </a:xfrm>
          <a:prstGeom prst="ellipse">
            <a:avLst/>
          </a:prstGeom>
          <a:solidFill>
            <a:srgbClr val="666666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049" name="Google Shape;3049;p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3637" y="3748213"/>
            <a:ext cx="528000" cy="52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50" name="Google Shape;3050;p127"/>
          <p:cNvGrpSpPr/>
          <p:nvPr/>
        </p:nvGrpSpPr>
        <p:grpSpPr>
          <a:xfrm>
            <a:off x="2883212" y="4079863"/>
            <a:ext cx="644700" cy="644700"/>
            <a:chOff x="2606775" y="2309325"/>
            <a:chExt cx="644700" cy="644700"/>
          </a:xfrm>
        </p:grpSpPr>
        <p:sp>
          <p:nvSpPr>
            <p:cNvPr id="3051" name="Google Shape;3051;p127"/>
            <p:cNvSpPr/>
            <p:nvPr/>
          </p:nvSpPr>
          <p:spPr>
            <a:xfrm>
              <a:off x="2606775" y="23093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3052" name="Google Shape;3052;p1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06775" y="2388292"/>
              <a:ext cx="644700" cy="4867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53" name="Google Shape;3053;p127"/>
          <p:cNvSpPr/>
          <p:nvPr/>
        </p:nvSpPr>
        <p:spPr>
          <a:xfrm>
            <a:off x="2780913" y="3977575"/>
            <a:ext cx="849300" cy="849300"/>
          </a:xfrm>
          <a:prstGeom prst="ellipse">
            <a:avLst/>
          </a:prstGeom>
          <a:noFill/>
          <a:ln w="38100" cap="flat" cmpd="sng">
            <a:solidFill>
              <a:srgbClr val="2196F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54" name="Google Shape;3054;p127"/>
          <p:cNvSpPr/>
          <p:nvPr/>
        </p:nvSpPr>
        <p:spPr>
          <a:xfrm>
            <a:off x="3872488" y="5707125"/>
            <a:ext cx="849300" cy="849300"/>
          </a:xfrm>
          <a:prstGeom prst="ellipse">
            <a:avLst/>
          </a:prstGeom>
          <a:noFill/>
          <a:ln w="38100" cap="flat" cmpd="sng">
            <a:solidFill>
              <a:srgbClr val="FFD54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3055" name="Google Shape;3055;p127"/>
          <p:cNvCxnSpPr>
            <a:stCxn id="3041" idx="2"/>
            <a:endCxn id="3053" idx="6"/>
          </p:cNvCxnSpPr>
          <p:nvPr/>
        </p:nvCxnSpPr>
        <p:spPr>
          <a:xfrm rot="10800000">
            <a:off x="3630079" y="4402121"/>
            <a:ext cx="1074000" cy="31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3056" name="Google Shape;3056;p127"/>
          <p:cNvCxnSpPr>
            <a:stCxn id="3054" idx="1"/>
            <a:endCxn id="3053" idx="5"/>
          </p:cNvCxnSpPr>
          <p:nvPr/>
        </p:nvCxnSpPr>
        <p:spPr>
          <a:xfrm rot="10800000">
            <a:off x="3505765" y="4702602"/>
            <a:ext cx="491100" cy="112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3057" name="Google Shape;3057;p127"/>
          <p:cNvCxnSpPr>
            <a:stCxn id="3054" idx="7"/>
            <a:endCxn id="3041" idx="3"/>
          </p:cNvCxnSpPr>
          <p:nvPr/>
        </p:nvCxnSpPr>
        <p:spPr>
          <a:xfrm rot="10800000" flipH="1">
            <a:off x="4597410" y="5020302"/>
            <a:ext cx="349500" cy="811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3058" name="Google Shape;3058;p127"/>
          <p:cNvSpPr txBox="1"/>
          <p:nvPr/>
        </p:nvSpPr>
        <p:spPr>
          <a:xfrm>
            <a:off x="4704075" y="5877675"/>
            <a:ext cx="12618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8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9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59" name="Google Shape;3059;p127"/>
          <p:cNvSpPr txBox="1"/>
          <p:nvPr/>
        </p:nvSpPr>
        <p:spPr>
          <a:xfrm>
            <a:off x="6358275" y="4179525"/>
            <a:ext cx="12618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2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7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60" name="Google Shape;3060;p127"/>
          <p:cNvSpPr txBox="1"/>
          <p:nvPr/>
        </p:nvSpPr>
        <p:spPr>
          <a:xfrm>
            <a:off x="1800651" y="3767125"/>
            <a:ext cx="12933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0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1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61" name="Google Shape;3061;p127"/>
          <p:cNvSpPr/>
          <p:nvPr/>
        </p:nvSpPr>
        <p:spPr>
          <a:xfrm>
            <a:off x="3974812" y="5809413"/>
            <a:ext cx="644700" cy="644700"/>
          </a:xfrm>
          <a:prstGeom prst="ellipse">
            <a:avLst/>
          </a:prstGeom>
          <a:solidFill>
            <a:srgbClr val="666666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062" name="Google Shape;3062;p1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31200" y="5928125"/>
            <a:ext cx="531925" cy="40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128"/>
          <p:cNvSpPr/>
          <p:nvPr/>
        </p:nvSpPr>
        <p:spPr>
          <a:xfrm>
            <a:off x="2780913" y="3977575"/>
            <a:ext cx="849300" cy="849300"/>
          </a:xfrm>
          <a:prstGeom prst="ellipse">
            <a:avLst/>
          </a:prstGeom>
          <a:noFill/>
          <a:ln w="38100" cap="flat" cmpd="sng">
            <a:solidFill>
              <a:srgbClr val="2196F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68" name="Google Shape;3068;p128"/>
          <p:cNvSpPr/>
          <p:nvPr/>
        </p:nvSpPr>
        <p:spPr>
          <a:xfrm>
            <a:off x="4704079" y="3604121"/>
            <a:ext cx="1659000" cy="1659000"/>
          </a:xfrm>
          <a:prstGeom prst="ellipse">
            <a:avLst/>
          </a:prstGeom>
          <a:noFill/>
          <a:ln w="38100" cap="flat" cmpd="sng">
            <a:solidFill>
              <a:srgbClr val="8BC34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69" name="Google Shape;3069;p128"/>
          <p:cNvSpPr txBox="1">
            <a:spLocks noGrp="1"/>
          </p:cNvSpPr>
          <p:nvPr>
            <p:ph type="subTitle" idx="4294967295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main idea leverages the fact that vertex in the SCC metagraph with the largest </a:t>
            </a: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has no incoming</a:t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edges. After reversing the edges, it has no outgoing edges.</a:t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Running </a:t>
            </a: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dfs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on that vertex finds exactly that component.</a:t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Same argument for the rest.</a:t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70" name="Google Shape;3070;p128"/>
          <p:cNvSpPr txBox="1">
            <a:spLocks noGrp="1"/>
          </p:cNvSpPr>
          <p:nvPr>
            <p:ph type="subTitle" idx="4294967295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Kosaraju’s Algorithm</a:t>
            </a:r>
            <a:endParaRPr sz="24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071" name="Google Shape;3071;p128"/>
          <p:cNvSpPr/>
          <p:nvPr/>
        </p:nvSpPr>
        <p:spPr>
          <a:xfrm>
            <a:off x="5596287" y="4299588"/>
            <a:ext cx="644700" cy="644700"/>
          </a:xfrm>
          <a:prstGeom prst="ellipse">
            <a:avLst/>
          </a:prstGeom>
          <a:solidFill>
            <a:srgbClr val="666666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072" name="Google Shape;3072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7313" y="4436875"/>
            <a:ext cx="462650" cy="370124"/>
          </a:xfrm>
          <a:prstGeom prst="rect">
            <a:avLst/>
          </a:prstGeom>
          <a:noFill/>
          <a:ln>
            <a:noFill/>
          </a:ln>
        </p:spPr>
      </p:pic>
      <p:sp>
        <p:nvSpPr>
          <p:cNvPr id="3073" name="Google Shape;3073;p128"/>
          <p:cNvSpPr/>
          <p:nvPr/>
        </p:nvSpPr>
        <p:spPr>
          <a:xfrm>
            <a:off x="4834287" y="4299588"/>
            <a:ext cx="644700" cy="644700"/>
          </a:xfrm>
          <a:prstGeom prst="ellipse">
            <a:avLst/>
          </a:prstGeom>
          <a:solidFill>
            <a:srgbClr val="666666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074" name="Google Shape;3074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7738" y="4404025"/>
            <a:ext cx="457800" cy="435826"/>
          </a:xfrm>
          <a:prstGeom prst="rect">
            <a:avLst/>
          </a:prstGeom>
          <a:noFill/>
          <a:ln>
            <a:noFill/>
          </a:ln>
        </p:spPr>
      </p:pic>
      <p:sp>
        <p:nvSpPr>
          <p:cNvPr id="3075" name="Google Shape;3075;p128"/>
          <p:cNvSpPr/>
          <p:nvPr/>
        </p:nvSpPr>
        <p:spPr>
          <a:xfrm>
            <a:off x="5215287" y="3689988"/>
            <a:ext cx="644700" cy="644700"/>
          </a:xfrm>
          <a:prstGeom prst="ellipse">
            <a:avLst/>
          </a:prstGeom>
          <a:solidFill>
            <a:srgbClr val="666666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076" name="Google Shape;3076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3637" y="3748213"/>
            <a:ext cx="528000" cy="5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7" name="Google Shape;3077;p128"/>
          <p:cNvSpPr/>
          <p:nvPr/>
        </p:nvSpPr>
        <p:spPr>
          <a:xfrm>
            <a:off x="2883212" y="4079863"/>
            <a:ext cx="644700" cy="644700"/>
          </a:xfrm>
          <a:prstGeom prst="ellipse">
            <a:avLst/>
          </a:prstGeom>
          <a:solidFill>
            <a:srgbClr val="666666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078" name="Google Shape;3078;p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3213" y="4158829"/>
            <a:ext cx="644700" cy="486749"/>
          </a:xfrm>
          <a:prstGeom prst="rect">
            <a:avLst/>
          </a:prstGeom>
          <a:noFill/>
          <a:ln>
            <a:noFill/>
          </a:ln>
        </p:spPr>
      </p:pic>
      <p:sp>
        <p:nvSpPr>
          <p:cNvPr id="3079" name="Google Shape;3079;p128"/>
          <p:cNvSpPr/>
          <p:nvPr/>
        </p:nvSpPr>
        <p:spPr>
          <a:xfrm>
            <a:off x="3872488" y="5707125"/>
            <a:ext cx="849300" cy="849300"/>
          </a:xfrm>
          <a:prstGeom prst="ellipse">
            <a:avLst/>
          </a:prstGeom>
          <a:noFill/>
          <a:ln w="38100" cap="flat" cmpd="sng">
            <a:solidFill>
              <a:srgbClr val="FFD54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3080" name="Google Shape;3080;p128"/>
          <p:cNvCxnSpPr>
            <a:stCxn id="3068" idx="2"/>
            <a:endCxn id="3067" idx="6"/>
          </p:cNvCxnSpPr>
          <p:nvPr/>
        </p:nvCxnSpPr>
        <p:spPr>
          <a:xfrm rot="10800000">
            <a:off x="3630079" y="4402121"/>
            <a:ext cx="1074000" cy="31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3081" name="Google Shape;3081;p128"/>
          <p:cNvCxnSpPr>
            <a:stCxn id="3079" idx="1"/>
            <a:endCxn id="3067" idx="5"/>
          </p:cNvCxnSpPr>
          <p:nvPr/>
        </p:nvCxnSpPr>
        <p:spPr>
          <a:xfrm rot="10800000">
            <a:off x="3505765" y="4702602"/>
            <a:ext cx="491100" cy="112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3082" name="Google Shape;3082;p128"/>
          <p:cNvCxnSpPr>
            <a:stCxn id="3079" idx="7"/>
            <a:endCxn id="3068" idx="3"/>
          </p:cNvCxnSpPr>
          <p:nvPr/>
        </p:nvCxnSpPr>
        <p:spPr>
          <a:xfrm rot="10800000" flipH="1">
            <a:off x="4597410" y="5020302"/>
            <a:ext cx="349500" cy="811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3083" name="Google Shape;3083;p128"/>
          <p:cNvSpPr txBox="1"/>
          <p:nvPr/>
        </p:nvSpPr>
        <p:spPr>
          <a:xfrm>
            <a:off x="4704075" y="5877675"/>
            <a:ext cx="12618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8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9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84" name="Google Shape;3084;p128"/>
          <p:cNvSpPr txBox="1"/>
          <p:nvPr/>
        </p:nvSpPr>
        <p:spPr>
          <a:xfrm>
            <a:off x="6358275" y="4179525"/>
            <a:ext cx="12618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2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7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85" name="Google Shape;3085;p128"/>
          <p:cNvSpPr txBox="1"/>
          <p:nvPr/>
        </p:nvSpPr>
        <p:spPr>
          <a:xfrm>
            <a:off x="1800651" y="3767125"/>
            <a:ext cx="12933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0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1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86" name="Google Shape;3086;p128"/>
          <p:cNvSpPr/>
          <p:nvPr/>
        </p:nvSpPr>
        <p:spPr>
          <a:xfrm>
            <a:off x="3974812" y="5809413"/>
            <a:ext cx="644700" cy="644700"/>
          </a:xfrm>
          <a:prstGeom prst="ellipse">
            <a:avLst/>
          </a:prstGeom>
          <a:solidFill>
            <a:srgbClr val="666666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087" name="Google Shape;3087;p1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31200" y="5928125"/>
            <a:ext cx="531925" cy="40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" name="Google Shape;3092;p129"/>
          <p:cNvSpPr txBox="1">
            <a:spLocks noGrp="1"/>
          </p:cNvSpPr>
          <p:nvPr>
            <p:ph type="subTitle" idx="4294967295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Claim: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For each edge (u, v) in the SCC metagraph where u </a:t>
            </a:r>
            <a:r>
              <a:rPr lang="en" sz="12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∈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</a:t>
            </a:r>
            <a:r>
              <a:rPr lang="en" baseline="-25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and v </a:t>
            </a:r>
            <a:r>
              <a:rPr lang="en" sz="12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∈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</a:t>
            </a:r>
            <a:r>
              <a:rPr lang="en" baseline="-25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 C</a:t>
            </a:r>
            <a:r>
              <a:rPr lang="en" baseline="-25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must be larger than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 C</a:t>
            </a:r>
            <a:r>
              <a:rPr lang="en" baseline="-25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93" name="Google Shape;3093;p129"/>
          <p:cNvSpPr txBox="1">
            <a:spLocks noGrp="1"/>
          </p:cNvSpPr>
          <p:nvPr>
            <p:ph type="subTitle" idx="4294967295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Kosaraju’s Algorithm</a:t>
            </a:r>
            <a:endParaRPr sz="48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3094" name="Google Shape;3094;p129"/>
          <p:cNvGrpSpPr/>
          <p:nvPr/>
        </p:nvGrpSpPr>
        <p:grpSpPr>
          <a:xfrm>
            <a:off x="5596287" y="3232788"/>
            <a:ext cx="644700" cy="644700"/>
            <a:chOff x="4581975" y="2766525"/>
            <a:chExt cx="644700" cy="644700"/>
          </a:xfrm>
        </p:grpSpPr>
        <p:sp>
          <p:nvSpPr>
            <p:cNvPr id="3095" name="Google Shape;3095;p129"/>
            <p:cNvSpPr/>
            <p:nvPr/>
          </p:nvSpPr>
          <p:spPr>
            <a:xfrm>
              <a:off x="4581975" y="27665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3096" name="Google Shape;3096;p1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73000" y="2903813"/>
              <a:ext cx="462650" cy="3701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97" name="Google Shape;3097;p129"/>
          <p:cNvGrpSpPr/>
          <p:nvPr/>
        </p:nvGrpSpPr>
        <p:grpSpPr>
          <a:xfrm>
            <a:off x="4834287" y="3232788"/>
            <a:ext cx="644700" cy="644700"/>
            <a:chOff x="1912100" y="3775425"/>
            <a:chExt cx="644700" cy="644700"/>
          </a:xfrm>
        </p:grpSpPr>
        <p:sp>
          <p:nvSpPr>
            <p:cNvPr id="3098" name="Google Shape;3098;p129"/>
            <p:cNvSpPr/>
            <p:nvPr/>
          </p:nvSpPr>
          <p:spPr>
            <a:xfrm>
              <a:off x="1912100" y="37754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3099" name="Google Shape;3099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5550" y="3879863"/>
              <a:ext cx="457800" cy="4358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00" name="Google Shape;3100;p129"/>
          <p:cNvGrpSpPr/>
          <p:nvPr/>
        </p:nvGrpSpPr>
        <p:grpSpPr>
          <a:xfrm>
            <a:off x="3974812" y="4742613"/>
            <a:ext cx="644700" cy="644700"/>
            <a:chOff x="3978375" y="3680925"/>
            <a:chExt cx="644700" cy="644700"/>
          </a:xfrm>
        </p:grpSpPr>
        <p:sp>
          <p:nvSpPr>
            <p:cNvPr id="3101" name="Google Shape;3101;p129"/>
            <p:cNvSpPr/>
            <p:nvPr/>
          </p:nvSpPr>
          <p:spPr>
            <a:xfrm>
              <a:off x="3978375" y="36809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3102" name="Google Shape;3102;p1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34763" y="3799638"/>
              <a:ext cx="531925" cy="407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03" name="Google Shape;3103;p129"/>
          <p:cNvGrpSpPr/>
          <p:nvPr/>
        </p:nvGrpSpPr>
        <p:grpSpPr>
          <a:xfrm>
            <a:off x="5215287" y="2623188"/>
            <a:ext cx="644700" cy="644700"/>
            <a:chOff x="4359375" y="1453400"/>
            <a:chExt cx="644700" cy="644700"/>
          </a:xfrm>
        </p:grpSpPr>
        <p:sp>
          <p:nvSpPr>
            <p:cNvPr id="3104" name="Google Shape;3104;p129"/>
            <p:cNvSpPr/>
            <p:nvPr/>
          </p:nvSpPr>
          <p:spPr>
            <a:xfrm>
              <a:off x="4359375" y="1453400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3105" name="Google Shape;3105;p1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417725" y="1511625"/>
              <a:ext cx="528000" cy="52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06" name="Google Shape;3106;p129"/>
          <p:cNvGrpSpPr/>
          <p:nvPr/>
        </p:nvGrpSpPr>
        <p:grpSpPr>
          <a:xfrm>
            <a:off x="2883212" y="3013063"/>
            <a:ext cx="644700" cy="644700"/>
            <a:chOff x="2606775" y="2309325"/>
            <a:chExt cx="644700" cy="644700"/>
          </a:xfrm>
        </p:grpSpPr>
        <p:sp>
          <p:nvSpPr>
            <p:cNvPr id="3107" name="Google Shape;3107;p129"/>
            <p:cNvSpPr/>
            <p:nvPr/>
          </p:nvSpPr>
          <p:spPr>
            <a:xfrm>
              <a:off x="2606775" y="23093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3108" name="Google Shape;3108;p1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06775" y="2388292"/>
              <a:ext cx="644700" cy="4867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09" name="Google Shape;3109;p129"/>
          <p:cNvSpPr/>
          <p:nvPr/>
        </p:nvSpPr>
        <p:spPr>
          <a:xfrm>
            <a:off x="2780913" y="2910775"/>
            <a:ext cx="849300" cy="849300"/>
          </a:xfrm>
          <a:prstGeom prst="ellipse">
            <a:avLst/>
          </a:prstGeom>
          <a:noFill/>
          <a:ln w="38100" cap="flat" cmpd="sng">
            <a:solidFill>
              <a:srgbClr val="2196F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110" name="Google Shape;3110;p129"/>
          <p:cNvSpPr/>
          <p:nvPr/>
        </p:nvSpPr>
        <p:spPr>
          <a:xfrm>
            <a:off x="3872488" y="4640325"/>
            <a:ext cx="849300" cy="849300"/>
          </a:xfrm>
          <a:prstGeom prst="ellipse">
            <a:avLst/>
          </a:prstGeom>
          <a:noFill/>
          <a:ln w="38100" cap="flat" cmpd="sng">
            <a:solidFill>
              <a:srgbClr val="FFD54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111" name="Google Shape;3111;p129"/>
          <p:cNvSpPr/>
          <p:nvPr/>
        </p:nvSpPr>
        <p:spPr>
          <a:xfrm>
            <a:off x="4704079" y="2537321"/>
            <a:ext cx="1659000" cy="1659000"/>
          </a:xfrm>
          <a:prstGeom prst="ellipse">
            <a:avLst/>
          </a:prstGeom>
          <a:noFill/>
          <a:ln w="38100" cap="flat" cmpd="sng">
            <a:solidFill>
              <a:srgbClr val="8BC34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3112" name="Google Shape;3112;p129"/>
          <p:cNvCxnSpPr>
            <a:stCxn id="3111" idx="2"/>
            <a:endCxn id="3109" idx="6"/>
          </p:cNvCxnSpPr>
          <p:nvPr/>
        </p:nvCxnSpPr>
        <p:spPr>
          <a:xfrm rot="10800000">
            <a:off x="3630079" y="3335321"/>
            <a:ext cx="1074000" cy="31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113" name="Google Shape;3113;p129"/>
          <p:cNvCxnSpPr>
            <a:stCxn id="3110" idx="1"/>
            <a:endCxn id="3109" idx="5"/>
          </p:cNvCxnSpPr>
          <p:nvPr/>
        </p:nvCxnSpPr>
        <p:spPr>
          <a:xfrm rot="10800000">
            <a:off x="3505765" y="3635802"/>
            <a:ext cx="491100" cy="1128900"/>
          </a:xfrm>
          <a:prstGeom prst="straightConnector1">
            <a:avLst/>
          </a:prstGeom>
          <a:noFill/>
          <a:ln w="19050" cap="flat" cmpd="sng">
            <a:solidFill>
              <a:srgbClr val="D3368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114" name="Google Shape;3114;p129"/>
          <p:cNvCxnSpPr>
            <a:stCxn id="3110" idx="7"/>
            <a:endCxn id="3111" idx="3"/>
          </p:cNvCxnSpPr>
          <p:nvPr/>
        </p:nvCxnSpPr>
        <p:spPr>
          <a:xfrm rot="10800000" flipH="1">
            <a:off x="4597410" y="3953502"/>
            <a:ext cx="349500" cy="811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115" name="Google Shape;3115;p129"/>
          <p:cNvSpPr txBox="1"/>
          <p:nvPr/>
        </p:nvSpPr>
        <p:spPr>
          <a:xfrm>
            <a:off x="4704075" y="4810875"/>
            <a:ext cx="12618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8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D33682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D33682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9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D33682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16" name="Google Shape;3116;p129"/>
          <p:cNvSpPr txBox="1"/>
          <p:nvPr/>
        </p:nvSpPr>
        <p:spPr>
          <a:xfrm>
            <a:off x="6358275" y="3112725"/>
            <a:ext cx="12618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2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7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17" name="Google Shape;3117;p129"/>
          <p:cNvSpPr txBox="1"/>
          <p:nvPr/>
        </p:nvSpPr>
        <p:spPr>
          <a:xfrm>
            <a:off x="1800651" y="2700325"/>
            <a:ext cx="12933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0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D33682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D33682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1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D33682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2" name="Google Shape;3122;p130"/>
          <p:cNvSpPr txBox="1">
            <a:spLocks noGrp="1"/>
          </p:cNvSpPr>
          <p:nvPr>
            <p:ph type="subTitle" idx="4294967295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Claim: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For each edge (u, v) in the SCC metagraph where u </a:t>
            </a:r>
            <a:r>
              <a:rPr lang="en" sz="12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∈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</a:t>
            </a:r>
            <a:r>
              <a:rPr lang="en" baseline="-25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and v </a:t>
            </a:r>
            <a:r>
              <a:rPr lang="en" sz="12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∈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</a:t>
            </a:r>
            <a:r>
              <a:rPr lang="en" baseline="-25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 C</a:t>
            </a:r>
            <a:r>
              <a:rPr lang="en" baseline="-25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must be larger than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 C</a:t>
            </a:r>
            <a:r>
              <a:rPr lang="en" baseline="-25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23" name="Google Shape;3123;p130"/>
          <p:cNvSpPr txBox="1">
            <a:spLocks noGrp="1"/>
          </p:cNvSpPr>
          <p:nvPr>
            <p:ph type="subTitle" idx="4294967295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Kosaraju’s Algorithm</a:t>
            </a:r>
            <a:endParaRPr sz="24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3124" name="Google Shape;3124;p130"/>
          <p:cNvGrpSpPr/>
          <p:nvPr/>
        </p:nvGrpSpPr>
        <p:grpSpPr>
          <a:xfrm>
            <a:off x="5596287" y="3232788"/>
            <a:ext cx="644700" cy="644700"/>
            <a:chOff x="4581975" y="2766525"/>
            <a:chExt cx="644700" cy="644700"/>
          </a:xfrm>
        </p:grpSpPr>
        <p:sp>
          <p:nvSpPr>
            <p:cNvPr id="3125" name="Google Shape;3125;p130"/>
            <p:cNvSpPr/>
            <p:nvPr/>
          </p:nvSpPr>
          <p:spPr>
            <a:xfrm>
              <a:off x="4581975" y="27665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3126" name="Google Shape;3126;p1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73000" y="2903813"/>
              <a:ext cx="462650" cy="3701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27" name="Google Shape;3127;p130"/>
          <p:cNvGrpSpPr/>
          <p:nvPr/>
        </p:nvGrpSpPr>
        <p:grpSpPr>
          <a:xfrm>
            <a:off x="4834287" y="3232788"/>
            <a:ext cx="644700" cy="644700"/>
            <a:chOff x="1912100" y="3775425"/>
            <a:chExt cx="644700" cy="644700"/>
          </a:xfrm>
        </p:grpSpPr>
        <p:sp>
          <p:nvSpPr>
            <p:cNvPr id="3128" name="Google Shape;3128;p130"/>
            <p:cNvSpPr/>
            <p:nvPr/>
          </p:nvSpPr>
          <p:spPr>
            <a:xfrm>
              <a:off x="1912100" y="37754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3129" name="Google Shape;3129;p1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5550" y="3879863"/>
              <a:ext cx="457800" cy="4358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30" name="Google Shape;3130;p130"/>
          <p:cNvGrpSpPr/>
          <p:nvPr/>
        </p:nvGrpSpPr>
        <p:grpSpPr>
          <a:xfrm>
            <a:off x="3974812" y="4742613"/>
            <a:ext cx="644700" cy="644700"/>
            <a:chOff x="3978375" y="3680925"/>
            <a:chExt cx="644700" cy="644700"/>
          </a:xfrm>
        </p:grpSpPr>
        <p:sp>
          <p:nvSpPr>
            <p:cNvPr id="3131" name="Google Shape;3131;p130"/>
            <p:cNvSpPr/>
            <p:nvPr/>
          </p:nvSpPr>
          <p:spPr>
            <a:xfrm>
              <a:off x="3978375" y="36809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3132" name="Google Shape;3132;p1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34763" y="3799638"/>
              <a:ext cx="531925" cy="407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33" name="Google Shape;3133;p130"/>
          <p:cNvGrpSpPr/>
          <p:nvPr/>
        </p:nvGrpSpPr>
        <p:grpSpPr>
          <a:xfrm>
            <a:off x="5215287" y="2623188"/>
            <a:ext cx="644700" cy="644700"/>
            <a:chOff x="4359375" y="1453400"/>
            <a:chExt cx="644700" cy="644700"/>
          </a:xfrm>
        </p:grpSpPr>
        <p:sp>
          <p:nvSpPr>
            <p:cNvPr id="3134" name="Google Shape;3134;p130"/>
            <p:cNvSpPr/>
            <p:nvPr/>
          </p:nvSpPr>
          <p:spPr>
            <a:xfrm>
              <a:off x="4359375" y="1453400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3135" name="Google Shape;3135;p1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417725" y="1511625"/>
              <a:ext cx="528000" cy="52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36" name="Google Shape;3136;p130"/>
          <p:cNvGrpSpPr/>
          <p:nvPr/>
        </p:nvGrpSpPr>
        <p:grpSpPr>
          <a:xfrm>
            <a:off x="2883212" y="3013063"/>
            <a:ext cx="644700" cy="644700"/>
            <a:chOff x="2606775" y="2309325"/>
            <a:chExt cx="644700" cy="644700"/>
          </a:xfrm>
        </p:grpSpPr>
        <p:sp>
          <p:nvSpPr>
            <p:cNvPr id="3137" name="Google Shape;3137;p130"/>
            <p:cNvSpPr/>
            <p:nvPr/>
          </p:nvSpPr>
          <p:spPr>
            <a:xfrm>
              <a:off x="2606775" y="23093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3138" name="Google Shape;3138;p1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06775" y="2388292"/>
              <a:ext cx="644700" cy="4867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39" name="Google Shape;3139;p130"/>
          <p:cNvSpPr/>
          <p:nvPr/>
        </p:nvSpPr>
        <p:spPr>
          <a:xfrm>
            <a:off x="2780913" y="2910775"/>
            <a:ext cx="849300" cy="849300"/>
          </a:xfrm>
          <a:prstGeom prst="ellipse">
            <a:avLst/>
          </a:prstGeom>
          <a:noFill/>
          <a:ln w="38100" cap="flat" cmpd="sng">
            <a:solidFill>
              <a:srgbClr val="2196F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140" name="Google Shape;3140;p130"/>
          <p:cNvSpPr/>
          <p:nvPr/>
        </p:nvSpPr>
        <p:spPr>
          <a:xfrm>
            <a:off x="3872488" y="4640325"/>
            <a:ext cx="849300" cy="849300"/>
          </a:xfrm>
          <a:prstGeom prst="ellipse">
            <a:avLst/>
          </a:prstGeom>
          <a:noFill/>
          <a:ln w="38100" cap="flat" cmpd="sng">
            <a:solidFill>
              <a:srgbClr val="FFD54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141" name="Google Shape;3141;p130"/>
          <p:cNvSpPr/>
          <p:nvPr/>
        </p:nvSpPr>
        <p:spPr>
          <a:xfrm>
            <a:off x="4704079" y="2537321"/>
            <a:ext cx="1659000" cy="1659000"/>
          </a:xfrm>
          <a:prstGeom prst="ellipse">
            <a:avLst/>
          </a:prstGeom>
          <a:noFill/>
          <a:ln w="38100" cap="flat" cmpd="sng">
            <a:solidFill>
              <a:srgbClr val="8BC34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3142" name="Google Shape;3142;p130"/>
          <p:cNvCxnSpPr>
            <a:stCxn id="3141" idx="2"/>
            <a:endCxn id="3139" idx="6"/>
          </p:cNvCxnSpPr>
          <p:nvPr/>
        </p:nvCxnSpPr>
        <p:spPr>
          <a:xfrm rot="10800000">
            <a:off x="3630079" y="3335321"/>
            <a:ext cx="1074000" cy="31500"/>
          </a:xfrm>
          <a:prstGeom prst="straightConnector1">
            <a:avLst/>
          </a:prstGeom>
          <a:noFill/>
          <a:ln w="19050" cap="flat" cmpd="sng">
            <a:solidFill>
              <a:srgbClr val="D3368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143" name="Google Shape;3143;p130"/>
          <p:cNvCxnSpPr>
            <a:stCxn id="3140" idx="1"/>
            <a:endCxn id="3139" idx="5"/>
          </p:cNvCxnSpPr>
          <p:nvPr/>
        </p:nvCxnSpPr>
        <p:spPr>
          <a:xfrm rot="10800000">
            <a:off x="3505765" y="3635802"/>
            <a:ext cx="491100" cy="112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144" name="Google Shape;3144;p130"/>
          <p:cNvCxnSpPr>
            <a:stCxn id="3140" idx="7"/>
            <a:endCxn id="3141" idx="3"/>
          </p:cNvCxnSpPr>
          <p:nvPr/>
        </p:nvCxnSpPr>
        <p:spPr>
          <a:xfrm rot="10800000" flipH="1">
            <a:off x="4597410" y="3953502"/>
            <a:ext cx="349500" cy="811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145" name="Google Shape;3145;p130"/>
          <p:cNvSpPr txBox="1"/>
          <p:nvPr/>
        </p:nvSpPr>
        <p:spPr>
          <a:xfrm>
            <a:off x="4704075" y="4810875"/>
            <a:ext cx="12618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8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9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46" name="Google Shape;3146;p130"/>
          <p:cNvSpPr txBox="1"/>
          <p:nvPr/>
        </p:nvSpPr>
        <p:spPr>
          <a:xfrm>
            <a:off x="6358275" y="3112725"/>
            <a:ext cx="12618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2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D33682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D33682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7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D33682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47" name="Google Shape;3147;p130"/>
          <p:cNvSpPr txBox="1"/>
          <p:nvPr/>
        </p:nvSpPr>
        <p:spPr>
          <a:xfrm>
            <a:off x="1800651" y="2700325"/>
            <a:ext cx="12933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0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D33682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D33682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1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D33682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131"/>
          <p:cNvSpPr txBox="1">
            <a:spLocks noGrp="1"/>
          </p:cNvSpPr>
          <p:nvPr>
            <p:ph type="subTitle" idx="4294967295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Claim: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For each edge (u, v) in the SCC metagraph where u </a:t>
            </a:r>
            <a:r>
              <a:rPr lang="en" sz="12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∈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</a:t>
            </a:r>
            <a:r>
              <a:rPr lang="en" baseline="-25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and v </a:t>
            </a:r>
            <a:r>
              <a:rPr lang="en" sz="12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∈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</a:t>
            </a:r>
            <a:r>
              <a:rPr lang="en" baseline="-25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 C</a:t>
            </a:r>
            <a:r>
              <a:rPr lang="en" baseline="-25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must be larger than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 C</a:t>
            </a:r>
            <a:r>
              <a:rPr lang="en" baseline="-25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53" name="Google Shape;3153;p131"/>
          <p:cNvSpPr txBox="1">
            <a:spLocks noGrp="1"/>
          </p:cNvSpPr>
          <p:nvPr>
            <p:ph type="subTitle" idx="4294967295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Kosaraju’s Algorithm</a:t>
            </a:r>
            <a:endParaRPr sz="48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3154" name="Google Shape;3154;p131"/>
          <p:cNvGrpSpPr/>
          <p:nvPr/>
        </p:nvGrpSpPr>
        <p:grpSpPr>
          <a:xfrm>
            <a:off x="5596287" y="3232788"/>
            <a:ext cx="644700" cy="644700"/>
            <a:chOff x="4581975" y="2766525"/>
            <a:chExt cx="644700" cy="644700"/>
          </a:xfrm>
        </p:grpSpPr>
        <p:sp>
          <p:nvSpPr>
            <p:cNvPr id="3155" name="Google Shape;3155;p131"/>
            <p:cNvSpPr/>
            <p:nvPr/>
          </p:nvSpPr>
          <p:spPr>
            <a:xfrm>
              <a:off x="4581975" y="27665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3156" name="Google Shape;3156;p1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73000" y="2903813"/>
              <a:ext cx="462650" cy="3701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57" name="Google Shape;3157;p131"/>
          <p:cNvGrpSpPr/>
          <p:nvPr/>
        </p:nvGrpSpPr>
        <p:grpSpPr>
          <a:xfrm>
            <a:off x="4834287" y="3232788"/>
            <a:ext cx="644700" cy="644700"/>
            <a:chOff x="1912100" y="3775425"/>
            <a:chExt cx="644700" cy="644700"/>
          </a:xfrm>
        </p:grpSpPr>
        <p:sp>
          <p:nvSpPr>
            <p:cNvPr id="3158" name="Google Shape;3158;p131"/>
            <p:cNvSpPr/>
            <p:nvPr/>
          </p:nvSpPr>
          <p:spPr>
            <a:xfrm>
              <a:off x="1912100" y="37754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3159" name="Google Shape;3159;p1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5550" y="3879863"/>
              <a:ext cx="457800" cy="4358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60" name="Google Shape;3160;p131"/>
          <p:cNvGrpSpPr/>
          <p:nvPr/>
        </p:nvGrpSpPr>
        <p:grpSpPr>
          <a:xfrm>
            <a:off x="3974812" y="4742613"/>
            <a:ext cx="644700" cy="644700"/>
            <a:chOff x="3978375" y="3680925"/>
            <a:chExt cx="644700" cy="644700"/>
          </a:xfrm>
        </p:grpSpPr>
        <p:sp>
          <p:nvSpPr>
            <p:cNvPr id="3161" name="Google Shape;3161;p131"/>
            <p:cNvSpPr/>
            <p:nvPr/>
          </p:nvSpPr>
          <p:spPr>
            <a:xfrm>
              <a:off x="3978375" y="36809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3162" name="Google Shape;3162;p1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34763" y="3799638"/>
              <a:ext cx="531925" cy="407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63" name="Google Shape;3163;p131"/>
          <p:cNvGrpSpPr/>
          <p:nvPr/>
        </p:nvGrpSpPr>
        <p:grpSpPr>
          <a:xfrm>
            <a:off x="5215287" y="2623188"/>
            <a:ext cx="644700" cy="644700"/>
            <a:chOff x="4359375" y="1453400"/>
            <a:chExt cx="644700" cy="644700"/>
          </a:xfrm>
        </p:grpSpPr>
        <p:sp>
          <p:nvSpPr>
            <p:cNvPr id="3164" name="Google Shape;3164;p131"/>
            <p:cNvSpPr/>
            <p:nvPr/>
          </p:nvSpPr>
          <p:spPr>
            <a:xfrm>
              <a:off x="4359375" y="1453400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3165" name="Google Shape;3165;p1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417725" y="1511625"/>
              <a:ext cx="528000" cy="52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66" name="Google Shape;3166;p131"/>
          <p:cNvGrpSpPr/>
          <p:nvPr/>
        </p:nvGrpSpPr>
        <p:grpSpPr>
          <a:xfrm>
            <a:off x="2883212" y="3013063"/>
            <a:ext cx="644700" cy="644700"/>
            <a:chOff x="2606775" y="2309325"/>
            <a:chExt cx="644700" cy="644700"/>
          </a:xfrm>
        </p:grpSpPr>
        <p:sp>
          <p:nvSpPr>
            <p:cNvPr id="3167" name="Google Shape;3167;p131"/>
            <p:cNvSpPr/>
            <p:nvPr/>
          </p:nvSpPr>
          <p:spPr>
            <a:xfrm>
              <a:off x="2606775" y="23093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3168" name="Google Shape;3168;p1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06775" y="2388292"/>
              <a:ext cx="644700" cy="4867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69" name="Google Shape;3169;p131"/>
          <p:cNvSpPr/>
          <p:nvPr/>
        </p:nvSpPr>
        <p:spPr>
          <a:xfrm>
            <a:off x="2780913" y="2910775"/>
            <a:ext cx="849300" cy="849300"/>
          </a:xfrm>
          <a:prstGeom prst="ellipse">
            <a:avLst/>
          </a:prstGeom>
          <a:noFill/>
          <a:ln w="38100" cap="flat" cmpd="sng">
            <a:solidFill>
              <a:srgbClr val="2196F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170" name="Google Shape;3170;p131"/>
          <p:cNvSpPr/>
          <p:nvPr/>
        </p:nvSpPr>
        <p:spPr>
          <a:xfrm>
            <a:off x="3872488" y="4640325"/>
            <a:ext cx="849300" cy="849300"/>
          </a:xfrm>
          <a:prstGeom prst="ellipse">
            <a:avLst/>
          </a:prstGeom>
          <a:noFill/>
          <a:ln w="38100" cap="flat" cmpd="sng">
            <a:solidFill>
              <a:srgbClr val="FFD54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171" name="Google Shape;3171;p131"/>
          <p:cNvSpPr/>
          <p:nvPr/>
        </p:nvSpPr>
        <p:spPr>
          <a:xfrm>
            <a:off x="4704079" y="2537321"/>
            <a:ext cx="1659000" cy="1659000"/>
          </a:xfrm>
          <a:prstGeom prst="ellipse">
            <a:avLst/>
          </a:prstGeom>
          <a:noFill/>
          <a:ln w="38100" cap="flat" cmpd="sng">
            <a:solidFill>
              <a:srgbClr val="8BC34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3172" name="Google Shape;3172;p131"/>
          <p:cNvCxnSpPr>
            <a:stCxn id="3171" idx="2"/>
            <a:endCxn id="3169" idx="6"/>
          </p:cNvCxnSpPr>
          <p:nvPr/>
        </p:nvCxnSpPr>
        <p:spPr>
          <a:xfrm rot="10800000">
            <a:off x="3630079" y="3335321"/>
            <a:ext cx="1074000" cy="31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173" name="Google Shape;3173;p131"/>
          <p:cNvCxnSpPr>
            <a:stCxn id="3170" idx="1"/>
            <a:endCxn id="3169" idx="5"/>
          </p:cNvCxnSpPr>
          <p:nvPr/>
        </p:nvCxnSpPr>
        <p:spPr>
          <a:xfrm rot="10800000">
            <a:off x="3505765" y="3635802"/>
            <a:ext cx="491100" cy="112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174" name="Google Shape;3174;p131"/>
          <p:cNvCxnSpPr>
            <a:stCxn id="3170" idx="7"/>
            <a:endCxn id="3171" idx="3"/>
          </p:cNvCxnSpPr>
          <p:nvPr/>
        </p:nvCxnSpPr>
        <p:spPr>
          <a:xfrm rot="10800000" flipH="1">
            <a:off x="4597410" y="3953502"/>
            <a:ext cx="349500" cy="811200"/>
          </a:xfrm>
          <a:prstGeom prst="straightConnector1">
            <a:avLst/>
          </a:prstGeom>
          <a:noFill/>
          <a:ln w="19050" cap="flat" cmpd="sng">
            <a:solidFill>
              <a:srgbClr val="D3368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175" name="Google Shape;3175;p131"/>
          <p:cNvSpPr txBox="1"/>
          <p:nvPr/>
        </p:nvSpPr>
        <p:spPr>
          <a:xfrm>
            <a:off x="4704075" y="4810875"/>
            <a:ext cx="12618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8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D33682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D33682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9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D33682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76" name="Google Shape;3176;p131"/>
          <p:cNvSpPr txBox="1"/>
          <p:nvPr/>
        </p:nvSpPr>
        <p:spPr>
          <a:xfrm>
            <a:off x="6358275" y="3112725"/>
            <a:ext cx="12618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2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D33682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D33682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7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D33682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77" name="Google Shape;3177;p131"/>
          <p:cNvSpPr txBox="1"/>
          <p:nvPr/>
        </p:nvSpPr>
        <p:spPr>
          <a:xfrm>
            <a:off x="1800651" y="2700325"/>
            <a:ext cx="12933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0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1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132"/>
          <p:cNvSpPr txBox="1">
            <a:spLocks noGrp="1"/>
          </p:cNvSpPr>
          <p:nvPr>
            <p:ph type="subTitle" idx="4294967295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Claim: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For each edge (u, v) in the SCC metagraph where u </a:t>
            </a:r>
            <a:r>
              <a:rPr lang="en" sz="12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∈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</a:t>
            </a:r>
            <a:r>
              <a:rPr lang="en" baseline="-25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and v </a:t>
            </a:r>
            <a:r>
              <a:rPr lang="en" sz="12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∈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</a:t>
            </a:r>
            <a:r>
              <a:rPr lang="en" baseline="-25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 C</a:t>
            </a:r>
            <a:r>
              <a:rPr lang="en" baseline="-25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must be larger than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 C</a:t>
            </a:r>
            <a:r>
              <a:rPr lang="en" baseline="-25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b="1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83" name="Google Shape;3183;p132"/>
          <p:cNvSpPr txBox="1">
            <a:spLocks noGrp="1"/>
          </p:cNvSpPr>
          <p:nvPr>
            <p:ph type="subTitle" idx="4294967295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Kosaraju’s Algorithm</a:t>
            </a:r>
            <a:endParaRPr sz="48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3184" name="Google Shape;3184;p132"/>
          <p:cNvGrpSpPr/>
          <p:nvPr/>
        </p:nvGrpSpPr>
        <p:grpSpPr>
          <a:xfrm>
            <a:off x="5596287" y="3232788"/>
            <a:ext cx="644700" cy="644700"/>
            <a:chOff x="4581975" y="2766525"/>
            <a:chExt cx="644700" cy="644700"/>
          </a:xfrm>
        </p:grpSpPr>
        <p:sp>
          <p:nvSpPr>
            <p:cNvPr id="3185" name="Google Shape;3185;p132"/>
            <p:cNvSpPr/>
            <p:nvPr/>
          </p:nvSpPr>
          <p:spPr>
            <a:xfrm>
              <a:off x="4581975" y="27665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3186" name="Google Shape;3186;p1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73000" y="2903813"/>
              <a:ext cx="462650" cy="3701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87" name="Google Shape;3187;p132"/>
          <p:cNvGrpSpPr/>
          <p:nvPr/>
        </p:nvGrpSpPr>
        <p:grpSpPr>
          <a:xfrm>
            <a:off x="4834287" y="3232788"/>
            <a:ext cx="644700" cy="644700"/>
            <a:chOff x="1912100" y="3775425"/>
            <a:chExt cx="644700" cy="644700"/>
          </a:xfrm>
        </p:grpSpPr>
        <p:sp>
          <p:nvSpPr>
            <p:cNvPr id="3188" name="Google Shape;3188;p132"/>
            <p:cNvSpPr/>
            <p:nvPr/>
          </p:nvSpPr>
          <p:spPr>
            <a:xfrm>
              <a:off x="1912100" y="37754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3189" name="Google Shape;3189;p1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5550" y="3879863"/>
              <a:ext cx="457800" cy="4358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90" name="Google Shape;3190;p132"/>
          <p:cNvGrpSpPr/>
          <p:nvPr/>
        </p:nvGrpSpPr>
        <p:grpSpPr>
          <a:xfrm>
            <a:off x="3974812" y="4742613"/>
            <a:ext cx="644700" cy="644700"/>
            <a:chOff x="3978375" y="3680925"/>
            <a:chExt cx="644700" cy="644700"/>
          </a:xfrm>
        </p:grpSpPr>
        <p:sp>
          <p:nvSpPr>
            <p:cNvPr id="3191" name="Google Shape;3191;p132"/>
            <p:cNvSpPr/>
            <p:nvPr/>
          </p:nvSpPr>
          <p:spPr>
            <a:xfrm>
              <a:off x="3978375" y="36809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3192" name="Google Shape;3192;p1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34763" y="3799638"/>
              <a:ext cx="531925" cy="407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93" name="Google Shape;3193;p132"/>
          <p:cNvGrpSpPr/>
          <p:nvPr/>
        </p:nvGrpSpPr>
        <p:grpSpPr>
          <a:xfrm>
            <a:off x="5215287" y="2623188"/>
            <a:ext cx="644700" cy="644700"/>
            <a:chOff x="4359375" y="1453400"/>
            <a:chExt cx="644700" cy="644700"/>
          </a:xfrm>
        </p:grpSpPr>
        <p:sp>
          <p:nvSpPr>
            <p:cNvPr id="3194" name="Google Shape;3194;p132"/>
            <p:cNvSpPr/>
            <p:nvPr/>
          </p:nvSpPr>
          <p:spPr>
            <a:xfrm>
              <a:off x="4359375" y="1453400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3195" name="Google Shape;3195;p1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417725" y="1511625"/>
              <a:ext cx="528000" cy="52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96" name="Google Shape;3196;p132"/>
          <p:cNvGrpSpPr/>
          <p:nvPr/>
        </p:nvGrpSpPr>
        <p:grpSpPr>
          <a:xfrm>
            <a:off x="2883212" y="3013063"/>
            <a:ext cx="644700" cy="644700"/>
            <a:chOff x="2606775" y="2309325"/>
            <a:chExt cx="644700" cy="644700"/>
          </a:xfrm>
        </p:grpSpPr>
        <p:sp>
          <p:nvSpPr>
            <p:cNvPr id="3197" name="Google Shape;3197;p132"/>
            <p:cNvSpPr/>
            <p:nvPr/>
          </p:nvSpPr>
          <p:spPr>
            <a:xfrm>
              <a:off x="2606775" y="23093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3198" name="Google Shape;3198;p13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06775" y="2388292"/>
              <a:ext cx="644700" cy="4867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99" name="Google Shape;3199;p132"/>
          <p:cNvSpPr/>
          <p:nvPr/>
        </p:nvSpPr>
        <p:spPr>
          <a:xfrm>
            <a:off x="2780913" y="2910775"/>
            <a:ext cx="849300" cy="849300"/>
          </a:xfrm>
          <a:prstGeom prst="ellipse">
            <a:avLst/>
          </a:prstGeom>
          <a:noFill/>
          <a:ln w="38100" cap="flat" cmpd="sng">
            <a:solidFill>
              <a:srgbClr val="2196F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00" name="Google Shape;3200;p132"/>
          <p:cNvSpPr/>
          <p:nvPr/>
        </p:nvSpPr>
        <p:spPr>
          <a:xfrm>
            <a:off x="3872488" y="4640325"/>
            <a:ext cx="849300" cy="849300"/>
          </a:xfrm>
          <a:prstGeom prst="ellipse">
            <a:avLst/>
          </a:prstGeom>
          <a:noFill/>
          <a:ln w="38100" cap="flat" cmpd="sng">
            <a:solidFill>
              <a:srgbClr val="FFD54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01" name="Google Shape;3201;p132"/>
          <p:cNvSpPr/>
          <p:nvPr/>
        </p:nvSpPr>
        <p:spPr>
          <a:xfrm>
            <a:off x="4704079" y="2537321"/>
            <a:ext cx="1659000" cy="1659000"/>
          </a:xfrm>
          <a:prstGeom prst="ellipse">
            <a:avLst/>
          </a:prstGeom>
          <a:noFill/>
          <a:ln w="38100" cap="flat" cmpd="sng">
            <a:solidFill>
              <a:srgbClr val="8BC34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3202" name="Google Shape;3202;p132"/>
          <p:cNvCxnSpPr>
            <a:stCxn id="3201" idx="2"/>
            <a:endCxn id="3199" idx="6"/>
          </p:cNvCxnSpPr>
          <p:nvPr/>
        </p:nvCxnSpPr>
        <p:spPr>
          <a:xfrm rot="10800000">
            <a:off x="3630079" y="3335321"/>
            <a:ext cx="1074000" cy="31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203" name="Google Shape;3203;p132"/>
          <p:cNvCxnSpPr>
            <a:stCxn id="3200" idx="1"/>
            <a:endCxn id="3199" idx="5"/>
          </p:cNvCxnSpPr>
          <p:nvPr/>
        </p:nvCxnSpPr>
        <p:spPr>
          <a:xfrm rot="10800000">
            <a:off x="3505765" y="3635802"/>
            <a:ext cx="491100" cy="112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204" name="Google Shape;3204;p132"/>
          <p:cNvCxnSpPr>
            <a:stCxn id="3200" idx="7"/>
            <a:endCxn id="3201" idx="3"/>
          </p:cNvCxnSpPr>
          <p:nvPr/>
        </p:nvCxnSpPr>
        <p:spPr>
          <a:xfrm rot="10800000" flipH="1">
            <a:off x="4597410" y="3953502"/>
            <a:ext cx="349500" cy="811200"/>
          </a:xfrm>
          <a:prstGeom prst="straightConnector1">
            <a:avLst/>
          </a:prstGeom>
          <a:noFill/>
          <a:ln w="19050" cap="flat" cmpd="sng">
            <a:solidFill>
              <a:srgbClr val="D3368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205" name="Google Shape;3205;p132"/>
          <p:cNvSpPr txBox="1"/>
          <p:nvPr/>
        </p:nvSpPr>
        <p:spPr>
          <a:xfrm>
            <a:off x="4704075" y="4810875"/>
            <a:ext cx="12618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8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D33682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D33682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9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D33682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06" name="Google Shape;3206;p132"/>
          <p:cNvSpPr txBox="1"/>
          <p:nvPr/>
        </p:nvSpPr>
        <p:spPr>
          <a:xfrm>
            <a:off x="6358275" y="3112725"/>
            <a:ext cx="12618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2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D33682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D33682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7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D33682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07" name="Google Shape;3207;p132"/>
          <p:cNvSpPr txBox="1"/>
          <p:nvPr/>
        </p:nvSpPr>
        <p:spPr>
          <a:xfrm>
            <a:off x="1800651" y="2700325"/>
            <a:ext cx="12933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0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1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33"/>
          <p:cNvSpPr txBox="1">
            <a:spLocks noGrp="1"/>
          </p:cNvSpPr>
          <p:nvPr>
            <p:ph type="subTitle" idx="4294967295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Claim: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For each edge (u, v) in the SCC metagraph where u </a:t>
            </a:r>
            <a:r>
              <a:rPr lang="en" sz="12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∈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</a:t>
            </a:r>
            <a:r>
              <a:rPr lang="en" baseline="-25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and v </a:t>
            </a:r>
            <a:r>
              <a:rPr lang="en" sz="12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∈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</a:t>
            </a:r>
            <a:r>
              <a:rPr lang="en" baseline="-25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 C</a:t>
            </a:r>
            <a:r>
              <a:rPr lang="en" baseline="-25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must be larger than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 C</a:t>
            </a:r>
            <a:r>
              <a:rPr lang="en" baseline="-25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b="1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13" name="Google Shape;3213;p133"/>
          <p:cNvSpPr txBox="1">
            <a:spLocks noGrp="1"/>
          </p:cNvSpPr>
          <p:nvPr>
            <p:ph type="subTitle" idx="4294967295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Kosaraju’s Algorithm</a:t>
            </a:r>
            <a:endParaRPr sz="48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3214" name="Google Shape;3214;p133"/>
          <p:cNvGrpSpPr/>
          <p:nvPr/>
        </p:nvGrpSpPr>
        <p:grpSpPr>
          <a:xfrm>
            <a:off x="5596287" y="5366388"/>
            <a:ext cx="644700" cy="644700"/>
            <a:chOff x="4581975" y="2766525"/>
            <a:chExt cx="644700" cy="644700"/>
          </a:xfrm>
        </p:grpSpPr>
        <p:sp>
          <p:nvSpPr>
            <p:cNvPr id="3215" name="Google Shape;3215;p133"/>
            <p:cNvSpPr/>
            <p:nvPr/>
          </p:nvSpPr>
          <p:spPr>
            <a:xfrm>
              <a:off x="4581975" y="27665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3216" name="Google Shape;3216;p1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73000" y="2903813"/>
              <a:ext cx="462650" cy="3701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17" name="Google Shape;3217;p133"/>
          <p:cNvGrpSpPr/>
          <p:nvPr/>
        </p:nvGrpSpPr>
        <p:grpSpPr>
          <a:xfrm>
            <a:off x="4834287" y="5366388"/>
            <a:ext cx="644700" cy="644700"/>
            <a:chOff x="1912100" y="3775425"/>
            <a:chExt cx="644700" cy="644700"/>
          </a:xfrm>
        </p:grpSpPr>
        <p:sp>
          <p:nvSpPr>
            <p:cNvPr id="3218" name="Google Shape;3218;p133"/>
            <p:cNvSpPr/>
            <p:nvPr/>
          </p:nvSpPr>
          <p:spPr>
            <a:xfrm>
              <a:off x="1912100" y="37754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3219" name="Google Shape;3219;p1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5550" y="3879863"/>
              <a:ext cx="457800" cy="4358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20" name="Google Shape;3220;p133"/>
          <p:cNvGrpSpPr/>
          <p:nvPr/>
        </p:nvGrpSpPr>
        <p:grpSpPr>
          <a:xfrm>
            <a:off x="5215287" y="4756788"/>
            <a:ext cx="644700" cy="644700"/>
            <a:chOff x="4359375" y="1453400"/>
            <a:chExt cx="644700" cy="644700"/>
          </a:xfrm>
        </p:grpSpPr>
        <p:sp>
          <p:nvSpPr>
            <p:cNvPr id="3221" name="Google Shape;3221;p133"/>
            <p:cNvSpPr/>
            <p:nvPr/>
          </p:nvSpPr>
          <p:spPr>
            <a:xfrm>
              <a:off x="4359375" y="1453400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3222" name="Google Shape;3222;p1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17725" y="1511625"/>
              <a:ext cx="528000" cy="52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23" name="Google Shape;3223;p133"/>
          <p:cNvGrpSpPr/>
          <p:nvPr/>
        </p:nvGrpSpPr>
        <p:grpSpPr>
          <a:xfrm>
            <a:off x="2883212" y="5146663"/>
            <a:ext cx="644700" cy="644700"/>
            <a:chOff x="2606775" y="2309325"/>
            <a:chExt cx="644700" cy="644700"/>
          </a:xfrm>
        </p:grpSpPr>
        <p:sp>
          <p:nvSpPr>
            <p:cNvPr id="3224" name="Google Shape;3224;p133"/>
            <p:cNvSpPr/>
            <p:nvPr/>
          </p:nvSpPr>
          <p:spPr>
            <a:xfrm>
              <a:off x="2606775" y="23093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3225" name="Google Shape;3225;p1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06775" y="2388292"/>
              <a:ext cx="644700" cy="4867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26" name="Google Shape;3226;p133"/>
          <p:cNvSpPr/>
          <p:nvPr/>
        </p:nvSpPr>
        <p:spPr>
          <a:xfrm>
            <a:off x="2780913" y="5044375"/>
            <a:ext cx="849300" cy="849300"/>
          </a:xfrm>
          <a:prstGeom prst="ellipse">
            <a:avLst/>
          </a:prstGeom>
          <a:noFill/>
          <a:ln w="38100" cap="flat" cmpd="sng">
            <a:solidFill>
              <a:srgbClr val="2196F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27" name="Google Shape;3227;p133"/>
          <p:cNvSpPr/>
          <p:nvPr/>
        </p:nvSpPr>
        <p:spPr>
          <a:xfrm>
            <a:off x="4704079" y="4670921"/>
            <a:ext cx="1659000" cy="1659000"/>
          </a:xfrm>
          <a:prstGeom prst="ellipse">
            <a:avLst/>
          </a:prstGeom>
          <a:noFill/>
          <a:ln w="38100" cap="flat" cmpd="sng">
            <a:solidFill>
              <a:srgbClr val="8BC34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3228" name="Google Shape;3228;p133"/>
          <p:cNvCxnSpPr>
            <a:stCxn id="3227" idx="2"/>
            <a:endCxn id="3226" idx="6"/>
          </p:cNvCxnSpPr>
          <p:nvPr/>
        </p:nvCxnSpPr>
        <p:spPr>
          <a:xfrm rot="10800000">
            <a:off x="3630079" y="5468921"/>
            <a:ext cx="1074000" cy="31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229" name="Google Shape;3229;p133"/>
          <p:cNvSpPr txBox="1"/>
          <p:nvPr/>
        </p:nvSpPr>
        <p:spPr>
          <a:xfrm>
            <a:off x="6358275" y="5246325"/>
            <a:ext cx="12618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2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7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30" name="Google Shape;3230;p133"/>
          <p:cNvSpPr txBox="1"/>
          <p:nvPr/>
        </p:nvSpPr>
        <p:spPr>
          <a:xfrm>
            <a:off x="1800651" y="4833925"/>
            <a:ext cx="12933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0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1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31" name="Google Shape;3231;p133"/>
          <p:cNvSpPr txBox="1"/>
          <p:nvPr/>
        </p:nvSpPr>
        <p:spPr>
          <a:xfrm>
            <a:off x="3005759" y="4536175"/>
            <a:ext cx="3996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C</a:t>
            </a:r>
            <a:r>
              <a:rPr kumimoji="0" lang="en" sz="18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32" name="Google Shape;3232;p133"/>
          <p:cNvSpPr txBox="1"/>
          <p:nvPr/>
        </p:nvSpPr>
        <p:spPr>
          <a:xfrm>
            <a:off x="5337834" y="4162725"/>
            <a:ext cx="3996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C</a:t>
            </a:r>
            <a:r>
              <a:rPr kumimoji="0" lang="en" sz="18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kumimoji="0" sz="1400" b="0" i="0" u="none" strike="noStrike" kern="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134"/>
          <p:cNvSpPr txBox="1">
            <a:spLocks noGrp="1"/>
          </p:cNvSpPr>
          <p:nvPr>
            <p:ph type="subTitle" idx="4294967295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Claim: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For each edge (u, v) in the SCC metagraph where u </a:t>
            </a:r>
            <a:r>
              <a:rPr lang="en" sz="12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∈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</a:t>
            </a:r>
            <a:r>
              <a:rPr lang="en" baseline="-25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and v </a:t>
            </a:r>
            <a:r>
              <a:rPr lang="en" sz="12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∈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</a:t>
            </a:r>
            <a:r>
              <a:rPr lang="en" baseline="-25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 C</a:t>
            </a:r>
            <a:r>
              <a:rPr lang="en" baseline="-25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must be larger than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 C</a:t>
            </a:r>
            <a:r>
              <a:rPr lang="en" baseline="-25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b="1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Intuition: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In order for the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 C</a:t>
            </a:r>
            <a:r>
              <a:rPr lang="en" baseline="-25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to be smaller than the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</a:t>
            </a:r>
            <a:r>
              <a:rPr lang="en" baseline="-25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all vertices in C</a:t>
            </a:r>
            <a:r>
              <a:rPr lang="en" baseline="-25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must have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 smaller than at least one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end_time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of C</a:t>
            </a:r>
            <a:r>
              <a:rPr lang="en" baseline="-25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38" name="Google Shape;3238;p134"/>
          <p:cNvSpPr txBox="1">
            <a:spLocks noGrp="1"/>
          </p:cNvSpPr>
          <p:nvPr>
            <p:ph type="subTitle" idx="4294967295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Kosaraju’s Algorithm</a:t>
            </a:r>
            <a:endParaRPr sz="48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3239" name="Google Shape;3239;p134"/>
          <p:cNvGrpSpPr/>
          <p:nvPr/>
        </p:nvGrpSpPr>
        <p:grpSpPr>
          <a:xfrm>
            <a:off x="5596287" y="5366388"/>
            <a:ext cx="644700" cy="644700"/>
            <a:chOff x="4581975" y="2766525"/>
            <a:chExt cx="644700" cy="644700"/>
          </a:xfrm>
        </p:grpSpPr>
        <p:sp>
          <p:nvSpPr>
            <p:cNvPr id="3240" name="Google Shape;3240;p134"/>
            <p:cNvSpPr/>
            <p:nvPr/>
          </p:nvSpPr>
          <p:spPr>
            <a:xfrm>
              <a:off x="4581975" y="27665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3241" name="Google Shape;3241;p1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73000" y="2903813"/>
              <a:ext cx="462650" cy="3701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42" name="Google Shape;3242;p134"/>
          <p:cNvGrpSpPr/>
          <p:nvPr/>
        </p:nvGrpSpPr>
        <p:grpSpPr>
          <a:xfrm>
            <a:off x="4834287" y="5366388"/>
            <a:ext cx="644700" cy="644700"/>
            <a:chOff x="1912100" y="3775425"/>
            <a:chExt cx="644700" cy="644700"/>
          </a:xfrm>
        </p:grpSpPr>
        <p:sp>
          <p:nvSpPr>
            <p:cNvPr id="3243" name="Google Shape;3243;p134"/>
            <p:cNvSpPr/>
            <p:nvPr/>
          </p:nvSpPr>
          <p:spPr>
            <a:xfrm>
              <a:off x="1912100" y="37754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3244" name="Google Shape;3244;p1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5550" y="3879863"/>
              <a:ext cx="457800" cy="4358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45" name="Google Shape;3245;p134"/>
          <p:cNvGrpSpPr/>
          <p:nvPr/>
        </p:nvGrpSpPr>
        <p:grpSpPr>
          <a:xfrm>
            <a:off x="5215287" y="4756788"/>
            <a:ext cx="644700" cy="644700"/>
            <a:chOff x="4359375" y="1453400"/>
            <a:chExt cx="644700" cy="644700"/>
          </a:xfrm>
        </p:grpSpPr>
        <p:sp>
          <p:nvSpPr>
            <p:cNvPr id="3246" name="Google Shape;3246;p134"/>
            <p:cNvSpPr/>
            <p:nvPr/>
          </p:nvSpPr>
          <p:spPr>
            <a:xfrm>
              <a:off x="4359375" y="1453400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3247" name="Google Shape;3247;p1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17725" y="1511625"/>
              <a:ext cx="528000" cy="52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48" name="Google Shape;3248;p134"/>
          <p:cNvGrpSpPr/>
          <p:nvPr/>
        </p:nvGrpSpPr>
        <p:grpSpPr>
          <a:xfrm>
            <a:off x="2883212" y="5146663"/>
            <a:ext cx="644700" cy="644700"/>
            <a:chOff x="2606775" y="2309325"/>
            <a:chExt cx="644700" cy="644700"/>
          </a:xfrm>
        </p:grpSpPr>
        <p:sp>
          <p:nvSpPr>
            <p:cNvPr id="3249" name="Google Shape;3249;p134"/>
            <p:cNvSpPr/>
            <p:nvPr/>
          </p:nvSpPr>
          <p:spPr>
            <a:xfrm>
              <a:off x="2606775" y="23093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3250" name="Google Shape;3250;p13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06775" y="2388292"/>
              <a:ext cx="644700" cy="4867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51" name="Google Shape;3251;p134"/>
          <p:cNvSpPr/>
          <p:nvPr/>
        </p:nvSpPr>
        <p:spPr>
          <a:xfrm>
            <a:off x="2780913" y="5044375"/>
            <a:ext cx="849300" cy="849300"/>
          </a:xfrm>
          <a:prstGeom prst="ellipse">
            <a:avLst/>
          </a:prstGeom>
          <a:noFill/>
          <a:ln w="38100" cap="flat" cmpd="sng">
            <a:solidFill>
              <a:srgbClr val="2196F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52" name="Google Shape;3252;p134"/>
          <p:cNvSpPr/>
          <p:nvPr/>
        </p:nvSpPr>
        <p:spPr>
          <a:xfrm>
            <a:off x="4704079" y="4670921"/>
            <a:ext cx="1659000" cy="1659000"/>
          </a:xfrm>
          <a:prstGeom prst="ellipse">
            <a:avLst/>
          </a:prstGeom>
          <a:noFill/>
          <a:ln w="38100" cap="flat" cmpd="sng">
            <a:solidFill>
              <a:srgbClr val="8BC34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3253" name="Google Shape;3253;p134"/>
          <p:cNvCxnSpPr>
            <a:stCxn id="3252" idx="2"/>
            <a:endCxn id="3251" idx="6"/>
          </p:cNvCxnSpPr>
          <p:nvPr/>
        </p:nvCxnSpPr>
        <p:spPr>
          <a:xfrm rot="10800000">
            <a:off x="3630079" y="5468921"/>
            <a:ext cx="1074000" cy="31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254" name="Google Shape;3254;p134"/>
          <p:cNvSpPr txBox="1"/>
          <p:nvPr/>
        </p:nvSpPr>
        <p:spPr>
          <a:xfrm>
            <a:off x="6358275" y="5246325"/>
            <a:ext cx="12618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2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7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55" name="Google Shape;3255;p134"/>
          <p:cNvSpPr txBox="1"/>
          <p:nvPr/>
        </p:nvSpPr>
        <p:spPr>
          <a:xfrm>
            <a:off x="1800651" y="4833925"/>
            <a:ext cx="12933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0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1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56" name="Google Shape;3256;p134"/>
          <p:cNvSpPr txBox="1"/>
          <p:nvPr/>
        </p:nvSpPr>
        <p:spPr>
          <a:xfrm>
            <a:off x="3005759" y="4536175"/>
            <a:ext cx="3996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C</a:t>
            </a:r>
            <a:r>
              <a:rPr kumimoji="0" lang="en" sz="18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57" name="Google Shape;3257;p134"/>
          <p:cNvSpPr txBox="1"/>
          <p:nvPr/>
        </p:nvSpPr>
        <p:spPr>
          <a:xfrm>
            <a:off x="5337834" y="4162725"/>
            <a:ext cx="3996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C</a:t>
            </a:r>
            <a:r>
              <a:rPr kumimoji="0" lang="en" sz="18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kumimoji="0" sz="1400" b="0" i="0" u="none" strike="noStrike" kern="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0"/>
                </a:moveTo>
                <a:lnTo>
                  <a:pt x="1866900" y="14109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18841" y="847029"/>
            <a:ext cx="1036474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08645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788886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829179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60">
                <a:moveTo>
                  <a:pt x="372109" y="0"/>
                </a:moveTo>
                <a:lnTo>
                  <a:pt x="0" y="132079"/>
                </a:lnTo>
                <a:lnTo>
                  <a:pt x="372109" y="264159"/>
                </a:lnTo>
                <a:lnTo>
                  <a:pt x="37210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829179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60">
                <a:moveTo>
                  <a:pt x="0" y="132079"/>
                </a:moveTo>
                <a:lnTo>
                  <a:pt x="372109" y="264159"/>
                </a:lnTo>
                <a:lnTo>
                  <a:pt x="372109" y="0"/>
                </a:lnTo>
                <a:lnTo>
                  <a:pt x="0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829179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2487537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072174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68910" y="0"/>
                </a:moveTo>
                <a:lnTo>
                  <a:pt x="0" y="355600"/>
                </a:lnTo>
                <a:lnTo>
                  <a:pt x="355600" y="186690"/>
                </a:lnTo>
                <a:lnTo>
                  <a:pt x="16891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072174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355600"/>
                </a:moveTo>
                <a:lnTo>
                  <a:pt x="355600" y="186690"/>
                </a:lnTo>
                <a:lnTo>
                  <a:pt x="168910" y="0"/>
                </a:lnTo>
                <a:lnTo>
                  <a:pt x="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829179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2487537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538587" y="318945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264160" y="0"/>
                </a:moveTo>
                <a:lnTo>
                  <a:pt x="0" y="0"/>
                </a:lnTo>
                <a:lnTo>
                  <a:pt x="132080" y="372110"/>
                </a:lnTo>
                <a:lnTo>
                  <a:pt x="26416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538587" y="318945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80" y="372110"/>
                </a:moveTo>
                <a:lnTo>
                  <a:pt x="264160" y="0"/>
                </a:lnTo>
                <a:lnTo>
                  <a:pt x="0" y="0"/>
                </a:lnTo>
                <a:lnTo>
                  <a:pt x="132080" y="37211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829179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2487537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922082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86689" y="0"/>
                </a:moveTo>
                <a:lnTo>
                  <a:pt x="0" y="186690"/>
                </a:lnTo>
                <a:lnTo>
                  <a:pt x="355600" y="355600"/>
                </a:lnTo>
                <a:lnTo>
                  <a:pt x="18668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1922082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355600"/>
                </a:moveTo>
                <a:lnTo>
                  <a:pt x="186689" y="0"/>
                </a:lnTo>
                <a:lnTo>
                  <a:pt x="0" y="186690"/>
                </a:lnTo>
                <a:lnTo>
                  <a:pt x="35560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829179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2487537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2150106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0" y="0"/>
                </a:moveTo>
                <a:lnTo>
                  <a:pt x="0" y="264159"/>
                </a:lnTo>
                <a:lnTo>
                  <a:pt x="372110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2150106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372110" y="132079"/>
                </a:moveTo>
                <a:lnTo>
                  <a:pt x="0" y="0"/>
                </a:lnTo>
                <a:lnTo>
                  <a:pt x="0" y="264159"/>
                </a:lnTo>
                <a:lnTo>
                  <a:pt x="372110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829179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2487537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1922082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89" y="355600"/>
                </a:lnTo>
                <a:lnTo>
                  <a:pt x="3556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1922082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89" y="355600"/>
                </a:lnTo>
                <a:lnTo>
                  <a:pt x="35560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829179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2487537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1538587" y="1868531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80" y="0"/>
                </a:moveTo>
                <a:lnTo>
                  <a:pt x="0" y="372110"/>
                </a:lnTo>
                <a:lnTo>
                  <a:pt x="264160" y="372110"/>
                </a:lnTo>
                <a:lnTo>
                  <a:pt x="13208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1538587" y="1868531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80" y="0"/>
                </a:moveTo>
                <a:lnTo>
                  <a:pt x="0" y="372110"/>
                </a:lnTo>
                <a:lnTo>
                  <a:pt x="264160" y="372110"/>
                </a:lnTo>
                <a:lnTo>
                  <a:pt x="13208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829179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2487537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1072174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10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1072174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10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829179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2487537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1243768" y="2283121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30" h="913129">
                <a:moveTo>
                  <a:pt x="455930" y="0"/>
                </a:moveTo>
                <a:lnTo>
                  <a:pt x="408114" y="2273"/>
                </a:lnTo>
                <a:lnTo>
                  <a:pt x="361954" y="8964"/>
                </a:lnTo>
                <a:lnTo>
                  <a:pt x="317648" y="19874"/>
                </a:lnTo>
                <a:lnTo>
                  <a:pt x="275391" y="34805"/>
                </a:lnTo>
                <a:lnTo>
                  <a:pt x="235382" y="53562"/>
                </a:lnTo>
                <a:lnTo>
                  <a:pt x="197817" y="75946"/>
                </a:lnTo>
                <a:lnTo>
                  <a:pt x="162894" y="101761"/>
                </a:lnTo>
                <a:lnTo>
                  <a:pt x="130809" y="130810"/>
                </a:lnTo>
                <a:lnTo>
                  <a:pt x="101761" y="162894"/>
                </a:lnTo>
                <a:lnTo>
                  <a:pt x="75946" y="197817"/>
                </a:lnTo>
                <a:lnTo>
                  <a:pt x="53562" y="235382"/>
                </a:lnTo>
                <a:lnTo>
                  <a:pt x="34805" y="275391"/>
                </a:lnTo>
                <a:lnTo>
                  <a:pt x="19874" y="317648"/>
                </a:lnTo>
                <a:lnTo>
                  <a:pt x="8964" y="361954"/>
                </a:lnTo>
                <a:lnTo>
                  <a:pt x="2273" y="408114"/>
                </a:lnTo>
                <a:lnTo>
                  <a:pt x="0" y="455929"/>
                </a:lnTo>
                <a:lnTo>
                  <a:pt x="2273" y="503968"/>
                </a:lnTo>
                <a:lnTo>
                  <a:pt x="8964" y="550324"/>
                </a:lnTo>
                <a:lnTo>
                  <a:pt x="19874" y="594800"/>
                </a:lnTo>
                <a:lnTo>
                  <a:pt x="34805" y="637202"/>
                </a:lnTo>
                <a:lnTo>
                  <a:pt x="53562" y="677335"/>
                </a:lnTo>
                <a:lnTo>
                  <a:pt x="75946" y="715002"/>
                </a:lnTo>
                <a:lnTo>
                  <a:pt x="101761" y="750009"/>
                </a:lnTo>
                <a:lnTo>
                  <a:pt x="130809" y="782161"/>
                </a:lnTo>
                <a:lnTo>
                  <a:pt x="162894" y="811261"/>
                </a:lnTo>
                <a:lnTo>
                  <a:pt x="197817" y="837116"/>
                </a:lnTo>
                <a:lnTo>
                  <a:pt x="235382" y="859528"/>
                </a:lnTo>
                <a:lnTo>
                  <a:pt x="275391" y="878304"/>
                </a:lnTo>
                <a:lnTo>
                  <a:pt x="317648" y="893247"/>
                </a:lnTo>
                <a:lnTo>
                  <a:pt x="361954" y="904163"/>
                </a:lnTo>
                <a:lnTo>
                  <a:pt x="408114" y="910855"/>
                </a:lnTo>
                <a:lnTo>
                  <a:pt x="455930" y="913129"/>
                </a:lnTo>
                <a:lnTo>
                  <a:pt x="503968" y="910855"/>
                </a:lnTo>
                <a:lnTo>
                  <a:pt x="550324" y="904163"/>
                </a:lnTo>
                <a:lnTo>
                  <a:pt x="594800" y="893247"/>
                </a:lnTo>
                <a:lnTo>
                  <a:pt x="637202" y="878304"/>
                </a:lnTo>
                <a:lnTo>
                  <a:pt x="677335" y="859528"/>
                </a:lnTo>
                <a:lnTo>
                  <a:pt x="715002" y="837116"/>
                </a:lnTo>
                <a:lnTo>
                  <a:pt x="750009" y="811261"/>
                </a:lnTo>
                <a:lnTo>
                  <a:pt x="782161" y="782161"/>
                </a:lnTo>
                <a:lnTo>
                  <a:pt x="811261" y="750009"/>
                </a:lnTo>
                <a:lnTo>
                  <a:pt x="837116" y="715002"/>
                </a:lnTo>
                <a:lnTo>
                  <a:pt x="859528" y="677335"/>
                </a:lnTo>
                <a:lnTo>
                  <a:pt x="878304" y="637202"/>
                </a:lnTo>
                <a:lnTo>
                  <a:pt x="893247" y="594800"/>
                </a:lnTo>
                <a:lnTo>
                  <a:pt x="904163" y="550324"/>
                </a:lnTo>
                <a:lnTo>
                  <a:pt x="910855" y="503968"/>
                </a:lnTo>
                <a:lnTo>
                  <a:pt x="913130" y="455929"/>
                </a:lnTo>
                <a:lnTo>
                  <a:pt x="910855" y="408114"/>
                </a:lnTo>
                <a:lnTo>
                  <a:pt x="904163" y="361954"/>
                </a:lnTo>
                <a:lnTo>
                  <a:pt x="893247" y="317648"/>
                </a:lnTo>
                <a:lnTo>
                  <a:pt x="878304" y="275391"/>
                </a:lnTo>
                <a:lnTo>
                  <a:pt x="859528" y="235382"/>
                </a:lnTo>
                <a:lnTo>
                  <a:pt x="837116" y="197817"/>
                </a:lnTo>
                <a:lnTo>
                  <a:pt x="811261" y="162894"/>
                </a:lnTo>
                <a:lnTo>
                  <a:pt x="782161" y="130810"/>
                </a:lnTo>
                <a:lnTo>
                  <a:pt x="750009" y="101761"/>
                </a:lnTo>
                <a:lnTo>
                  <a:pt x="715002" y="75946"/>
                </a:lnTo>
                <a:lnTo>
                  <a:pt x="677335" y="53562"/>
                </a:lnTo>
                <a:lnTo>
                  <a:pt x="637202" y="34805"/>
                </a:lnTo>
                <a:lnTo>
                  <a:pt x="594800" y="19874"/>
                </a:lnTo>
                <a:lnTo>
                  <a:pt x="550324" y="8964"/>
                </a:lnTo>
                <a:lnTo>
                  <a:pt x="503968" y="2273"/>
                </a:lnTo>
                <a:lnTo>
                  <a:pt x="45593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1243768" y="2283121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30" h="913129">
                <a:moveTo>
                  <a:pt x="455930" y="0"/>
                </a:moveTo>
                <a:lnTo>
                  <a:pt x="503968" y="2273"/>
                </a:lnTo>
                <a:lnTo>
                  <a:pt x="550324" y="8964"/>
                </a:lnTo>
                <a:lnTo>
                  <a:pt x="594800" y="19874"/>
                </a:lnTo>
                <a:lnTo>
                  <a:pt x="637202" y="34805"/>
                </a:lnTo>
                <a:lnTo>
                  <a:pt x="677335" y="53562"/>
                </a:lnTo>
                <a:lnTo>
                  <a:pt x="715002" y="75946"/>
                </a:lnTo>
                <a:lnTo>
                  <a:pt x="750009" y="101761"/>
                </a:lnTo>
                <a:lnTo>
                  <a:pt x="782161" y="130810"/>
                </a:lnTo>
                <a:lnTo>
                  <a:pt x="811261" y="162894"/>
                </a:lnTo>
                <a:lnTo>
                  <a:pt x="837116" y="197817"/>
                </a:lnTo>
                <a:lnTo>
                  <a:pt x="859528" y="235382"/>
                </a:lnTo>
                <a:lnTo>
                  <a:pt x="878304" y="275391"/>
                </a:lnTo>
                <a:lnTo>
                  <a:pt x="893247" y="317648"/>
                </a:lnTo>
                <a:lnTo>
                  <a:pt x="904163" y="361954"/>
                </a:lnTo>
                <a:lnTo>
                  <a:pt x="910855" y="408114"/>
                </a:lnTo>
                <a:lnTo>
                  <a:pt x="913130" y="455929"/>
                </a:lnTo>
                <a:lnTo>
                  <a:pt x="910855" y="503968"/>
                </a:lnTo>
                <a:lnTo>
                  <a:pt x="904163" y="550324"/>
                </a:lnTo>
                <a:lnTo>
                  <a:pt x="893247" y="594800"/>
                </a:lnTo>
                <a:lnTo>
                  <a:pt x="878304" y="637202"/>
                </a:lnTo>
                <a:lnTo>
                  <a:pt x="859528" y="677335"/>
                </a:lnTo>
                <a:lnTo>
                  <a:pt x="837116" y="715002"/>
                </a:lnTo>
                <a:lnTo>
                  <a:pt x="811261" y="750009"/>
                </a:lnTo>
                <a:lnTo>
                  <a:pt x="782161" y="782161"/>
                </a:lnTo>
                <a:lnTo>
                  <a:pt x="750009" y="811261"/>
                </a:lnTo>
                <a:lnTo>
                  <a:pt x="715002" y="837116"/>
                </a:lnTo>
                <a:lnTo>
                  <a:pt x="677335" y="859528"/>
                </a:lnTo>
                <a:lnTo>
                  <a:pt x="637202" y="878304"/>
                </a:lnTo>
                <a:lnTo>
                  <a:pt x="594800" y="893247"/>
                </a:lnTo>
                <a:lnTo>
                  <a:pt x="550324" y="904163"/>
                </a:lnTo>
                <a:lnTo>
                  <a:pt x="503968" y="910855"/>
                </a:lnTo>
                <a:lnTo>
                  <a:pt x="455930" y="913129"/>
                </a:lnTo>
                <a:lnTo>
                  <a:pt x="408114" y="910855"/>
                </a:lnTo>
                <a:lnTo>
                  <a:pt x="361954" y="904163"/>
                </a:lnTo>
                <a:lnTo>
                  <a:pt x="317648" y="893247"/>
                </a:lnTo>
                <a:lnTo>
                  <a:pt x="275391" y="878304"/>
                </a:lnTo>
                <a:lnTo>
                  <a:pt x="235382" y="859528"/>
                </a:lnTo>
                <a:lnTo>
                  <a:pt x="197817" y="837116"/>
                </a:lnTo>
                <a:lnTo>
                  <a:pt x="162894" y="811261"/>
                </a:lnTo>
                <a:lnTo>
                  <a:pt x="130809" y="782161"/>
                </a:lnTo>
                <a:lnTo>
                  <a:pt x="101761" y="750009"/>
                </a:lnTo>
                <a:lnTo>
                  <a:pt x="75946" y="715002"/>
                </a:lnTo>
                <a:lnTo>
                  <a:pt x="53562" y="677335"/>
                </a:lnTo>
                <a:lnTo>
                  <a:pt x="34805" y="637202"/>
                </a:lnTo>
                <a:lnTo>
                  <a:pt x="19874" y="594800"/>
                </a:lnTo>
                <a:lnTo>
                  <a:pt x="8964" y="550324"/>
                </a:lnTo>
                <a:lnTo>
                  <a:pt x="2273" y="503968"/>
                </a:lnTo>
                <a:lnTo>
                  <a:pt x="0" y="455929"/>
                </a:lnTo>
                <a:lnTo>
                  <a:pt x="2273" y="408114"/>
                </a:lnTo>
                <a:lnTo>
                  <a:pt x="8964" y="361954"/>
                </a:lnTo>
                <a:lnTo>
                  <a:pt x="19874" y="317648"/>
                </a:lnTo>
                <a:lnTo>
                  <a:pt x="34805" y="275391"/>
                </a:lnTo>
                <a:lnTo>
                  <a:pt x="53562" y="235382"/>
                </a:lnTo>
                <a:lnTo>
                  <a:pt x="75946" y="197817"/>
                </a:lnTo>
                <a:lnTo>
                  <a:pt x="101761" y="162894"/>
                </a:lnTo>
                <a:lnTo>
                  <a:pt x="130809" y="130810"/>
                </a:lnTo>
                <a:lnTo>
                  <a:pt x="162894" y="101761"/>
                </a:lnTo>
                <a:lnTo>
                  <a:pt x="197817" y="75946"/>
                </a:lnTo>
                <a:lnTo>
                  <a:pt x="235382" y="53562"/>
                </a:lnTo>
                <a:lnTo>
                  <a:pt x="275391" y="34805"/>
                </a:lnTo>
                <a:lnTo>
                  <a:pt x="317648" y="19874"/>
                </a:lnTo>
                <a:lnTo>
                  <a:pt x="361954" y="8964"/>
                </a:lnTo>
                <a:lnTo>
                  <a:pt x="408114" y="2273"/>
                </a:lnTo>
                <a:lnTo>
                  <a:pt x="45593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829179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2487537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1508645" y="231536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2" name="Google Shape;3262;p135"/>
          <p:cNvSpPr txBox="1">
            <a:spLocks noGrp="1"/>
          </p:cNvSpPr>
          <p:nvPr>
            <p:ph type="subTitle" idx="4294967295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Claim: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For each edge (u, v) in the SCC metagraph where u </a:t>
            </a:r>
            <a:r>
              <a:rPr lang="en" sz="12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∈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</a:t>
            </a:r>
            <a:r>
              <a:rPr lang="en" baseline="-25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and v </a:t>
            </a:r>
            <a:r>
              <a:rPr lang="en" sz="12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∈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</a:t>
            </a:r>
            <a:r>
              <a:rPr lang="en" baseline="-25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 C</a:t>
            </a:r>
            <a:r>
              <a:rPr lang="en" baseline="-25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must be larger than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 C</a:t>
            </a:r>
            <a:r>
              <a:rPr lang="en" baseline="-25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b="1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Intuition: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In order for the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 C</a:t>
            </a:r>
            <a:r>
              <a:rPr lang="en" baseline="-25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to be smaller than the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</a:t>
            </a:r>
            <a:r>
              <a:rPr lang="en" baseline="-25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all vertices in C</a:t>
            </a:r>
            <a:r>
              <a:rPr lang="en" baseline="-25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must have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 smaller than at least one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end_time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of C</a:t>
            </a:r>
            <a:r>
              <a:rPr lang="en" baseline="-25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 this to occur, the first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dfs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must have marked all vertices in C</a:t>
            </a:r>
            <a:r>
              <a:rPr lang="en" baseline="-25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as “done” before at least one vertex in C</a:t>
            </a:r>
            <a:r>
              <a:rPr lang="en" baseline="-25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63" name="Google Shape;3263;p135"/>
          <p:cNvSpPr txBox="1">
            <a:spLocks noGrp="1"/>
          </p:cNvSpPr>
          <p:nvPr>
            <p:ph type="subTitle" idx="4294967295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Kosaraju’s Algorithm</a:t>
            </a:r>
            <a:endParaRPr sz="48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3264" name="Google Shape;3264;p135"/>
          <p:cNvGrpSpPr/>
          <p:nvPr/>
        </p:nvGrpSpPr>
        <p:grpSpPr>
          <a:xfrm>
            <a:off x="5596287" y="5366388"/>
            <a:ext cx="644700" cy="644700"/>
            <a:chOff x="4581975" y="2766525"/>
            <a:chExt cx="644700" cy="644700"/>
          </a:xfrm>
        </p:grpSpPr>
        <p:sp>
          <p:nvSpPr>
            <p:cNvPr id="3265" name="Google Shape;3265;p135"/>
            <p:cNvSpPr/>
            <p:nvPr/>
          </p:nvSpPr>
          <p:spPr>
            <a:xfrm>
              <a:off x="4581975" y="27665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3266" name="Google Shape;3266;p1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73000" y="2903813"/>
              <a:ext cx="462650" cy="3701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67" name="Google Shape;3267;p135"/>
          <p:cNvGrpSpPr/>
          <p:nvPr/>
        </p:nvGrpSpPr>
        <p:grpSpPr>
          <a:xfrm>
            <a:off x="4834287" y="5366388"/>
            <a:ext cx="644700" cy="644700"/>
            <a:chOff x="1912100" y="3775425"/>
            <a:chExt cx="644700" cy="644700"/>
          </a:xfrm>
        </p:grpSpPr>
        <p:sp>
          <p:nvSpPr>
            <p:cNvPr id="3268" name="Google Shape;3268;p135"/>
            <p:cNvSpPr/>
            <p:nvPr/>
          </p:nvSpPr>
          <p:spPr>
            <a:xfrm>
              <a:off x="1912100" y="37754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3269" name="Google Shape;3269;p1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5550" y="3879863"/>
              <a:ext cx="457800" cy="4358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70" name="Google Shape;3270;p135"/>
          <p:cNvGrpSpPr/>
          <p:nvPr/>
        </p:nvGrpSpPr>
        <p:grpSpPr>
          <a:xfrm>
            <a:off x="5215287" y="4756788"/>
            <a:ext cx="644700" cy="644700"/>
            <a:chOff x="4359375" y="1453400"/>
            <a:chExt cx="644700" cy="644700"/>
          </a:xfrm>
        </p:grpSpPr>
        <p:sp>
          <p:nvSpPr>
            <p:cNvPr id="3271" name="Google Shape;3271;p135"/>
            <p:cNvSpPr/>
            <p:nvPr/>
          </p:nvSpPr>
          <p:spPr>
            <a:xfrm>
              <a:off x="4359375" y="1453400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3272" name="Google Shape;3272;p1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17725" y="1511625"/>
              <a:ext cx="528000" cy="52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73" name="Google Shape;3273;p135"/>
          <p:cNvGrpSpPr/>
          <p:nvPr/>
        </p:nvGrpSpPr>
        <p:grpSpPr>
          <a:xfrm>
            <a:off x="2883212" y="5146663"/>
            <a:ext cx="644700" cy="644700"/>
            <a:chOff x="2606775" y="2309325"/>
            <a:chExt cx="644700" cy="644700"/>
          </a:xfrm>
        </p:grpSpPr>
        <p:sp>
          <p:nvSpPr>
            <p:cNvPr id="3274" name="Google Shape;3274;p135"/>
            <p:cNvSpPr/>
            <p:nvPr/>
          </p:nvSpPr>
          <p:spPr>
            <a:xfrm>
              <a:off x="2606775" y="23093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3275" name="Google Shape;3275;p1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06775" y="2388292"/>
              <a:ext cx="644700" cy="4867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76" name="Google Shape;3276;p135"/>
          <p:cNvSpPr/>
          <p:nvPr/>
        </p:nvSpPr>
        <p:spPr>
          <a:xfrm>
            <a:off x="2780913" y="5044375"/>
            <a:ext cx="849300" cy="849300"/>
          </a:xfrm>
          <a:prstGeom prst="ellipse">
            <a:avLst/>
          </a:prstGeom>
          <a:noFill/>
          <a:ln w="38100" cap="flat" cmpd="sng">
            <a:solidFill>
              <a:srgbClr val="2196F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77" name="Google Shape;3277;p135"/>
          <p:cNvSpPr/>
          <p:nvPr/>
        </p:nvSpPr>
        <p:spPr>
          <a:xfrm>
            <a:off x="4704079" y="4670921"/>
            <a:ext cx="1659000" cy="1659000"/>
          </a:xfrm>
          <a:prstGeom prst="ellipse">
            <a:avLst/>
          </a:prstGeom>
          <a:noFill/>
          <a:ln w="38100" cap="flat" cmpd="sng">
            <a:solidFill>
              <a:srgbClr val="8BC34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3278" name="Google Shape;3278;p135"/>
          <p:cNvCxnSpPr>
            <a:stCxn id="3277" idx="2"/>
            <a:endCxn id="3276" idx="6"/>
          </p:cNvCxnSpPr>
          <p:nvPr/>
        </p:nvCxnSpPr>
        <p:spPr>
          <a:xfrm rot="10800000">
            <a:off x="3630079" y="5468921"/>
            <a:ext cx="1074000" cy="31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279" name="Google Shape;3279;p135"/>
          <p:cNvSpPr txBox="1"/>
          <p:nvPr/>
        </p:nvSpPr>
        <p:spPr>
          <a:xfrm>
            <a:off x="6358275" y="5246325"/>
            <a:ext cx="12618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2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7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80" name="Google Shape;3280;p135"/>
          <p:cNvSpPr txBox="1"/>
          <p:nvPr/>
        </p:nvSpPr>
        <p:spPr>
          <a:xfrm>
            <a:off x="1800651" y="4833925"/>
            <a:ext cx="12933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0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1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81" name="Google Shape;3281;p135"/>
          <p:cNvSpPr txBox="1"/>
          <p:nvPr/>
        </p:nvSpPr>
        <p:spPr>
          <a:xfrm>
            <a:off x="3005759" y="4536175"/>
            <a:ext cx="3996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C</a:t>
            </a:r>
            <a:r>
              <a:rPr kumimoji="0" lang="en" sz="18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82" name="Google Shape;3282;p135"/>
          <p:cNvSpPr txBox="1"/>
          <p:nvPr/>
        </p:nvSpPr>
        <p:spPr>
          <a:xfrm>
            <a:off x="5337834" y="4162725"/>
            <a:ext cx="3996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C</a:t>
            </a:r>
            <a:r>
              <a:rPr kumimoji="0" lang="en" sz="18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kumimoji="0" sz="1400" b="0" i="0" u="none" strike="noStrike" kern="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136"/>
          <p:cNvSpPr txBox="1">
            <a:spLocks noGrp="1"/>
          </p:cNvSpPr>
          <p:nvPr>
            <p:ph type="subTitle" idx="4294967295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Claim: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For each edge (u, v) in the SCC metagraph where u </a:t>
            </a:r>
            <a:r>
              <a:rPr lang="en" sz="12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∈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</a:t>
            </a:r>
            <a:r>
              <a:rPr lang="en" baseline="-25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and v </a:t>
            </a:r>
            <a:r>
              <a:rPr lang="en" sz="12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∈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</a:t>
            </a:r>
            <a:r>
              <a:rPr lang="en" baseline="-25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 C</a:t>
            </a:r>
            <a:r>
              <a:rPr lang="en" baseline="-25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must be larger than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 C</a:t>
            </a:r>
            <a:r>
              <a:rPr lang="en" baseline="-25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b="1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Intuition: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In order for the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 C</a:t>
            </a:r>
            <a:r>
              <a:rPr lang="en" baseline="-25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to be smaller than the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</a:t>
            </a:r>
            <a:r>
              <a:rPr lang="en" baseline="-25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all vertices in C</a:t>
            </a:r>
            <a:r>
              <a:rPr lang="en" baseline="-25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must have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 smaller than at least one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end_time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of C</a:t>
            </a:r>
            <a:r>
              <a:rPr lang="en" baseline="-25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 this to occur, the first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dfs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must have marked all vertices in C</a:t>
            </a:r>
            <a:r>
              <a:rPr lang="en" baseline="-25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as “done” before at least one vertex in C</a:t>
            </a:r>
            <a:r>
              <a:rPr lang="en" baseline="-25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But this is impossible since the first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dfs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must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have explored edge (u, v) before marking all vertices in C</a:t>
            </a:r>
            <a:r>
              <a:rPr lang="en" baseline="-25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as “done.”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88" name="Google Shape;3288;p136"/>
          <p:cNvSpPr txBox="1">
            <a:spLocks noGrp="1"/>
          </p:cNvSpPr>
          <p:nvPr>
            <p:ph type="subTitle" idx="4294967295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Kosaraju’s Algorithm</a:t>
            </a:r>
            <a:endParaRPr sz="48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3289" name="Google Shape;3289;p136"/>
          <p:cNvGrpSpPr/>
          <p:nvPr/>
        </p:nvGrpSpPr>
        <p:grpSpPr>
          <a:xfrm>
            <a:off x="5596287" y="5366388"/>
            <a:ext cx="644700" cy="644700"/>
            <a:chOff x="4581975" y="2766525"/>
            <a:chExt cx="644700" cy="644700"/>
          </a:xfrm>
        </p:grpSpPr>
        <p:sp>
          <p:nvSpPr>
            <p:cNvPr id="3290" name="Google Shape;3290;p136"/>
            <p:cNvSpPr/>
            <p:nvPr/>
          </p:nvSpPr>
          <p:spPr>
            <a:xfrm>
              <a:off x="4581975" y="27665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3291" name="Google Shape;3291;p1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73000" y="2903813"/>
              <a:ext cx="462650" cy="3701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92" name="Google Shape;3292;p136"/>
          <p:cNvGrpSpPr/>
          <p:nvPr/>
        </p:nvGrpSpPr>
        <p:grpSpPr>
          <a:xfrm>
            <a:off x="4834287" y="5366388"/>
            <a:ext cx="644700" cy="644700"/>
            <a:chOff x="1912100" y="3775425"/>
            <a:chExt cx="644700" cy="644700"/>
          </a:xfrm>
        </p:grpSpPr>
        <p:sp>
          <p:nvSpPr>
            <p:cNvPr id="3293" name="Google Shape;3293;p136"/>
            <p:cNvSpPr/>
            <p:nvPr/>
          </p:nvSpPr>
          <p:spPr>
            <a:xfrm>
              <a:off x="1912100" y="37754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3294" name="Google Shape;3294;p1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5550" y="3879863"/>
              <a:ext cx="457800" cy="4358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95" name="Google Shape;3295;p136"/>
          <p:cNvGrpSpPr/>
          <p:nvPr/>
        </p:nvGrpSpPr>
        <p:grpSpPr>
          <a:xfrm>
            <a:off x="5215287" y="4756788"/>
            <a:ext cx="644700" cy="644700"/>
            <a:chOff x="4359375" y="1453400"/>
            <a:chExt cx="644700" cy="644700"/>
          </a:xfrm>
        </p:grpSpPr>
        <p:sp>
          <p:nvSpPr>
            <p:cNvPr id="3296" name="Google Shape;3296;p136"/>
            <p:cNvSpPr/>
            <p:nvPr/>
          </p:nvSpPr>
          <p:spPr>
            <a:xfrm>
              <a:off x="4359375" y="1453400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3297" name="Google Shape;3297;p1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17725" y="1511625"/>
              <a:ext cx="528000" cy="52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98" name="Google Shape;3298;p136"/>
          <p:cNvGrpSpPr/>
          <p:nvPr/>
        </p:nvGrpSpPr>
        <p:grpSpPr>
          <a:xfrm>
            <a:off x="2883212" y="5146663"/>
            <a:ext cx="644700" cy="644700"/>
            <a:chOff x="2606775" y="2309325"/>
            <a:chExt cx="644700" cy="644700"/>
          </a:xfrm>
        </p:grpSpPr>
        <p:sp>
          <p:nvSpPr>
            <p:cNvPr id="3299" name="Google Shape;3299;p136"/>
            <p:cNvSpPr/>
            <p:nvPr/>
          </p:nvSpPr>
          <p:spPr>
            <a:xfrm>
              <a:off x="2606775" y="23093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3300" name="Google Shape;3300;p1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06775" y="2388292"/>
              <a:ext cx="644700" cy="4867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01" name="Google Shape;3301;p136"/>
          <p:cNvSpPr/>
          <p:nvPr/>
        </p:nvSpPr>
        <p:spPr>
          <a:xfrm>
            <a:off x="2780913" y="5044375"/>
            <a:ext cx="849300" cy="849300"/>
          </a:xfrm>
          <a:prstGeom prst="ellipse">
            <a:avLst/>
          </a:prstGeom>
          <a:noFill/>
          <a:ln w="38100" cap="flat" cmpd="sng">
            <a:solidFill>
              <a:srgbClr val="2196F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302" name="Google Shape;3302;p136"/>
          <p:cNvSpPr/>
          <p:nvPr/>
        </p:nvSpPr>
        <p:spPr>
          <a:xfrm>
            <a:off x="4704079" y="4670921"/>
            <a:ext cx="1659000" cy="1659000"/>
          </a:xfrm>
          <a:prstGeom prst="ellipse">
            <a:avLst/>
          </a:prstGeom>
          <a:noFill/>
          <a:ln w="38100" cap="flat" cmpd="sng">
            <a:solidFill>
              <a:srgbClr val="8BC34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3303" name="Google Shape;3303;p136"/>
          <p:cNvCxnSpPr>
            <a:stCxn id="3302" idx="2"/>
            <a:endCxn id="3301" idx="6"/>
          </p:cNvCxnSpPr>
          <p:nvPr/>
        </p:nvCxnSpPr>
        <p:spPr>
          <a:xfrm rot="10800000">
            <a:off x="3630079" y="5468921"/>
            <a:ext cx="1074000" cy="31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304" name="Google Shape;3304;p136"/>
          <p:cNvSpPr txBox="1"/>
          <p:nvPr/>
        </p:nvSpPr>
        <p:spPr>
          <a:xfrm>
            <a:off x="6358275" y="5246325"/>
            <a:ext cx="12618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2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7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05" name="Google Shape;3305;p136"/>
          <p:cNvSpPr txBox="1"/>
          <p:nvPr/>
        </p:nvSpPr>
        <p:spPr>
          <a:xfrm>
            <a:off x="1800651" y="4833925"/>
            <a:ext cx="12933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0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1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06" name="Google Shape;3306;p136"/>
          <p:cNvSpPr txBox="1"/>
          <p:nvPr/>
        </p:nvSpPr>
        <p:spPr>
          <a:xfrm>
            <a:off x="3005759" y="4536175"/>
            <a:ext cx="3996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C</a:t>
            </a:r>
            <a:r>
              <a:rPr kumimoji="0" lang="en" sz="18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307" name="Google Shape;3307;p136"/>
          <p:cNvSpPr txBox="1"/>
          <p:nvPr/>
        </p:nvSpPr>
        <p:spPr>
          <a:xfrm>
            <a:off x="5337834" y="4162725"/>
            <a:ext cx="3996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C</a:t>
            </a:r>
            <a:r>
              <a:rPr kumimoji="0" lang="en" sz="18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kumimoji="0" sz="1400" b="0" i="0" u="none" strike="noStrike" kern="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137"/>
          <p:cNvSpPr txBox="1">
            <a:spLocks noGrp="1"/>
          </p:cNvSpPr>
          <p:nvPr>
            <p:ph type="subTitle" idx="4294967295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Claim: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For each edge (u, v) in the SCC metagraph where u </a:t>
            </a:r>
            <a:r>
              <a:rPr lang="en" sz="12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∈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</a:t>
            </a:r>
            <a:r>
              <a:rPr lang="en" baseline="-25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and v </a:t>
            </a:r>
            <a:r>
              <a:rPr lang="en" sz="12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∈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</a:t>
            </a:r>
            <a:r>
              <a:rPr lang="en" baseline="-25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 C</a:t>
            </a:r>
            <a:r>
              <a:rPr lang="en" baseline="-25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must be larger than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 C</a:t>
            </a:r>
            <a:r>
              <a:rPr lang="en" baseline="-25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b="1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Intuition: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In order for the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 C</a:t>
            </a:r>
            <a:r>
              <a:rPr lang="en" baseline="-25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to be smaller than the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</a:t>
            </a:r>
            <a:r>
              <a:rPr lang="en" baseline="-25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all vertices in C</a:t>
            </a:r>
            <a:r>
              <a:rPr lang="en" baseline="-25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must have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 smaller than at least one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end_time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of C</a:t>
            </a:r>
            <a:r>
              <a:rPr lang="en" baseline="-25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 this to occur, the first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dfs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must have marked all vertices in C</a:t>
            </a:r>
            <a:r>
              <a:rPr lang="en" baseline="-25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as “done” before at least one vertex in C</a:t>
            </a:r>
            <a:r>
              <a:rPr lang="en" baseline="-25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But this is impossible since the first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dfs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must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have explored edge (u, v) before marking all vertices in C</a:t>
            </a:r>
            <a:r>
              <a:rPr lang="en" baseline="-25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as “done.” Since C</a:t>
            </a:r>
            <a:r>
              <a:rPr lang="en" baseline="-25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 an SCC, all vertices in it are reachable from v; therefore, all must have an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smaller than u.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13" name="Google Shape;3313;p137"/>
          <p:cNvSpPr txBox="1">
            <a:spLocks noGrp="1"/>
          </p:cNvSpPr>
          <p:nvPr>
            <p:ph type="subTitle" idx="4294967295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Kosaraju’s Algorithm</a:t>
            </a:r>
            <a:endParaRPr sz="48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3314" name="Google Shape;3314;p137"/>
          <p:cNvGrpSpPr/>
          <p:nvPr/>
        </p:nvGrpSpPr>
        <p:grpSpPr>
          <a:xfrm>
            <a:off x="5596287" y="5366388"/>
            <a:ext cx="644700" cy="644700"/>
            <a:chOff x="4581975" y="2766525"/>
            <a:chExt cx="644700" cy="644700"/>
          </a:xfrm>
        </p:grpSpPr>
        <p:sp>
          <p:nvSpPr>
            <p:cNvPr id="3315" name="Google Shape;3315;p137"/>
            <p:cNvSpPr/>
            <p:nvPr/>
          </p:nvSpPr>
          <p:spPr>
            <a:xfrm>
              <a:off x="4581975" y="27665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3316" name="Google Shape;3316;p1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73000" y="2903813"/>
              <a:ext cx="462650" cy="3701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17" name="Google Shape;3317;p137"/>
          <p:cNvGrpSpPr/>
          <p:nvPr/>
        </p:nvGrpSpPr>
        <p:grpSpPr>
          <a:xfrm>
            <a:off x="4834287" y="5366388"/>
            <a:ext cx="644700" cy="644700"/>
            <a:chOff x="1912100" y="3775425"/>
            <a:chExt cx="644700" cy="644700"/>
          </a:xfrm>
        </p:grpSpPr>
        <p:sp>
          <p:nvSpPr>
            <p:cNvPr id="3318" name="Google Shape;3318;p137"/>
            <p:cNvSpPr/>
            <p:nvPr/>
          </p:nvSpPr>
          <p:spPr>
            <a:xfrm>
              <a:off x="1912100" y="37754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3319" name="Google Shape;3319;p1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5550" y="3879863"/>
              <a:ext cx="457800" cy="4358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20" name="Google Shape;3320;p137"/>
          <p:cNvGrpSpPr/>
          <p:nvPr/>
        </p:nvGrpSpPr>
        <p:grpSpPr>
          <a:xfrm>
            <a:off x="5215287" y="4756788"/>
            <a:ext cx="644700" cy="644700"/>
            <a:chOff x="4359375" y="1453400"/>
            <a:chExt cx="644700" cy="644700"/>
          </a:xfrm>
        </p:grpSpPr>
        <p:sp>
          <p:nvSpPr>
            <p:cNvPr id="3321" name="Google Shape;3321;p137"/>
            <p:cNvSpPr/>
            <p:nvPr/>
          </p:nvSpPr>
          <p:spPr>
            <a:xfrm>
              <a:off x="4359375" y="1453400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3322" name="Google Shape;3322;p1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17725" y="1511625"/>
              <a:ext cx="528000" cy="52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23" name="Google Shape;3323;p137"/>
          <p:cNvGrpSpPr/>
          <p:nvPr/>
        </p:nvGrpSpPr>
        <p:grpSpPr>
          <a:xfrm>
            <a:off x="2883212" y="5146663"/>
            <a:ext cx="644700" cy="644700"/>
            <a:chOff x="2606775" y="2309325"/>
            <a:chExt cx="644700" cy="644700"/>
          </a:xfrm>
        </p:grpSpPr>
        <p:sp>
          <p:nvSpPr>
            <p:cNvPr id="3324" name="Google Shape;3324;p137"/>
            <p:cNvSpPr/>
            <p:nvPr/>
          </p:nvSpPr>
          <p:spPr>
            <a:xfrm>
              <a:off x="2606775" y="23093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3325" name="Google Shape;3325;p1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06775" y="2388292"/>
              <a:ext cx="644700" cy="4867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26" name="Google Shape;3326;p137"/>
          <p:cNvSpPr/>
          <p:nvPr/>
        </p:nvSpPr>
        <p:spPr>
          <a:xfrm>
            <a:off x="2780913" y="5044375"/>
            <a:ext cx="849300" cy="849300"/>
          </a:xfrm>
          <a:prstGeom prst="ellipse">
            <a:avLst/>
          </a:prstGeom>
          <a:noFill/>
          <a:ln w="38100" cap="flat" cmpd="sng">
            <a:solidFill>
              <a:srgbClr val="2196F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327" name="Google Shape;3327;p137"/>
          <p:cNvSpPr/>
          <p:nvPr/>
        </p:nvSpPr>
        <p:spPr>
          <a:xfrm>
            <a:off x="4704079" y="4670921"/>
            <a:ext cx="1659000" cy="1659000"/>
          </a:xfrm>
          <a:prstGeom prst="ellipse">
            <a:avLst/>
          </a:prstGeom>
          <a:noFill/>
          <a:ln w="38100" cap="flat" cmpd="sng">
            <a:solidFill>
              <a:srgbClr val="8BC34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3328" name="Google Shape;3328;p137"/>
          <p:cNvCxnSpPr>
            <a:stCxn id="3327" idx="2"/>
            <a:endCxn id="3326" idx="6"/>
          </p:cNvCxnSpPr>
          <p:nvPr/>
        </p:nvCxnSpPr>
        <p:spPr>
          <a:xfrm rot="10800000">
            <a:off x="3630079" y="5468921"/>
            <a:ext cx="1074000" cy="31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329" name="Google Shape;3329;p137"/>
          <p:cNvSpPr txBox="1"/>
          <p:nvPr/>
        </p:nvSpPr>
        <p:spPr>
          <a:xfrm>
            <a:off x="6358275" y="5246325"/>
            <a:ext cx="12618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2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7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30" name="Google Shape;3330;p137"/>
          <p:cNvSpPr txBox="1"/>
          <p:nvPr/>
        </p:nvSpPr>
        <p:spPr>
          <a:xfrm>
            <a:off x="1800651" y="4833925"/>
            <a:ext cx="12933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0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1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31" name="Google Shape;3331;p137"/>
          <p:cNvSpPr txBox="1"/>
          <p:nvPr/>
        </p:nvSpPr>
        <p:spPr>
          <a:xfrm>
            <a:off x="3005759" y="4536175"/>
            <a:ext cx="3996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C</a:t>
            </a:r>
            <a:r>
              <a:rPr kumimoji="0" lang="en" sz="18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332" name="Google Shape;3332;p137"/>
          <p:cNvSpPr txBox="1"/>
          <p:nvPr/>
        </p:nvSpPr>
        <p:spPr>
          <a:xfrm>
            <a:off x="5337834" y="4162725"/>
            <a:ext cx="3996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C</a:t>
            </a:r>
            <a:r>
              <a:rPr kumimoji="0" lang="en" sz="18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kumimoji="0" sz="1400" b="0" i="0" u="none" strike="noStrike" kern="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B78329-51E5-D281-FF17-90A7EEB49794}"/>
              </a:ext>
            </a:extLst>
          </p:cNvPr>
          <p:cNvSpPr/>
          <p:nvPr/>
        </p:nvSpPr>
        <p:spPr>
          <a:xfrm>
            <a:off x="674254" y="1847273"/>
            <a:ext cx="8164945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Example 2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</a:t>
                      </a: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    </a:t>
                      </a: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393708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342296"/>
              </p:ext>
            </p:extLst>
          </p:nvPr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</a:t>
                      </a: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    </a:t>
                      </a: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451063" y="417469"/>
            <a:ext cx="6011547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58358" y="210174"/>
            <a:ext cx="5804252" cy="4975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58358" y="210174"/>
            <a:ext cx="5804252" cy="4975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0"/>
                </a:moveTo>
                <a:lnTo>
                  <a:pt x="1866900" y="14109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18841" y="847029"/>
            <a:ext cx="1036474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08645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788886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3109421" y="4029003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372110" y="0"/>
                </a:moveTo>
                <a:lnTo>
                  <a:pt x="0" y="132079"/>
                </a:lnTo>
                <a:lnTo>
                  <a:pt x="372110" y="264159"/>
                </a:lnTo>
                <a:lnTo>
                  <a:pt x="37211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3109421" y="4029003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0" y="132079"/>
                </a:moveTo>
                <a:lnTo>
                  <a:pt x="372110" y="264159"/>
                </a:lnTo>
                <a:lnTo>
                  <a:pt x="372110" y="0"/>
                </a:lnTo>
                <a:lnTo>
                  <a:pt x="0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3109421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4767778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3352416" y="4412498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68909" y="0"/>
                </a:moveTo>
                <a:lnTo>
                  <a:pt x="0" y="355600"/>
                </a:lnTo>
                <a:lnTo>
                  <a:pt x="355600" y="186690"/>
                </a:lnTo>
                <a:lnTo>
                  <a:pt x="16890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3352416" y="4412498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355600"/>
                </a:moveTo>
                <a:lnTo>
                  <a:pt x="355600" y="186690"/>
                </a:lnTo>
                <a:lnTo>
                  <a:pt x="168909" y="0"/>
                </a:lnTo>
                <a:lnTo>
                  <a:pt x="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3109421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767778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3818829" y="4640522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264159" y="0"/>
                </a:moveTo>
                <a:lnTo>
                  <a:pt x="0" y="0"/>
                </a:lnTo>
                <a:lnTo>
                  <a:pt x="132079" y="372110"/>
                </a:lnTo>
                <a:lnTo>
                  <a:pt x="26415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3818829" y="4640522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79" y="372110"/>
                </a:moveTo>
                <a:lnTo>
                  <a:pt x="264159" y="0"/>
                </a:lnTo>
                <a:lnTo>
                  <a:pt x="0" y="0"/>
                </a:lnTo>
                <a:lnTo>
                  <a:pt x="132079" y="37211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3109421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4767778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202324" y="4412498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86690" y="0"/>
                </a:moveTo>
                <a:lnTo>
                  <a:pt x="0" y="186690"/>
                </a:lnTo>
                <a:lnTo>
                  <a:pt x="355600" y="355600"/>
                </a:lnTo>
                <a:lnTo>
                  <a:pt x="18669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4202324" y="4412498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355600"/>
                </a:moveTo>
                <a:lnTo>
                  <a:pt x="186690" y="0"/>
                </a:lnTo>
                <a:lnTo>
                  <a:pt x="0" y="186690"/>
                </a:lnTo>
                <a:lnTo>
                  <a:pt x="35560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3109421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4767778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4430348" y="4029003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0" y="0"/>
                </a:moveTo>
                <a:lnTo>
                  <a:pt x="0" y="264159"/>
                </a:lnTo>
                <a:lnTo>
                  <a:pt x="372110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4430348" y="4029003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372110" y="132079"/>
                </a:moveTo>
                <a:lnTo>
                  <a:pt x="0" y="0"/>
                </a:lnTo>
                <a:lnTo>
                  <a:pt x="0" y="264159"/>
                </a:lnTo>
                <a:lnTo>
                  <a:pt x="372110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3109421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4767778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4202324" y="3562590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4202324" y="3562590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3109421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4767778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3818829" y="3319594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79" y="0"/>
                </a:moveTo>
                <a:lnTo>
                  <a:pt x="0" y="372110"/>
                </a:lnTo>
                <a:lnTo>
                  <a:pt x="264159" y="372110"/>
                </a:lnTo>
                <a:lnTo>
                  <a:pt x="13207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3818829" y="3319594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79" y="0"/>
                </a:moveTo>
                <a:lnTo>
                  <a:pt x="0" y="372110"/>
                </a:lnTo>
                <a:lnTo>
                  <a:pt x="264159" y="372110"/>
                </a:lnTo>
                <a:lnTo>
                  <a:pt x="132079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3109421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4767778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3352416" y="3562590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3352416" y="3562590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3109421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4767778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3524010" y="3734184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29">
                <a:moveTo>
                  <a:pt x="455929" y="0"/>
                </a:moveTo>
                <a:lnTo>
                  <a:pt x="408114" y="2273"/>
                </a:lnTo>
                <a:lnTo>
                  <a:pt x="361954" y="8964"/>
                </a:lnTo>
                <a:lnTo>
                  <a:pt x="317648" y="19874"/>
                </a:lnTo>
                <a:lnTo>
                  <a:pt x="275391" y="34805"/>
                </a:lnTo>
                <a:lnTo>
                  <a:pt x="235382" y="53562"/>
                </a:lnTo>
                <a:lnTo>
                  <a:pt x="197817" y="75946"/>
                </a:lnTo>
                <a:lnTo>
                  <a:pt x="162894" y="101761"/>
                </a:lnTo>
                <a:lnTo>
                  <a:pt x="130809" y="130810"/>
                </a:lnTo>
                <a:lnTo>
                  <a:pt x="101761" y="162894"/>
                </a:lnTo>
                <a:lnTo>
                  <a:pt x="75946" y="197817"/>
                </a:lnTo>
                <a:lnTo>
                  <a:pt x="53562" y="235382"/>
                </a:lnTo>
                <a:lnTo>
                  <a:pt x="34805" y="275391"/>
                </a:lnTo>
                <a:lnTo>
                  <a:pt x="19874" y="317648"/>
                </a:lnTo>
                <a:lnTo>
                  <a:pt x="8964" y="361954"/>
                </a:lnTo>
                <a:lnTo>
                  <a:pt x="2273" y="408114"/>
                </a:lnTo>
                <a:lnTo>
                  <a:pt x="0" y="455930"/>
                </a:lnTo>
                <a:lnTo>
                  <a:pt x="2273" y="503968"/>
                </a:lnTo>
                <a:lnTo>
                  <a:pt x="8964" y="550324"/>
                </a:lnTo>
                <a:lnTo>
                  <a:pt x="19874" y="594800"/>
                </a:lnTo>
                <a:lnTo>
                  <a:pt x="34805" y="637202"/>
                </a:lnTo>
                <a:lnTo>
                  <a:pt x="53562" y="677335"/>
                </a:lnTo>
                <a:lnTo>
                  <a:pt x="75946" y="715002"/>
                </a:lnTo>
                <a:lnTo>
                  <a:pt x="101761" y="750009"/>
                </a:lnTo>
                <a:lnTo>
                  <a:pt x="130810" y="782161"/>
                </a:lnTo>
                <a:lnTo>
                  <a:pt x="162894" y="811261"/>
                </a:lnTo>
                <a:lnTo>
                  <a:pt x="197817" y="837116"/>
                </a:lnTo>
                <a:lnTo>
                  <a:pt x="235382" y="859528"/>
                </a:lnTo>
                <a:lnTo>
                  <a:pt x="275391" y="878304"/>
                </a:lnTo>
                <a:lnTo>
                  <a:pt x="317648" y="893247"/>
                </a:lnTo>
                <a:lnTo>
                  <a:pt x="361954" y="904163"/>
                </a:lnTo>
                <a:lnTo>
                  <a:pt x="408114" y="910855"/>
                </a:lnTo>
                <a:lnTo>
                  <a:pt x="455929" y="913130"/>
                </a:lnTo>
                <a:lnTo>
                  <a:pt x="503968" y="910855"/>
                </a:lnTo>
                <a:lnTo>
                  <a:pt x="550324" y="904163"/>
                </a:lnTo>
                <a:lnTo>
                  <a:pt x="594800" y="893247"/>
                </a:lnTo>
                <a:lnTo>
                  <a:pt x="637202" y="878304"/>
                </a:lnTo>
                <a:lnTo>
                  <a:pt x="677335" y="859528"/>
                </a:lnTo>
                <a:lnTo>
                  <a:pt x="715002" y="837116"/>
                </a:lnTo>
                <a:lnTo>
                  <a:pt x="750009" y="811261"/>
                </a:lnTo>
                <a:lnTo>
                  <a:pt x="782161" y="782161"/>
                </a:lnTo>
                <a:lnTo>
                  <a:pt x="811261" y="750009"/>
                </a:lnTo>
                <a:lnTo>
                  <a:pt x="837116" y="715002"/>
                </a:lnTo>
                <a:lnTo>
                  <a:pt x="859528" y="677335"/>
                </a:lnTo>
                <a:lnTo>
                  <a:pt x="878304" y="637202"/>
                </a:lnTo>
                <a:lnTo>
                  <a:pt x="893247" y="594800"/>
                </a:lnTo>
                <a:lnTo>
                  <a:pt x="904163" y="550324"/>
                </a:lnTo>
                <a:lnTo>
                  <a:pt x="910855" y="503968"/>
                </a:lnTo>
                <a:lnTo>
                  <a:pt x="913129" y="455930"/>
                </a:lnTo>
                <a:lnTo>
                  <a:pt x="910855" y="408114"/>
                </a:lnTo>
                <a:lnTo>
                  <a:pt x="904163" y="361954"/>
                </a:lnTo>
                <a:lnTo>
                  <a:pt x="893247" y="317648"/>
                </a:lnTo>
                <a:lnTo>
                  <a:pt x="878304" y="275391"/>
                </a:lnTo>
                <a:lnTo>
                  <a:pt x="859528" y="235382"/>
                </a:lnTo>
                <a:lnTo>
                  <a:pt x="837116" y="197817"/>
                </a:lnTo>
                <a:lnTo>
                  <a:pt x="811261" y="162894"/>
                </a:lnTo>
                <a:lnTo>
                  <a:pt x="782161" y="130810"/>
                </a:lnTo>
                <a:lnTo>
                  <a:pt x="750009" y="101761"/>
                </a:lnTo>
                <a:lnTo>
                  <a:pt x="715002" y="75946"/>
                </a:lnTo>
                <a:lnTo>
                  <a:pt x="677335" y="53562"/>
                </a:lnTo>
                <a:lnTo>
                  <a:pt x="637202" y="34805"/>
                </a:lnTo>
                <a:lnTo>
                  <a:pt x="594800" y="19874"/>
                </a:lnTo>
                <a:lnTo>
                  <a:pt x="550324" y="8964"/>
                </a:lnTo>
                <a:lnTo>
                  <a:pt x="503968" y="2273"/>
                </a:lnTo>
                <a:lnTo>
                  <a:pt x="45592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3524010" y="3734184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29">
                <a:moveTo>
                  <a:pt x="455929" y="0"/>
                </a:moveTo>
                <a:lnTo>
                  <a:pt x="503968" y="2273"/>
                </a:lnTo>
                <a:lnTo>
                  <a:pt x="550324" y="8964"/>
                </a:lnTo>
                <a:lnTo>
                  <a:pt x="594800" y="19874"/>
                </a:lnTo>
                <a:lnTo>
                  <a:pt x="637202" y="34805"/>
                </a:lnTo>
                <a:lnTo>
                  <a:pt x="677335" y="53562"/>
                </a:lnTo>
                <a:lnTo>
                  <a:pt x="715002" y="75946"/>
                </a:lnTo>
                <a:lnTo>
                  <a:pt x="750009" y="101761"/>
                </a:lnTo>
                <a:lnTo>
                  <a:pt x="782161" y="130810"/>
                </a:lnTo>
                <a:lnTo>
                  <a:pt x="811261" y="162894"/>
                </a:lnTo>
                <a:lnTo>
                  <a:pt x="837116" y="197817"/>
                </a:lnTo>
                <a:lnTo>
                  <a:pt x="859528" y="235382"/>
                </a:lnTo>
                <a:lnTo>
                  <a:pt x="878304" y="275391"/>
                </a:lnTo>
                <a:lnTo>
                  <a:pt x="893247" y="317648"/>
                </a:lnTo>
                <a:lnTo>
                  <a:pt x="904163" y="361954"/>
                </a:lnTo>
                <a:lnTo>
                  <a:pt x="910855" y="408114"/>
                </a:lnTo>
                <a:lnTo>
                  <a:pt x="913129" y="455930"/>
                </a:lnTo>
                <a:lnTo>
                  <a:pt x="910855" y="503968"/>
                </a:lnTo>
                <a:lnTo>
                  <a:pt x="904163" y="550324"/>
                </a:lnTo>
                <a:lnTo>
                  <a:pt x="893247" y="594800"/>
                </a:lnTo>
                <a:lnTo>
                  <a:pt x="878304" y="637202"/>
                </a:lnTo>
                <a:lnTo>
                  <a:pt x="859528" y="677335"/>
                </a:lnTo>
                <a:lnTo>
                  <a:pt x="837116" y="715002"/>
                </a:lnTo>
                <a:lnTo>
                  <a:pt x="811261" y="750009"/>
                </a:lnTo>
                <a:lnTo>
                  <a:pt x="782161" y="782161"/>
                </a:lnTo>
                <a:lnTo>
                  <a:pt x="750009" y="811261"/>
                </a:lnTo>
                <a:lnTo>
                  <a:pt x="715002" y="837116"/>
                </a:lnTo>
                <a:lnTo>
                  <a:pt x="677335" y="859528"/>
                </a:lnTo>
                <a:lnTo>
                  <a:pt x="637202" y="878304"/>
                </a:lnTo>
                <a:lnTo>
                  <a:pt x="594800" y="893247"/>
                </a:lnTo>
                <a:lnTo>
                  <a:pt x="550324" y="904163"/>
                </a:lnTo>
                <a:lnTo>
                  <a:pt x="503968" y="910855"/>
                </a:lnTo>
                <a:lnTo>
                  <a:pt x="455929" y="913130"/>
                </a:lnTo>
                <a:lnTo>
                  <a:pt x="408114" y="910855"/>
                </a:lnTo>
                <a:lnTo>
                  <a:pt x="361954" y="904163"/>
                </a:lnTo>
                <a:lnTo>
                  <a:pt x="317648" y="893247"/>
                </a:lnTo>
                <a:lnTo>
                  <a:pt x="275391" y="878304"/>
                </a:lnTo>
                <a:lnTo>
                  <a:pt x="235382" y="859528"/>
                </a:lnTo>
                <a:lnTo>
                  <a:pt x="197817" y="837116"/>
                </a:lnTo>
                <a:lnTo>
                  <a:pt x="162894" y="811261"/>
                </a:lnTo>
                <a:lnTo>
                  <a:pt x="130810" y="782161"/>
                </a:lnTo>
                <a:lnTo>
                  <a:pt x="101761" y="750009"/>
                </a:lnTo>
                <a:lnTo>
                  <a:pt x="75946" y="715002"/>
                </a:lnTo>
                <a:lnTo>
                  <a:pt x="53562" y="677335"/>
                </a:lnTo>
                <a:lnTo>
                  <a:pt x="34805" y="637202"/>
                </a:lnTo>
                <a:lnTo>
                  <a:pt x="19874" y="594800"/>
                </a:lnTo>
                <a:lnTo>
                  <a:pt x="8964" y="550324"/>
                </a:lnTo>
                <a:lnTo>
                  <a:pt x="2273" y="503968"/>
                </a:lnTo>
                <a:lnTo>
                  <a:pt x="0" y="455930"/>
                </a:lnTo>
                <a:lnTo>
                  <a:pt x="2273" y="408114"/>
                </a:lnTo>
                <a:lnTo>
                  <a:pt x="8964" y="361954"/>
                </a:lnTo>
                <a:lnTo>
                  <a:pt x="19874" y="317648"/>
                </a:lnTo>
                <a:lnTo>
                  <a:pt x="34805" y="275391"/>
                </a:lnTo>
                <a:lnTo>
                  <a:pt x="53562" y="235382"/>
                </a:lnTo>
                <a:lnTo>
                  <a:pt x="75946" y="197817"/>
                </a:lnTo>
                <a:lnTo>
                  <a:pt x="101761" y="162894"/>
                </a:lnTo>
                <a:lnTo>
                  <a:pt x="130810" y="130809"/>
                </a:lnTo>
                <a:lnTo>
                  <a:pt x="162894" y="101761"/>
                </a:lnTo>
                <a:lnTo>
                  <a:pt x="197817" y="75946"/>
                </a:lnTo>
                <a:lnTo>
                  <a:pt x="235382" y="53562"/>
                </a:lnTo>
                <a:lnTo>
                  <a:pt x="275391" y="34805"/>
                </a:lnTo>
                <a:lnTo>
                  <a:pt x="317648" y="19874"/>
                </a:lnTo>
                <a:lnTo>
                  <a:pt x="361954" y="8964"/>
                </a:lnTo>
                <a:lnTo>
                  <a:pt x="408114" y="2273"/>
                </a:lnTo>
                <a:lnTo>
                  <a:pt x="455929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3109421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4767778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1508645" y="2330338"/>
            <a:ext cx="2579668" cy="2160678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  <a:p>
            <a:pPr defTabSz="829178">
              <a:spcBef>
                <a:spcPts val="36"/>
              </a:spcBef>
            </a:pPr>
            <a:endParaRPr sz="5259">
              <a:solidFill>
                <a:prstClr val="black"/>
              </a:solidFill>
              <a:latin typeface="Arial"/>
              <a:cs typeface="Arial"/>
            </a:endParaRPr>
          </a:p>
          <a:p>
            <a:pPr marR="4607" algn="r" defTabSz="829178"/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58358" y="210174"/>
            <a:ext cx="5804252" cy="4975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80242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58358" y="210174"/>
            <a:ext cx="5804252" cy="4975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object 13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451063" y="417469"/>
            <a:ext cx="6011547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object 22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451063" y="417469"/>
            <a:ext cx="6011547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object 22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451063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487537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451063" y="417469"/>
            <a:ext cx="6011547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object 22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09421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09421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09421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09421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09421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109421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109421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109421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109421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object 22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object 22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658358" y="417469"/>
            <a:ext cx="5804252" cy="4975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object 22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658358" y="417469"/>
            <a:ext cx="5804252" cy="4975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object 22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658358" y="417469"/>
            <a:ext cx="5804252" cy="4975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object 22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0"/>
                </a:moveTo>
                <a:lnTo>
                  <a:pt x="1866900" y="14109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18841" y="847029"/>
            <a:ext cx="1036474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08645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08645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788886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788886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3109421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372110" y="0"/>
                </a:moveTo>
                <a:lnTo>
                  <a:pt x="0" y="132079"/>
                </a:lnTo>
                <a:lnTo>
                  <a:pt x="372110" y="264159"/>
                </a:lnTo>
                <a:lnTo>
                  <a:pt x="37211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3109421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0" y="132079"/>
                </a:moveTo>
                <a:lnTo>
                  <a:pt x="372110" y="264159"/>
                </a:lnTo>
                <a:lnTo>
                  <a:pt x="372110" y="0"/>
                </a:lnTo>
                <a:lnTo>
                  <a:pt x="0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3109421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4767778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3352416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68909" y="0"/>
                </a:moveTo>
                <a:lnTo>
                  <a:pt x="0" y="355600"/>
                </a:lnTo>
                <a:lnTo>
                  <a:pt x="355600" y="186690"/>
                </a:lnTo>
                <a:lnTo>
                  <a:pt x="16890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3352416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355600"/>
                </a:moveTo>
                <a:lnTo>
                  <a:pt x="355600" y="186690"/>
                </a:lnTo>
                <a:lnTo>
                  <a:pt x="168909" y="0"/>
                </a:lnTo>
                <a:lnTo>
                  <a:pt x="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3109421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4767778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3818829" y="318945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264159" y="0"/>
                </a:moveTo>
                <a:lnTo>
                  <a:pt x="0" y="0"/>
                </a:lnTo>
                <a:lnTo>
                  <a:pt x="132079" y="372110"/>
                </a:lnTo>
                <a:lnTo>
                  <a:pt x="26415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3818829" y="318945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79" y="372110"/>
                </a:moveTo>
                <a:lnTo>
                  <a:pt x="264159" y="0"/>
                </a:lnTo>
                <a:lnTo>
                  <a:pt x="0" y="0"/>
                </a:lnTo>
                <a:lnTo>
                  <a:pt x="132079" y="37211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3109421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4767778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4202324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86690" y="0"/>
                </a:moveTo>
                <a:lnTo>
                  <a:pt x="0" y="186690"/>
                </a:lnTo>
                <a:lnTo>
                  <a:pt x="355600" y="355600"/>
                </a:lnTo>
                <a:lnTo>
                  <a:pt x="18669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4202324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355600"/>
                </a:moveTo>
                <a:lnTo>
                  <a:pt x="186690" y="0"/>
                </a:lnTo>
                <a:lnTo>
                  <a:pt x="0" y="186690"/>
                </a:lnTo>
                <a:lnTo>
                  <a:pt x="35560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3109421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4767778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4430348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0" y="0"/>
                </a:moveTo>
                <a:lnTo>
                  <a:pt x="0" y="264159"/>
                </a:lnTo>
                <a:lnTo>
                  <a:pt x="372110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4430348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372110" y="132079"/>
                </a:moveTo>
                <a:lnTo>
                  <a:pt x="0" y="0"/>
                </a:lnTo>
                <a:lnTo>
                  <a:pt x="0" y="264159"/>
                </a:lnTo>
                <a:lnTo>
                  <a:pt x="372110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3109421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4767778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4202324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4202324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3109421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4767778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3818829" y="1868531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79" y="0"/>
                </a:moveTo>
                <a:lnTo>
                  <a:pt x="0" y="372110"/>
                </a:lnTo>
                <a:lnTo>
                  <a:pt x="264159" y="372110"/>
                </a:lnTo>
                <a:lnTo>
                  <a:pt x="13207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3818829" y="1868531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79" y="0"/>
                </a:moveTo>
                <a:lnTo>
                  <a:pt x="0" y="372110"/>
                </a:lnTo>
                <a:lnTo>
                  <a:pt x="264159" y="372110"/>
                </a:lnTo>
                <a:lnTo>
                  <a:pt x="132079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3109421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4767778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3352416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3352416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3109421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4767778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3524010" y="2283121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29">
                <a:moveTo>
                  <a:pt x="455929" y="0"/>
                </a:moveTo>
                <a:lnTo>
                  <a:pt x="408114" y="2273"/>
                </a:lnTo>
                <a:lnTo>
                  <a:pt x="361954" y="8964"/>
                </a:lnTo>
                <a:lnTo>
                  <a:pt x="317648" y="19874"/>
                </a:lnTo>
                <a:lnTo>
                  <a:pt x="275391" y="34805"/>
                </a:lnTo>
                <a:lnTo>
                  <a:pt x="235382" y="53562"/>
                </a:lnTo>
                <a:lnTo>
                  <a:pt x="197817" y="75946"/>
                </a:lnTo>
                <a:lnTo>
                  <a:pt x="162894" y="101761"/>
                </a:lnTo>
                <a:lnTo>
                  <a:pt x="130810" y="130810"/>
                </a:lnTo>
                <a:lnTo>
                  <a:pt x="101761" y="162894"/>
                </a:lnTo>
                <a:lnTo>
                  <a:pt x="75946" y="197817"/>
                </a:lnTo>
                <a:lnTo>
                  <a:pt x="53562" y="235382"/>
                </a:lnTo>
                <a:lnTo>
                  <a:pt x="34805" y="275391"/>
                </a:lnTo>
                <a:lnTo>
                  <a:pt x="19874" y="317648"/>
                </a:lnTo>
                <a:lnTo>
                  <a:pt x="8964" y="361954"/>
                </a:lnTo>
                <a:lnTo>
                  <a:pt x="2273" y="408114"/>
                </a:lnTo>
                <a:lnTo>
                  <a:pt x="0" y="455929"/>
                </a:lnTo>
                <a:lnTo>
                  <a:pt x="2273" y="503968"/>
                </a:lnTo>
                <a:lnTo>
                  <a:pt x="8964" y="550324"/>
                </a:lnTo>
                <a:lnTo>
                  <a:pt x="19874" y="594800"/>
                </a:lnTo>
                <a:lnTo>
                  <a:pt x="34805" y="637202"/>
                </a:lnTo>
                <a:lnTo>
                  <a:pt x="53562" y="677335"/>
                </a:lnTo>
                <a:lnTo>
                  <a:pt x="75946" y="715002"/>
                </a:lnTo>
                <a:lnTo>
                  <a:pt x="101761" y="750009"/>
                </a:lnTo>
                <a:lnTo>
                  <a:pt x="130810" y="782161"/>
                </a:lnTo>
                <a:lnTo>
                  <a:pt x="162894" y="811261"/>
                </a:lnTo>
                <a:lnTo>
                  <a:pt x="197817" y="837116"/>
                </a:lnTo>
                <a:lnTo>
                  <a:pt x="235382" y="859528"/>
                </a:lnTo>
                <a:lnTo>
                  <a:pt x="275391" y="878304"/>
                </a:lnTo>
                <a:lnTo>
                  <a:pt x="317648" y="893247"/>
                </a:lnTo>
                <a:lnTo>
                  <a:pt x="361954" y="904163"/>
                </a:lnTo>
                <a:lnTo>
                  <a:pt x="408114" y="910855"/>
                </a:lnTo>
                <a:lnTo>
                  <a:pt x="455929" y="913129"/>
                </a:lnTo>
                <a:lnTo>
                  <a:pt x="503968" y="910855"/>
                </a:lnTo>
                <a:lnTo>
                  <a:pt x="550324" y="904163"/>
                </a:lnTo>
                <a:lnTo>
                  <a:pt x="594800" y="893247"/>
                </a:lnTo>
                <a:lnTo>
                  <a:pt x="637202" y="878304"/>
                </a:lnTo>
                <a:lnTo>
                  <a:pt x="677335" y="859528"/>
                </a:lnTo>
                <a:lnTo>
                  <a:pt x="715002" y="837116"/>
                </a:lnTo>
                <a:lnTo>
                  <a:pt x="750009" y="811261"/>
                </a:lnTo>
                <a:lnTo>
                  <a:pt x="782161" y="782161"/>
                </a:lnTo>
                <a:lnTo>
                  <a:pt x="811261" y="750009"/>
                </a:lnTo>
                <a:lnTo>
                  <a:pt x="837116" y="715002"/>
                </a:lnTo>
                <a:lnTo>
                  <a:pt x="859528" y="677335"/>
                </a:lnTo>
                <a:lnTo>
                  <a:pt x="878304" y="637202"/>
                </a:lnTo>
                <a:lnTo>
                  <a:pt x="893247" y="594800"/>
                </a:lnTo>
                <a:lnTo>
                  <a:pt x="904163" y="550324"/>
                </a:lnTo>
                <a:lnTo>
                  <a:pt x="910855" y="503968"/>
                </a:lnTo>
                <a:lnTo>
                  <a:pt x="913129" y="455929"/>
                </a:lnTo>
                <a:lnTo>
                  <a:pt x="910855" y="408114"/>
                </a:lnTo>
                <a:lnTo>
                  <a:pt x="904163" y="361954"/>
                </a:lnTo>
                <a:lnTo>
                  <a:pt x="893247" y="317648"/>
                </a:lnTo>
                <a:lnTo>
                  <a:pt x="878304" y="275391"/>
                </a:lnTo>
                <a:lnTo>
                  <a:pt x="859528" y="235382"/>
                </a:lnTo>
                <a:lnTo>
                  <a:pt x="837116" y="197817"/>
                </a:lnTo>
                <a:lnTo>
                  <a:pt x="811261" y="162894"/>
                </a:lnTo>
                <a:lnTo>
                  <a:pt x="782161" y="130810"/>
                </a:lnTo>
                <a:lnTo>
                  <a:pt x="750009" y="101761"/>
                </a:lnTo>
                <a:lnTo>
                  <a:pt x="715002" y="75946"/>
                </a:lnTo>
                <a:lnTo>
                  <a:pt x="677335" y="53562"/>
                </a:lnTo>
                <a:lnTo>
                  <a:pt x="637202" y="34805"/>
                </a:lnTo>
                <a:lnTo>
                  <a:pt x="594800" y="19874"/>
                </a:lnTo>
                <a:lnTo>
                  <a:pt x="550324" y="8964"/>
                </a:lnTo>
                <a:lnTo>
                  <a:pt x="503968" y="2273"/>
                </a:lnTo>
                <a:lnTo>
                  <a:pt x="45592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3524010" y="2283121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29">
                <a:moveTo>
                  <a:pt x="455929" y="0"/>
                </a:moveTo>
                <a:lnTo>
                  <a:pt x="503968" y="2273"/>
                </a:lnTo>
                <a:lnTo>
                  <a:pt x="550324" y="8964"/>
                </a:lnTo>
                <a:lnTo>
                  <a:pt x="594800" y="19874"/>
                </a:lnTo>
                <a:lnTo>
                  <a:pt x="637202" y="34805"/>
                </a:lnTo>
                <a:lnTo>
                  <a:pt x="677335" y="53562"/>
                </a:lnTo>
                <a:lnTo>
                  <a:pt x="715002" y="75946"/>
                </a:lnTo>
                <a:lnTo>
                  <a:pt x="750009" y="101761"/>
                </a:lnTo>
                <a:lnTo>
                  <a:pt x="782161" y="130810"/>
                </a:lnTo>
                <a:lnTo>
                  <a:pt x="811261" y="162894"/>
                </a:lnTo>
                <a:lnTo>
                  <a:pt x="837116" y="197817"/>
                </a:lnTo>
                <a:lnTo>
                  <a:pt x="859528" y="235382"/>
                </a:lnTo>
                <a:lnTo>
                  <a:pt x="878304" y="275391"/>
                </a:lnTo>
                <a:lnTo>
                  <a:pt x="893247" y="317648"/>
                </a:lnTo>
                <a:lnTo>
                  <a:pt x="904163" y="361954"/>
                </a:lnTo>
                <a:lnTo>
                  <a:pt x="910855" y="408114"/>
                </a:lnTo>
                <a:lnTo>
                  <a:pt x="913129" y="455929"/>
                </a:lnTo>
                <a:lnTo>
                  <a:pt x="910855" y="503968"/>
                </a:lnTo>
                <a:lnTo>
                  <a:pt x="904163" y="550324"/>
                </a:lnTo>
                <a:lnTo>
                  <a:pt x="893247" y="594800"/>
                </a:lnTo>
                <a:lnTo>
                  <a:pt x="878304" y="637202"/>
                </a:lnTo>
                <a:lnTo>
                  <a:pt x="859528" y="677335"/>
                </a:lnTo>
                <a:lnTo>
                  <a:pt x="837116" y="715002"/>
                </a:lnTo>
                <a:lnTo>
                  <a:pt x="811261" y="750009"/>
                </a:lnTo>
                <a:lnTo>
                  <a:pt x="782161" y="782161"/>
                </a:lnTo>
                <a:lnTo>
                  <a:pt x="750009" y="811261"/>
                </a:lnTo>
                <a:lnTo>
                  <a:pt x="715002" y="837116"/>
                </a:lnTo>
                <a:lnTo>
                  <a:pt x="677335" y="859528"/>
                </a:lnTo>
                <a:lnTo>
                  <a:pt x="637202" y="878304"/>
                </a:lnTo>
                <a:lnTo>
                  <a:pt x="594800" y="893247"/>
                </a:lnTo>
                <a:lnTo>
                  <a:pt x="550324" y="904163"/>
                </a:lnTo>
                <a:lnTo>
                  <a:pt x="503968" y="910855"/>
                </a:lnTo>
                <a:lnTo>
                  <a:pt x="455929" y="913129"/>
                </a:lnTo>
                <a:lnTo>
                  <a:pt x="408114" y="910855"/>
                </a:lnTo>
                <a:lnTo>
                  <a:pt x="361954" y="904163"/>
                </a:lnTo>
                <a:lnTo>
                  <a:pt x="317648" y="893247"/>
                </a:lnTo>
                <a:lnTo>
                  <a:pt x="275391" y="878304"/>
                </a:lnTo>
                <a:lnTo>
                  <a:pt x="235382" y="859528"/>
                </a:lnTo>
                <a:lnTo>
                  <a:pt x="197817" y="837116"/>
                </a:lnTo>
                <a:lnTo>
                  <a:pt x="162894" y="811261"/>
                </a:lnTo>
                <a:lnTo>
                  <a:pt x="130810" y="782161"/>
                </a:lnTo>
                <a:lnTo>
                  <a:pt x="101761" y="750009"/>
                </a:lnTo>
                <a:lnTo>
                  <a:pt x="75946" y="715002"/>
                </a:lnTo>
                <a:lnTo>
                  <a:pt x="53562" y="677335"/>
                </a:lnTo>
                <a:lnTo>
                  <a:pt x="34805" y="637202"/>
                </a:lnTo>
                <a:lnTo>
                  <a:pt x="19874" y="594800"/>
                </a:lnTo>
                <a:lnTo>
                  <a:pt x="8964" y="550324"/>
                </a:lnTo>
                <a:lnTo>
                  <a:pt x="2273" y="503968"/>
                </a:lnTo>
                <a:lnTo>
                  <a:pt x="0" y="455929"/>
                </a:lnTo>
                <a:lnTo>
                  <a:pt x="2273" y="408114"/>
                </a:lnTo>
                <a:lnTo>
                  <a:pt x="8964" y="361954"/>
                </a:lnTo>
                <a:lnTo>
                  <a:pt x="19874" y="317648"/>
                </a:lnTo>
                <a:lnTo>
                  <a:pt x="34805" y="275391"/>
                </a:lnTo>
                <a:lnTo>
                  <a:pt x="53562" y="235382"/>
                </a:lnTo>
                <a:lnTo>
                  <a:pt x="75946" y="197817"/>
                </a:lnTo>
                <a:lnTo>
                  <a:pt x="101761" y="162894"/>
                </a:lnTo>
                <a:lnTo>
                  <a:pt x="130810" y="130810"/>
                </a:lnTo>
                <a:lnTo>
                  <a:pt x="162894" y="101761"/>
                </a:lnTo>
                <a:lnTo>
                  <a:pt x="197817" y="75946"/>
                </a:lnTo>
                <a:lnTo>
                  <a:pt x="235382" y="53562"/>
                </a:lnTo>
                <a:lnTo>
                  <a:pt x="275391" y="34805"/>
                </a:lnTo>
                <a:lnTo>
                  <a:pt x="317648" y="19874"/>
                </a:lnTo>
                <a:lnTo>
                  <a:pt x="361954" y="8964"/>
                </a:lnTo>
                <a:lnTo>
                  <a:pt x="408114" y="2273"/>
                </a:lnTo>
                <a:lnTo>
                  <a:pt x="455929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3109421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4767778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3788886" y="231536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658358" y="417469"/>
            <a:ext cx="5804252" cy="4975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object 22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731305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658358" y="417469"/>
            <a:ext cx="5804252" cy="4975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object 22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28024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902126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658358" y="417469"/>
            <a:ext cx="5804252" cy="4975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object 22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28024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902126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658358" y="417469"/>
            <a:ext cx="5804252" cy="4975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object 22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28024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902126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316715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658358" y="417469"/>
            <a:ext cx="5804252" cy="4975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object 22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28024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902126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902126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24010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48580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032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32072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24969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1671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28024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902126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902126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48580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032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32072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24969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1671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28024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902126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902126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48580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032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32072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24969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1671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28024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902126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902126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48580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032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32072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24969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1671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28024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902126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902126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48580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032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32072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24969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1671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28024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902126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902126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036474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08645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08645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788886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788886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3109421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372110" y="0"/>
                </a:moveTo>
                <a:lnTo>
                  <a:pt x="0" y="132079"/>
                </a:lnTo>
                <a:lnTo>
                  <a:pt x="372110" y="264159"/>
                </a:lnTo>
                <a:lnTo>
                  <a:pt x="37211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3109421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0" y="132079"/>
                </a:moveTo>
                <a:lnTo>
                  <a:pt x="372110" y="264159"/>
                </a:lnTo>
                <a:lnTo>
                  <a:pt x="372110" y="0"/>
                </a:lnTo>
                <a:lnTo>
                  <a:pt x="0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3109421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4767778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3352416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68909" y="0"/>
                </a:moveTo>
                <a:lnTo>
                  <a:pt x="0" y="355600"/>
                </a:lnTo>
                <a:lnTo>
                  <a:pt x="355600" y="186690"/>
                </a:lnTo>
                <a:lnTo>
                  <a:pt x="16890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3352416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355600"/>
                </a:moveTo>
                <a:lnTo>
                  <a:pt x="355600" y="186690"/>
                </a:lnTo>
                <a:lnTo>
                  <a:pt x="168909" y="0"/>
                </a:lnTo>
                <a:lnTo>
                  <a:pt x="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3109421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4767778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3818829" y="318945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264159" y="0"/>
                </a:moveTo>
                <a:lnTo>
                  <a:pt x="0" y="0"/>
                </a:lnTo>
                <a:lnTo>
                  <a:pt x="132079" y="372110"/>
                </a:lnTo>
                <a:lnTo>
                  <a:pt x="26415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3818829" y="318945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79" y="372110"/>
                </a:moveTo>
                <a:lnTo>
                  <a:pt x="264159" y="0"/>
                </a:lnTo>
                <a:lnTo>
                  <a:pt x="0" y="0"/>
                </a:lnTo>
                <a:lnTo>
                  <a:pt x="132079" y="37211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3109421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4767778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4202324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86690" y="0"/>
                </a:moveTo>
                <a:lnTo>
                  <a:pt x="0" y="186690"/>
                </a:lnTo>
                <a:lnTo>
                  <a:pt x="355600" y="355600"/>
                </a:lnTo>
                <a:lnTo>
                  <a:pt x="18669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4202324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355600"/>
                </a:moveTo>
                <a:lnTo>
                  <a:pt x="186690" y="0"/>
                </a:lnTo>
                <a:lnTo>
                  <a:pt x="0" y="186690"/>
                </a:lnTo>
                <a:lnTo>
                  <a:pt x="35560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3109421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4767778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4430348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0" y="0"/>
                </a:moveTo>
                <a:lnTo>
                  <a:pt x="0" y="264159"/>
                </a:lnTo>
                <a:lnTo>
                  <a:pt x="372110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4430348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372110" y="132079"/>
                </a:moveTo>
                <a:lnTo>
                  <a:pt x="0" y="0"/>
                </a:lnTo>
                <a:lnTo>
                  <a:pt x="0" y="264159"/>
                </a:lnTo>
                <a:lnTo>
                  <a:pt x="372110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3109421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4767778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4202324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4202324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3109421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4767778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3818829" y="1868531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79" y="0"/>
                </a:moveTo>
                <a:lnTo>
                  <a:pt x="0" y="372110"/>
                </a:lnTo>
                <a:lnTo>
                  <a:pt x="264159" y="372110"/>
                </a:lnTo>
                <a:lnTo>
                  <a:pt x="13207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3818829" y="1868531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79" y="0"/>
                </a:moveTo>
                <a:lnTo>
                  <a:pt x="0" y="372110"/>
                </a:lnTo>
                <a:lnTo>
                  <a:pt x="264159" y="372110"/>
                </a:lnTo>
                <a:lnTo>
                  <a:pt x="132079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3109421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4767778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3352416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3352416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3109421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4767778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3524010" y="2283121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29">
                <a:moveTo>
                  <a:pt x="455929" y="0"/>
                </a:moveTo>
                <a:lnTo>
                  <a:pt x="408114" y="2273"/>
                </a:lnTo>
                <a:lnTo>
                  <a:pt x="361954" y="8964"/>
                </a:lnTo>
                <a:lnTo>
                  <a:pt x="317648" y="19874"/>
                </a:lnTo>
                <a:lnTo>
                  <a:pt x="275391" y="34805"/>
                </a:lnTo>
                <a:lnTo>
                  <a:pt x="235382" y="53562"/>
                </a:lnTo>
                <a:lnTo>
                  <a:pt x="197817" y="75946"/>
                </a:lnTo>
                <a:lnTo>
                  <a:pt x="162894" y="101761"/>
                </a:lnTo>
                <a:lnTo>
                  <a:pt x="130810" y="130810"/>
                </a:lnTo>
                <a:lnTo>
                  <a:pt x="101761" y="162894"/>
                </a:lnTo>
                <a:lnTo>
                  <a:pt x="75946" y="197817"/>
                </a:lnTo>
                <a:lnTo>
                  <a:pt x="53562" y="235382"/>
                </a:lnTo>
                <a:lnTo>
                  <a:pt x="34805" y="275391"/>
                </a:lnTo>
                <a:lnTo>
                  <a:pt x="19874" y="317648"/>
                </a:lnTo>
                <a:lnTo>
                  <a:pt x="8964" y="361954"/>
                </a:lnTo>
                <a:lnTo>
                  <a:pt x="2273" y="408114"/>
                </a:lnTo>
                <a:lnTo>
                  <a:pt x="0" y="455929"/>
                </a:lnTo>
                <a:lnTo>
                  <a:pt x="2273" y="503968"/>
                </a:lnTo>
                <a:lnTo>
                  <a:pt x="8964" y="550324"/>
                </a:lnTo>
                <a:lnTo>
                  <a:pt x="19874" y="594800"/>
                </a:lnTo>
                <a:lnTo>
                  <a:pt x="34805" y="637202"/>
                </a:lnTo>
                <a:lnTo>
                  <a:pt x="53562" y="677335"/>
                </a:lnTo>
                <a:lnTo>
                  <a:pt x="75946" y="715002"/>
                </a:lnTo>
                <a:lnTo>
                  <a:pt x="101761" y="750009"/>
                </a:lnTo>
                <a:lnTo>
                  <a:pt x="130810" y="782161"/>
                </a:lnTo>
                <a:lnTo>
                  <a:pt x="162894" y="811261"/>
                </a:lnTo>
                <a:lnTo>
                  <a:pt x="197817" y="837116"/>
                </a:lnTo>
                <a:lnTo>
                  <a:pt x="235382" y="859528"/>
                </a:lnTo>
                <a:lnTo>
                  <a:pt x="275391" y="878304"/>
                </a:lnTo>
                <a:lnTo>
                  <a:pt x="317648" y="893247"/>
                </a:lnTo>
                <a:lnTo>
                  <a:pt x="361954" y="904163"/>
                </a:lnTo>
                <a:lnTo>
                  <a:pt x="408114" y="910855"/>
                </a:lnTo>
                <a:lnTo>
                  <a:pt x="455929" y="913129"/>
                </a:lnTo>
                <a:lnTo>
                  <a:pt x="503968" y="910855"/>
                </a:lnTo>
                <a:lnTo>
                  <a:pt x="550324" y="904163"/>
                </a:lnTo>
                <a:lnTo>
                  <a:pt x="594800" y="893247"/>
                </a:lnTo>
                <a:lnTo>
                  <a:pt x="637202" y="878304"/>
                </a:lnTo>
                <a:lnTo>
                  <a:pt x="677335" y="859528"/>
                </a:lnTo>
                <a:lnTo>
                  <a:pt x="715002" y="837116"/>
                </a:lnTo>
                <a:lnTo>
                  <a:pt x="750009" y="811261"/>
                </a:lnTo>
                <a:lnTo>
                  <a:pt x="782161" y="782161"/>
                </a:lnTo>
                <a:lnTo>
                  <a:pt x="811261" y="750009"/>
                </a:lnTo>
                <a:lnTo>
                  <a:pt x="837116" y="715002"/>
                </a:lnTo>
                <a:lnTo>
                  <a:pt x="859528" y="677335"/>
                </a:lnTo>
                <a:lnTo>
                  <a:pt x="878304" y="637202"/>
                </a:lnTo>
                <a:lnTo>
                  <a:pt x="893247" y="594800"/>
                </a:lnTo>
                <a:lnTo>
                  <a:pt x="904163" y="550324"/>
                </a:lnTo>
                <a:lnTo>
                  <a:pt x="910855" y="503968"/>
                </a:lnTo>
                <a:lnTo>
                  <a:pt x="913129" y="455929"/>
                </a:lnTo>
                <a:lnTo>
                  <a:pt x="910855" y="408114"/>
                </a:lnTo>
                <a:lnTo>
                  <a:pt x="904163" y="361954"/>
                </a:lnTo>
                <a:lnTo>
                  <a:pt x="893247" y="317648"/>
                </a:lnTo>
                <a:lnTo>
                  <a:pt x="878304" y="275391"/>
                </a:lnTo>
                <a:lnTo>
                  <a:pt x="859528" y="235382"/>
                </a:lnTo>
                <a:lnTo>
                  <a:pt x="837116" y="197817"/>
                </a:lnTo>
                <a:lnTo>
                  <a:pt x="811261" y="162894"/>
                </a:lnTo>
                <a:lnTo>
                  <a:pt x="782161" y="130810"/>
                </a:lnTo>
                <a:lnTo>
                  <a:pt x="750009" y="101761"/>
                </a:lnTo>
                <a:lnTo>
                  <a:pt x="715002" y="75946"/>
                </a:lnTo>
                <a:lnTo>
                  <a:pt x="677335" y="53562"/>
                </a:lnTo>
                <a:lnTo>
                  <a:pt x="637202" y="34805"/>
                </a:lnTo>
                <a:lnTo>
                  <a:pt x="594800" y="19874"/>
                </a:lnTo>
                <a:lnTo>
                  <a:pt x="550324" y="8964"/>
                </a:lnTo>
                <a:lnTo>
                  <a:pt x="503968" y="2273"/>
                </a:lnTo>
                <a:lnTo>
                  <a:pt x="45592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3524010" y="2283121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29">
                <a:moveTo>
                  <a:pt x="455929" y="0"/>
                </a:moveTo>
                <a:lnTo>
                  <a:pt x="503968" y="2273"/>
                </a:lnTo>
                <a:lnTo>
                  <a:pt x="550324" y="8964"/>
                </a:lnTo>
                <a:lnTo>
                  <a:pt x="594800" y="19874"/>
                </a:lnTo>
                <a:lnTo>
                  <a:pt x="637202" y="34805"/>
                </a:lnTo>
                <a:lnTo>
                  <a:pt x="677335" y="53562"/>
                </a:lnTo>
                <a:lnTo>
                  <a:pt x="715002" y="75946"/>
                </a:lnTo>
                <a:lnTo>
                  <a:pt x="750009" y="101761"/>
                </a:lnTo>
                <a:lnTo>
                  <a:pt x="782161" y="130810"/>
                </a:lnTo>
                <a:lnTo>
                  <a:pt x="811261" y="162894"/>
                </a:lnTo>
                <a:lnTo>
                  <a:pt x="837116" y="197817"/>
                </a:lnTo>
                <a:lnTo>
                  <a:pt x="859528" y="235382"/>
                </a:lnTo>
                <a:lnTo>
                  <a:pt x="878304" y="275391"/>
                </a:lnTo>
                <a:lnTo>
                  <a:pt x="893247" y="317648"/>
                </a:lnTo>
                <a:lnTo>
                  <a:pt x="904163" y="361954"/>
                </a:lnTo>
                <a:lnTo>
                  <a:pt x="910855" y="408114"/>
                </a:lnTo>
                <a:lnTo>
                  <a:pt x="913129" y="455929"/>
                </a:lnTo>
                <a:lnTo>
                  <a:pt x="910855" y="503968"/>
                </a:lnTo>
                <a:lnTo>
                  <a:pt x="904163" y="550324"/>
                </a:lnTo>
                <a:lnTo>
                  <a:pt x="893247" y="594800"/>
                </a:lnTo>
                <a:lnTo>
                  <a:pt x="878304" y="637202"/>
                </a:lnTo>
                <a:lnTo>
                  <a:pt x="859528" y="677335"/>
                </a:lnTo>
                <a:lnTo>
                  <a:pt x="837116" y="715002"/>
                </a:lnTo>
                <a:lnTo>
                  <a:pt x="811261" y="750009"/>
                </a:lnTo>
                <a:lnTo>
                  <a:pt x="782161" y="782161"/>
                </a:lnTo>
                <a:lnTo>
                  <a:pt x="750009" y="811261"/>
                </a:lnTo>
                <a:lnTo>
                  <a:pt x="715002" y="837116"/>
                </a:lnTo>
                <a:lnTo>
                  <a:pt x="677335" y="859528"/>
                </a:lnTo>
                <a:lnTo>
                  <a:pt x="637202" y="878304"/>
                </a:lnTo>
                <a:lnTo>
                  <a:pt x="594800" y="893247"/>
                </a:lnTo>
                <a:lnTo>
                  <a:pt x="550324" y="904163"/>
                </a:lnTo>
                <a:lnTo>
                  <a:pt x="503968" y="910855"/>
                </a:lnTo>
                <a:lnTo>
                  <a:pt x="455929" y="913129"/>
                </a:lnTo>
                <a:lnTo>
                  <a:pt x="408114" y="910855"/>
                </a:lnTo>
                <a:lnTo>
                  <a:pt x="361954" y="904163"/>
                </a:lnTo>
                <a:lnTo>
                  <a:pt x="317648" y="893247"/>
                </a:lnTo>
                <a:lnTo>
                  <a:pt x="275391" y="878304"/>
                </a:lnTo>
                <a:lnTo>
                  <a:pt x="235382" y="859528"/>
                </a:lnTo>
                <a:lnTo>
                  <a:pt x="197817" y="837116"/>
                </a:lnTo>
                <a:lnTo>
                  <a:pt x="162894" y="811261"/>
                </a:lnTo>
                <a:lnTo>
                  <a:pt x="130810" y="782161"/>
                </a:lnTo>
                <a:lnTo>
                  <a:pt x="101761" y="750009"/>
                </a:lnTo>
                <a:lnTo>
                  <a:pt x="75946" y="715002"/>
                </a:lnTo>
                <a:lnTo>
                  <a:pt x="53562" y="677335"/>
                </a:lnTo>
                <a:lnTo>
                  <a:pt x="34805" y="637202"/>
                </a:lnTo>
                <a:lnTo>
                  <a:pt x="19874" y="594800"/>
                </a:lnTo>
                <a:lnTo>
                  <a:pt x="8964" y="550324"/>
                </a:lnTo>
                <a:lnTo>
                  <a:pt x="2273" y="503968"/>
                </a:lnTo>
                <a:lnTo>
                  <a:pt x="0" y="455929"/>
                </a:lnTo>
                <a:lnTo>
                  <a:pt x="2273" y="408114"/>
                </a:lnTo>
                <a:lnTo>
                  <a:pt x="8964" y="361954"/>
                </a:lnTo>
                <a:lnTo>
                  <a:pt x="19874" y="317648"/>
                </a:lnTo>
                <a:lnTo>
                  <a:pt x="34805" y="275391"/>
                </a:lnTo>
                <a:lnTo>
                  <a:pt x="53562" y="235382"/>
                </a:lnTo>
                <a:lnTo>
                  <a:pt x="75946" y="197817"/>
                </a:lnTo>
                <a:lnTo>
                  <a:pt x="101761" y="162894"/>
                </a:lnTo>
                <a:lnTo>
                  <a:pt x="130810" y="130810"/>
                </a:lnTo>
                <a:lnTo>
                  <a:pt x="162894" y="101761"/>
                </a:lnTo>
                <a:lnTo>
                  <a:pt x="197817" y="75946"/>
                </a:lnTo>
                <a:lnTo>
                  <a:pt x="235382" y="53562"/>
                </a:lnTo>
                <a:lnTo>
                  <a:pt x="275391" y="34805"/>
                </a:lnTo>
                <a:lnTo>
                  <a:pt x="317648" y="19874"/>
                </a:lnTo>
                <a:lnTo>
                  <a:pt x="361954" y="8964"/>
                </a:lnTo>
                <a:lnTo>
                  <a:pt x="408114" y="2273"/>
                </a:lnTo>
                <a:lnTo>
                  <a:pt x="455929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3109421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4767778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3788886" y="231536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731305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48580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032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32072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24969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1671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28024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902126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902126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4010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524010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524010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145894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48580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032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32072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24969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1671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28024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902126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902126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4010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524010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524010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145894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48580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032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32072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24969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1671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28024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902126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902126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4010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524010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524010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145894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48580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032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32072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24969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1671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28024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902126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902126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4010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524010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524010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145894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14589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14589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14589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476777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09421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09421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09421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09421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09421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109421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109421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109421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109421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48580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032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32072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24969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1671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812677" y="475972"/>
          <a:ext cx="5493308" cy="46842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4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9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426084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8892">
                <a:tc>
                  <a:txBody>
                    <a:bodyPr/>
                    <a:lstStyle/>
                    <a:p>
                      <a:pPr marR="426084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00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845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505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27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R="426084" algn="r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L="338455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28024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902126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902126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4010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524010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524010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145894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14589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14589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14589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476777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09421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09421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09421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09421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09421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109421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109421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109421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109421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145894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48580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032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32072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24969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1671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812677" y="475972"/>
          <a:ext cx="5493308" cy="46842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4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9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426084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8892">
                <a:tc>
                  <a:txBody>
                    <a:bodyPr/>
                    <a:lstStyle/>
                    <a:p>
                      <a:pPr marR="426084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00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845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505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27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R="426084" algn="r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L="338455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28024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902126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902126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4010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524010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524010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145894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14589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14589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14589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476777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48580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4032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32072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24969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1671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812677" y="475972"/>
          <a:ext cx="5493308" cy="46842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4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9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426084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8892">
                <a:tc>
                  <a:txBody>
                    <a:bodyPr/>
                    <a:lstStyle/>
                    <a:p>
                      <a:pPr marR="426084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00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845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505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27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R="426084" algn="r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L="338455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28024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902126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902126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524010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524010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524010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524010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145894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14589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14589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14589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76777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76777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76777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76777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38966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48580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032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32072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24969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1671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812677" y="475972"/>
          <a:ext cx="5493308" cy="46842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4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9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426084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8892">
                <a:tc>
                  <a:txBody>
                    <a:bodyPr/>
                    <a:lstStyle/>
                    <a:p>
                      <a:pPr marR="426084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00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845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505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27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R="426084" algn="r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L="338455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28024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902126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902126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4010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524010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524010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145894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14589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14589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14589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476777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76777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76777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76777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38966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48580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032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32072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24969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1671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210174"/>
            <a:ext cx="5804252" cy="4975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812677" y="475972"/>
          <a:ext cx="5493308" cy="46842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4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9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426084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8892">
                <a:tc>
                  <a:txBody>
                    <a:bodyPr/>
                    <a:lstStyle/>
                    <a:p>
                      <a:pPr marR="426084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00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845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505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27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R="426084" algn="r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L="338455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28024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902126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902126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4010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524010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524010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145894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14589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14589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14589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476777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76777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76777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76777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38966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48580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032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32072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24969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1671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210174"/>
            <a:ext cx="5804252" cy="4975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812677" y="475972"/>
          <a:ext cx="5493308" cy="46842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4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6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53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7757">
                <a:tc>
                  <a:txBody>
                    <a:bodyPr/>
                    <a:lstStyle/>
                    <a:p>
                      <a:pPr marR="426084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7F7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7F7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275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2">
                <a:tc>
                  <a:txBody>
                    <a:bodyPr/>
                    <a:lstStyle/>
                    <a:p>
                      <a:pPr marR="426084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00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845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5050"/>
                        </a:lnSpc>
                        <a:spcBef>
                          <a:spcPts val="3350"/>
                        </a:spcBef>
                        <a:tabLst>
                          <a:tab pos="1701164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27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R="426084" algn="r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L="338455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28024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902126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902126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4010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524010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524010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145894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14589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14589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14589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476777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76777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76777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76777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38966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036474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08645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08645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788886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788886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3109421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372110" y="0"/>
                </a:moveTo>
                <a:lnTo>
                  <a:pt x="0" y="132079"/>
                </a:lnTo>
                <a:lnTo>
                  <a:pt x="372110" y="264159"/>
                </a:lnTo>
                <a:lnTo>
                  <a:pt x="37211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3109421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0" y="132079"/>
                </a:moveTo>
                <a:lnTo>
                  <a:pt x="372110" y="264159"/>
                </a:lnTo>
                <a:lnTo>
                  <a:pt x="372110" y="0"/>
                </a:lnTo>
                <a:lnTo>
                  <a:pt x="0" y="132079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3109421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4767778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3352416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68909" y="0"/>
                </a:moveTo>
                <a:lnTo>
                  <a:pt x="0" y="355600"/>
                </a:lnTo>
                <a:lnTo>
                  <a:pt x="355600" y="186690"/>
                </a:lnTo>
                <a:lnTo>
                  <a:pt x="16890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3352416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355600"/>
                </a:moveTo>
                <a:lnTo>
                  <a:pt x="355600" y="186690"/>
                </a:lnTo>
                <a:lnTo>
                  <a:pt x="168909" y="0"/>
                </a:lnTo>
                <a:lnTo>
                  <a:pt x="0" y="35560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3109421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4767778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3818829" y="318945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264159" y="0"/>
                </a:moveTo>
                <a:lnTo>
                  <a:pt x="0" y="0"/>
                </a:lnTo>
                <a:lnTo>
                  <a:pt x="132079" y="372110"/>
                </a:lnTo>
                <a:lnTo>
                  <a:pt x="26415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3818829" y="318945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79" y="372110"/>
                </a:moveTo>
                <a:lnTo>
                  <a:pt x="264159" y="0"/>
                </a:lnTo>
                <a:lnTo>
                  <a:pt x="0" y="0"/>
                </a:lnTo>
                <a:lnTo>
                  <a:pt x="132079" y="37211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3109421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4767778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4202324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86690" y="0"/>
                </a:moveTo>
                <a:lnTo>
                  <a:pt x="0" y="186690"/>
                </a:lnTo>
                <a:lnTo>
                  <a:pt x="355600" y="355600"/>
                </a:lnTo>
                <a:lnTo>
                  <a:pt x="18669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4202324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355600"/>
                </a:moveTo>
                <a:lnTo>
                  <a:pt x="186690" y="0"/>
                </a:lnTo>
                <a:lnTo>
                  <a:pt x="0" y="186690"/>
                </a:lnTo>
                <a:lnTo>
                  <a:pt x="355600" y="35560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3109421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4767778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4430348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0" y="0"/>
                </a:moveTo>
                <a:lnTo>
                  <a:pt x="0" y="264159"/>
                </a:lnTo>
                <a:lnTo>
                  <a:pt x="372110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4430348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372110" y="132079"/>
                </a:moveTo>
                <a:lnTo>
                  <a:pt x="0" y="0"/>
                </a:lnTo>
                <a:lnTo>
                  <a:pt x="0" y="264159"/>
                </a:lnTo>
                <a:lnTo>
                  <a:pt x="372110" y="132079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3109421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4767778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4202324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4202324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3109421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4767778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3818829" y="1868531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79" y="0"/>
                </a:moveTo>
                <a:lnTo>
                  <a:pt x="0" y="372110"/>
                </a:lnTo>
                <a:lnTo>
                  <a:pt x="264159" y="372110"/>
                </a:lnTo>
                <a:lnTo>
                  <a:pt x="13207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3818829" y="1868531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79" y="0"/>
                </a:moveTo>
                <a:lnTo>
                  <a:pt x="0" y="372110"/>
                </a:lnTo>
                <a:lnTo>
                  <a:pt x="264159" y="372110"/>
                </a:lnTo>
                <a:lnTo>
                  <a:pt x="132079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3109421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4767778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3352416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3352416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3109421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4767778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3524010" y="2283121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29">
                <a:moveTo>
                  <a:pt x="455929" y="0"/>
                </a:moveTo>
                <a:lnTo>
                  <a:pt x="408114" y="2273"/>
                </a:lnTo>
                <a:lnTo>
                  <a:pt x="361954" y="8964"/>
                </a:lnTo>
                <a:lnTo>
                  <a:pt x="317648" y="19874"/>
                </a:lnTo>
                <a:lnTo>
                  <a:pt x="275391" y="34805"/>
                </a:lnTo>
                <a:lnTo>
                  <a:pt x="235382" y="53562"/>
                </a:lnTo>
                <a:lnTo>
                  <a:pt x="197817" y="75946"/>
                </a:lnTo>
                <a:lnTo>
                  <a:pt x="162894" y="101761"/>
                </a:lnTo>
                <a:lnTo>
                  <a:pt x="130810" y="130810"/>
                </a:lnTo>
                <a:lnTo>
                  <a:pt x="101761" y="162894"/>
                </a:lnTo>
                <a:lnTo>
                  <a:pt x="75946" y="197817"/>
                </a:lnTo>
                <a:lnTo>
                  <a:pt x="53562" y="235382"/>
                </a:lnTo>
                <a:lnTo>
                  <a:pt x="34805" y="275391"/>
                </a:lnTo>
                <a:lnTo>
                  <a:pt x="19874" y="317648"/>
                </a:lnTo>
                <a:lnTo>
                  <a:pt x="8964" y="361954"/>
                </a:lnTo>
                <a:lnTo>
                  <a:pt x="2273" y="408114"/>
                </a:lnTo>
                <a:lnTo>
                  <a:pt x="0" y="455929"/>
                </a:lnTo>
                <a:lnTo>
                  <a:pt x="2273" y="503968"/>
                </a:lnTo>
                <a:lnTo>
                  <a:pt x="8964" y="550324"/>
                </a:lnTo>
                <a:lnTo>
                  <a:pt x="19874" y="594800"/>
                </a:lnTo>
                <a:lnTo>
                  <a:pt x="34805" y="637202"/>
                </a:lnTo>
                <a:lnTo>
                  <a:pt x="53562" y="677335"/>
                </a:lnTo>
                <a:lnTo>
                  <a:pt x="75946" y="715002"/>
                </a:lnTo>
                <a:lnTo>
                  <a:pt x="101761" y="750009"/>
                </a:lnTo>
                <a:lnTo>
                  <a:pt x="130810" y="782161"/>
                </a:lnTo>
                <a:lnTo>
                  <a:pt x="162894" y="811261"/>
                </a:lnTo>
                <a:lnTo>
                  <a:pt x="197817" y="837116"/>
                </a:lnTo>
                <a:lnTo>
                  <a:pt x="235382" y="859528"/>
                </a:lnTo>
                <a:lnTo>
                  <a:pt x="275391" y="878304"/>
                </a:lnTo>
                <a:lnTo>
                  <a:pt x="317648" y="893247"/>
                </a:lnTo>
                <a:lnTo>
                  <a:pt x="361954" y="904163"/>
                </a:lnTo>
                <a:lnTo>
                  <a:pt x="408114" y="910855"/>
                </a:lnTo>
                <a:lnTo>
                  <a:pt x="455929" y="913129"/>
                </a:lnTo>
                <a:lnTo>
                  <a:pt x="503968" y="910855"/>
                </a:lnTo>
                <a:lnTo>
                  <a:pt x="550324" y="904163"/>
                </a:lnTo>
                <a:lnTo>
                  <a:pt x="594800" y="893247"/>
                </a:lnTo>
                <a:lnTo>
                  <a:pt x="637202" y="878304"/>
                </a:lnTo>
                <a:lnTo>
                  <a:pt x="677335" y="859528"/>
                </a:lnTo>
                <a:lnTo>
                  <a:pt x="715002" y="837116"/>
                </a:lnTo>
                <a:lnTo>
                  <a:pt x="750009" y="811261"/>
                </a:lnTo>
                <a:lnTo>
                  <a:pt x="782161" y="782161"/>
                </a:lnTo>
                <a:lnTo>
                  <a:pt x="811261" y="750009"/>
                </a:lnTo>
                <a:lnTo>
                  <a:pt x="837116" y="715002"/>
                </a:lnTo>
                <a:lnTo>
                  <a:pt x="859528" y="677335"/>
                </a:lnTo>
                <a:lnTo>
                  <a:pt x="878304" y="637202"/>
                </a:lnTo>
                <a:lnTo>
                  <a:pt x="893247" y="594800"/>
                </a:lnTo>
                <a:lnTo>
                  <a:pt x="904163" y="550324"/>
                </a:lnTo>
                <a:lnTo>
                  <a:pt x="910855" y="503968"/>
                </a:lnTo>
                <a:lnTo>
                  <a:pt x="913129" y="455929"/>
                </a:lnTo>
                <a:lnTo>
                  <a:pt x="910855" y="408114"/>
                </a:lnTo>
                <a:lnTo>
                  <a:pt x="904163" y="361954"/>
                </a:lnTo>
                <a:lnTo>
                  <a:pt x="893247" y="317648"/>
                </a:lnTo>
                <a:lnTo>
                  <a:pt x="878304" y="275391"/>
                </a:lnTo>
                <a:lnTo>
                  <a:pt x="859528" y="235382"/>
                </a:lnTo>
                <a:lnTo>
                  <a:pt x="837116" y="197817"/>
                </a:lnTo>
                <a:lnTo>
                  <a:pt x="811261" y="162894"/>
                </a:lnTo>
                <a:lnTo>
                  <a:pt x="782161" y="130810"/>
                </a:lnTo>
                <a:lnTo>
                  <a:pt x="750009" y="101761"/>
                </a:lnTo>
                <a:lnTo>
                  <a:pt x="715002" y="75946"/>
                </a:lnTo>
                <a:lnTo>
                  <a:pt x="677335" y="53562"/>
                </a:lnTo>
                <a:lnTo>
                  <a:pt x="637202" y="34805"/>
                </a:lnTo>
                <a:lnTo>
                  <a:pt x="594800" y="19874"/>
                </a:lnTo>
                <a:lnTo>
                  <a:pt x="550324" y="8964"/>
                </a:lnTo>
                <a:lnTo>
                  <a:pt x="503968" y="2273"/>
                </a:lnTo>
                <a:lnTo>
                  <a:pt x="45592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3524010" y="2283121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29">
                <a:moveTo>
                  <a:pt x="455929" y="0"/>
                </a:moveTo>
                <a:lnTo>
                  <a:pt x="503968" y="2273"/>
                </a:lnTo>
                <a:lnTo>
                  <a:pt x="550324" y="8964"/>
                </a:lnTo>
                <a:lnTo>
                  <a:pt x="594800" y="19874"/>
                </a:lnTo>
                <a:lnTo>
                  <a:pt x="637202" y="34805"/>
                </a:lnTo>
                <a:lnTo>
                  <a:pt x="677335" y="53562"/>
                </a:lnTo>
                <a:lnTo>
                  <a:pt x="715002" y="75946"/>
                </a:lnTo>
                <a:lnTo>
                  <a:pt x="750009" y="101761"/>
                </a:lnTo>
                <a:lnTo>
                  <a:pt x="782161" y="130810"/>
                </a:lnTo>
                <a:lnTo>
                  <a:pt x="811261" y="162894"/>
                </a:lnTo>
                <a:lnTo>
                  <a:pt x="837116" y="197817"/>
                </a:lnTo>
                <a:lnTo>
                  <a:pt x="859528" y="235382"/>
                </a:lnTo>
                <a:lnTo>
                  <a:pt x="878304" y="275391"/>
                </a:lnTo>
                <a:lnTo>
                  <a:pt x="893247" y="317648"/>
                </a:lnTo>
                <a:lnTo>
                  <a:pt x="904163" y="361954"/>
                </a:lnTo>
                <a:lnTo>
                  <a:pt x="910855" y="408114"/>
                </a:lnTo>
                <a:lnTo>
                  <a:pt x="913129" y="455929"/>
                </a:lnTo>
                <a:lnTo>
                  <a:pt x="910855" y="503968"/>
                </a:lnTo>
                <a:lnTo>
                  <a:pt x="904163" y="550324"/>
                </a:lnTo>
                <a:lnTo>
                  <a:pt x="893247" y="594800"/>
                </a:lnTo>
                <a:lnTo>
                  <a:pt x="878304" y="637202"/>
                </a:lnTo>
                <a:lnTo>
                  <a:pt x="859528" y="677335"/>
                </a:lnTo>
                <a:lnTo>
                  <a:pt x="837116" y="715002"/>
                </a:lnTo>
                <a:lnTo>
                  <a:pt x="811261" y="750009"/>
                </a:lnTo>
                <a:lnTo>
                  <a:pt x="782161" y="782161"/>
                </a:lnTo>
                <a:lnTo>
                  <a:pt x="750009" y="811261"/>
                </a:lnTo>
                <a:lnTo>
                  <a:pt x="715002" y="837116"/>
                </a:lnTo>
                <a:lnTo>
                  <a:pt x="677335" y="859528"/>
                </a:lnTo>
                <a:lnTo>
                  <a:pt x="637202" y="878304"/>
                </a:lnTo>
                <a:lnTo>
                  <a:pt x="594800" y="893247"/>
                </a:lnTo>
                <a:lnTo>
                  <a:pt x="550324" y="904163"/>
                </a:lnTo>
                <a:lnTo>
                  <a:pt x="503968" y="910855"/>
                </a:lnTo>
                <a:lnTo>
                  <a:pt x="455929" y="913129"/>
                </a:lnTo>
                <a:lnTo>
                  <a:pt x="408114" y="910855"/>
                </a:lnTo>
                <a:lnTo>
                  <a:pt x="361954" y="904163"/>
                </a:lnTo>
                <a:lnTo>
                  <a:pt x="317648" y="893247"/>
                </a:lnTo>
                <a:lnTo>
                  <a:pt x="275391" y="878304"/>
                </a:lnTo>
                <a:lnTo>
                  <a:pt x="235382" y="859528"/>
                </a:lnTo>
                <a:lnTo>
                  <a:pt x="197817" y="837116"/>
                </a:lnTo>
                <a:lnTo>
                  <a:pt x="162894" y="811261"/>
                </a:lnTo>
                <a:lnTo>
                  <a:pt x="130810" y="782161"/>
                </a:lnTo>
                <a:lnTo>
                  <a:pt x="101761" y="750009"/>
                </a:lnTo>
                <a:lnTo>
                  <a:pt x="75946" y="715002"/>
                </a:lnTo>
                <a:lnTo>
                  <a:pt x="53562" y="677335"/>
                </a:lnTo>
                <a:lnTo>
                  <a:pt x="34805" y="637202"/>
                </a:lnTo>
                <a:lnTo>
                  <a:pt x="19874" y="594800"/>
                </a:lnTo>
                <a:lnTo>
                  <a:pt x="8964" y="550324"/>
                </a:lnTo>
                <a:lnTo>
                  <a:pt x="2273" y="503968"/>
                </a:lnTo>
                <a:lnTo>
                  <a:pt x="0" y="455929"/>
                </a:lnTo>
                <a:lnTo>
                  <a:pt x="2273" y="408114"/>
                </a:lnTo>
                <a:lnTo>
                  <a:pt x="8964" y="361954"/>
                </a:lnTo>
                <a:lnTo>
                  <a:pt x="19874" y="317648"/>
                </a:lnTo>
                <a:lnTo>
                  <a:pt x="34805" y="275391"/>
                </a:lnTo>
                <a:lnTo>
                  <a:pt x="53562" y="235382"/>
                </a:lnTo>
                <a:lnTo>
                  <a:pt x="75946" y="197817"/>
                </a:lnTo>
                <a:lnTo>
                  <a:pt x="101761" y="162894"/>
                </a:lnTo>
                <a:lnTo>
                  <a:pt x="130810" y="130810"/>
                </a:lnTo>
                <a:lnTo>
                  <a:pt x="162894" y="101761"/>
                </a:lnTo>
                <a:lnTo>
                  <a:pt x="197817" y="75946"/>
                </a:lnTo>
                <a:lnTo>
                  <a:pt x="235382" y="53562"/>
                </a:lnTo>
                <a:lnTo>
                  <a:pt x="275391" y="34805"/>
                </a:lnTo>
                <a:lnTo>
                  <a:pt x="317648" y="19874"/>
                </a:lnTo>
                <a:lnTo>
                  <a:pt x="361954" y="8964"/>
                </a:lnTo>
                <a:lnTo>
                  <a:pt x="408114" y="2273"/>
                </a:lnTo>
                <a:lnTo>
                  <a:pt x="455929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3109421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4767778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3788886" y="231536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48580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032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32072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24969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1671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210174"/>
            <a:ext cx="5804252" cy="4975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812677" y="475972"/>
          <a:ext cx="5493308" cy="46842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4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6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53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7757">
                <a:tc>
                  <a:txBody>
                    <a:bodyPr/>
                    <a:lstStyle/>
                    <a:p>
                      <a:pPr marR="426084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7F7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7F7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275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2">
                <a:tc>
                  <a:txBody>
                    <a:bodyPr/>
                    <a:lstStyle/>
                    <a:p>
                      <a:pPr marR="426084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00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845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5050"/>
                        </a:lnSpc>
                        <a:spcBef>
                          <a:spcPts val="3350"/>
                        </a:spcBef>
                        <a:tabLst>
                          <a:tab pos="1701164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27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R="426084" algn="r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L="338455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28024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902126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902126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4010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524010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524010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145894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14589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14589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14589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476777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76777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76777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76777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38966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218841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48580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032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32072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24969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1671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210174"/>
            <a:ext cx="5804252" cy="4975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812677" y="475972"/>
          <a:ext cx="5493308" cy="46842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4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6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53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7757">
                <a:tc>
                  <a:txBody>
                    <a:bodyPr/>
                    <a:lstStyle/>
                    <a:p>
                      <a:pPr marR="426084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7F7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7F7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275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2">
                <a:tc>
                  <a:txBody>
                    <a:bodyPr/>
                    <a:lstStyle/>
                    <a:p>
                      <a:pPr marR="426084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00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845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5050"/>
                        </a:lnSpc>
                        <a:spcBef>
                          <a:spcPts val="3350"/>
                        </a:spcBef>
                        <a:tabLst>
                          <a:tab pos="1701164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27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R="426084" algn="r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L="338455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1036474" y="5807131"/>
            <a:ext cx="4975073" cy="621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48580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032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32072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24969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1671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812677" y="475972"/>
          <a:ext cx="5493308" cy="46842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4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6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53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7757">
                <a:tc>
                  <a:txBody>
                    <a:bodyPr/>
                    <a:lstStyle/>
                    <a:p>
                      <a:pPr marR="426084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7F7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7F7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275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2">
                <a:tc>
                  <a:txBody>
                    <a:bodyPr/>
                    <a:lstStyle/>
                    <a:p>
                      <a:pPr marR="426084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00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845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5050"/>
                        </a:lnSpc>
                        <a:spcBef>
                          <a:spcPts val="3350"/>
                        </a:spcBef>
                        <a:tabLst>
                          <a:tab pos="1701164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27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R="426084" algn="r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L="338455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1036474" y="5807131"/>
            <a:ext cx="4975073" cy="621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48580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032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32072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24969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1671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812677" y="475972"/>
          <a:ext cx="5493308" cy="46842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4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6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53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7757">
                <a:tc>
                  <a:txBody>
                    <a:bodyPr/>
                    <a:lstStyle/>
                    <a:p>
                      <a:pPr marR="426084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7F7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7F7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275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2">
                <a:tc>
                  <a:txBody>
                    <a:bodyPr/>
                    <a:lstStyle/>
                    <a:p>
                      <a:pPr marR="426084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00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845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5050"/>
                        </a:lnSpc>
                        <a:spcBef>
                          <a:spcPts val="3350"/>
                        </a:spcBef>
                        <a:tabLst>
                          <a:tab pos="1701164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27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R="426084" algn="r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L="338455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1036474" y="5807131"/>
            <a:ext cx="4975073" cy="621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48580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032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32072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24969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1671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812677" y="475972"/>
          <a:ext cx="5493308" cy="46842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4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6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53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7757">
                <a:tc>
                  <a:txBody>
                    <a:bodyPr/>
                    <a:lstStyle/>
                    <a:p>
                      <a:pPr marR="426084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7F7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7F7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275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2">
                <a:tc>
                  <a:txBody>
                    <a:bodyPr/>
                    <a:lstStyle/>
                    <a:p>
                      <a:pPr marR="426084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00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845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5050"/>
                        </a:lnSpc>
                        <a:spcBef>
                          <a:spcPts val="3350"/>
                        </a:spcBef>
                        <a:tabLst>
                          <a:tab pos="1701164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27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R="426084" algn="r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L="338455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1036474" y="5807131"/>
            <a:ext cx="4975073" cy="621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33431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669904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33431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69904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33431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69904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633431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669904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33431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69904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33431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69904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633431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669904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633431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669904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633431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669904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48580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032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32072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24969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1671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7" y="417469"/>
            <a:ext cx="6011547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812677" y="475972"/>
          <a:ext cx="5493308" cy="46842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4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6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53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7757">
                <a:tc>
                  <a:txBody>
                    <a:bodyPr/>
                    <a:lstStyle/>
                    <a:p>
                      <a:pPr marR="426084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7F7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7F7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275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2">
                <a:tc>
                  <a:txBody>
                    <a:bodyPr/>
                    <a:lstStyle/>
                    <a:p>
                      <a:pPr marR="426084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00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845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5050"/>
                        </a:lnSpc>
                        <a:spcBef>
                          <a:spcPts val="3350"/>
                        </a:spcBef>
                        <a:tabLst>
                          <a:tab pos="1701164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27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R="426084" algn="r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L="338455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1036474" y="5807131"/>
            <a:ext cx="4975073" cy="621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33431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669904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33431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69904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33431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69904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633431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669904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33431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69904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33431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69904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633431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669904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633431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669904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633431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669904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48580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032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32072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24969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1671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7" y="417469"/>
            <a:ext cx="6011547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812677" y="475972"/>
          <a:ext cx="5493308" cy="46842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4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6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53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7757">
                <a:tc>
                  <a:txBody>
                    <a:bodyPr/>
                    <a:lstStyle/>
                    <a:p>
                      <a:pPr marR="426084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7F7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7F7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275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2">
                <a:tc>
                  <a:txBody>
                    <a:bodyPr/>
                    <a:lstStyle/>
                    <a:p>
                      <a:pPr marR="426084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00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845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5050"/>
                        </a:lnSpc>
                        <a:spcBef>
                          <a:spcPts val="3350"/>
                        </a:spcBef>
                        <a:tabLst>
                          <a:tab pos="1701164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27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R="426084" algn="r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L="338455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1036474" y="5807131"/>
            <a:ext cx="4975073" cy="621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33431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669904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33431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69904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33431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69904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633431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669904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33431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69904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33431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69904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633431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669904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633431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669904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633431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669904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48580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032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32072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24969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1671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7" y="417469"/>
            <a:ext cx="6011547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812677" y="475972"/>
          <a:ext cx="5493308" cy="46842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4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6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53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7757">
                <a:tc>
                  <a:txBody>
                    <a:bodyPr/>
                    <a:lstStyle/>
                    <a:p>
                      <a:pPr marR="426084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7F7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7F7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275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2">
                <a:tc>
                  <a:txBody>
                    <a:bodyPr/>
                    <a:lstStyle/>
                    <a:p>
                      <a:pPr marR="426084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00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845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5050"/>
                        </a:lnSpc>
                        <a:spcBef>
                          <a:spcPts val="3350"/>
                        </a:spcBef>
                        <a:tabLst>
                          <a:tab pos="1701164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27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R="426084" algn="r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L="338455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1036474" y="5807131"/>
            <a:ext cx="5596957" cy="621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48580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032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32072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24969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1671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812677" y="475972"/>
          <a:ext cx="5493308" cy="46842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4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6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53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7757">
                <a:tc>
                  <a:txBody>
                    <a:bodyPr/>
                    <a:lstStyle/>
                    <a:p>
                      <a:pPr marR="426084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7F7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7F7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275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2">
                <a:tc>
                  <a:txBody>
                    <a:bodyPr/>
                    <a:lstStyle/>
                    <a:p>
                      <a:pPr marR="426084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00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845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5050"/>
                        </a:lnSpc>
                        <a:spcBef>
                          <a:spcPts val="3350"/>
                        </a:spcBef>
                        <a:tabLst>
                          <a:tab pos="1701164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27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R="426084" algn="r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L="338455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1036474" y="5807131"/>
            <a:ext cx="5596957" cy="621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48580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032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32072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24969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1671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812677" y="475972"/>
          <a:ext cx="5493308" cy="46842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4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6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53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7757">
                <a:tc>
                  <a:txBody>
                    <a:bodyPr/>
                    <a:lstStyle/>
                    <a:p>
                      <a:pPr marR="426084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7F7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7F7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275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2">
                <a:tc>
                  <a:txBody>
                    <a:bodyPr/>
                    <a:lstStyle/>
                    <a:p>
                      <a:pPr marR="426084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00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845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5050"/>
                        </a:lnSpc>
                        <a:spcBef>
                          <a:spcPts val="3350"/>
                        </a:spcBef>
                        <a:tabLst>
                          <a:tab pos="1701164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27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R="426084" algn="r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L="338455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1036474" y="5807131"/>
            <a:ext cx="5596957" cy="621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811" y="2530723"/>
            <a:ext cx="8706378" cy="76523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algn="ctr">
              <a:spcBef>
                <a:spcPts val="91"/>
              </a:spcBef>
            </a:pPr>
            <a:r>
              <a:rPr sz="4897" spc="-5" dirty="0">
                <a:solidFill>
                  <a:srgbClr val="191919"/>
                </a:solidFill>
              </a:rPr>
              <a:t>Connected</a:t>
            </a:r>
            <a:r>
              <a:rPr sz="4897" spc="-73" dirty="0">
                <a:solidFill>
                  <a:srgbClr val="191919"/>
                </a:solidFill>
              </a:rPr>
              <a:t> </a:t>
            </a:r>
            <a:r>
              <a:rPr sz="4897" spc="-5" dirty="0">
                <a:solidFill>
                  <a:srgbClr val="191919"/>
                </a:solidFill>
              </a:rPr>
              <a:t>Components</a:t>
            </a:r>
            <a:endParaRPr sz="4897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036474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08645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08645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788886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788886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3109421" y="4029003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372110" y="0"/>
                </a:moveTo>
                <a:lnTo>
                  <a:pt x="0" y="132079"/>
                </a:lnTo>
                <a:lnTo>
                  <a:pt x="372110" y="264159"/>
                </a:lnTo>
                <a:lnTo>
                  <a:pt x="37211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3109421" y="4029003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0" y="132079"/>
                </a:moveTo>
                <a:lnTo>
                  <a:pt x="372110" y="264159"/>
                </a:lnTo>
                <a:lnTo>
                  <a:pt x="372110" y="0"/>
                </a:lnTo>
                <a:lnTo>
                  <a:pt x="0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3109421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4767778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3352416" y="4412498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68909" y="0"/>
                </a:moveTo>
                <a:lnTo>
                  <a:pt x="0" y="355600"/>
                </a:lnTo>
                <a:lnTo>
                  <a:pt x="355600" y="186690"/>
                </a:lnTo>
                <a:lnTo>
                  <a:pt x="16890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3352416" y="4412498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355600"/>
                </a:moveTo>
                <a:lnTo>
                  <a:pt x="355600" y="186690"/>
                </a:lnTo>
                <a:lnTo>
                  <a:pt x="168909" y="0"/>
                </a:lnTo>
                <a:lnTo>
                  <a:pt x="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3109421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4767778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3818829" y="4640522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264159" y="0"/>
                </a:moveTo>
                <a:lnTo>
                  <a:pt x="0" y="0"/>
                </a:lnTo>
                <a:lnTo>
                  <a:pt x="132079" y="372110"/>
                </a:lnTo>
                <a:lnTo>
                  <a:pt x="26415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3818829" y="4640522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79" y="372110"/>
                </a:moveTo>
                <a:lnTo>
                  <a:pt x="264159" y="0"/>
                </a:lnTo>
                <a:lnTo>
                  <a:pt x="0" y="0"/>
                </a:lnTo>
                <a:lnTo>
                  <a:pt x="132079" y="37211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3109421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4767778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4202324" y="4412498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86690" y="0"/>
                </a:moveTo>
                <a:lnTo>
                  <a:pt x="0" y="186690"/>
                </a:lnTo>
                <a:lnTo>
                  <a:pt x="355600" y="355600"/>
                </a:lnTo>
                <a:lnTo>
                  <a:pt x="18669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4202324" y="4412498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355600"/>
                </a:moveTo>
                <a:lnTo>
                  <a:pt x="186690" y="0"/>
                </a:lnTo>
                <a:lnTo>
                  <a:pt x="0" y="186690"/>
                </a:lnTo>
                <a:lnTo>
                  <a:pt x="35560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3109421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4767778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4430348" y="4029003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0" y="0"/>
                </a:moveTo>
                <a:lnTo>
                  <a:pt x="0" y="264159"/>
                </a:lnTo>
                <a:lnTo>
                  <a:pt x="372110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4430348" y="4029003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372110" y="132079"/>
                </a:moveTo>
                <a:lnTo>
                  <a:pt x="0" y="0"/>
                </a:lnTo>
                <a:lnTo>
                  <a:pt x="0" y="264159"/>
                </a:lnTo>
                <a:lnTo>
                  <a:pt x="372110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3109421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4767778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4202324" y="3562590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4202324" y="3562590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3109421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4767778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3818829" y="3319594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79" y="0"/>
                </a:moveTo>
                <a:lnTo>
                  <a:pt x="0" y="372110"/>
                </a:lnTo>
                <a:lnTo>
                  <a:pt x="264159" y="372110"/>
                </a:lnTo>
                <a:lnTo>
                  <a:pt x="13207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3818829" y="3319594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79" y="0"/>
                </a:moveTo>
                <a:lnTo>
                  <a:pt x="0" y="372110"/>
                </a:lnTo>
                <a:lnTo>
                  <a:pt x="264159" y="372110"/>
                </a:lnTo>
                <a:lnTo>
                  <a:pt x="132079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3109421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4767778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3352416" y="3562590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3352416" y="3562590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3109421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4767778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3524010" y="3734184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29">
                <a:moveTo>
                  <a:pt x="455929" y="0"/>
                </a:moveTo>
                <a:lnTo>
                  <a:pt x="408114" y="2273"/>
                </a:lnTo>
                <a:lnTo>
                  <a:pt x="361954" y="8964"/>
                </a:lnTo>
                <a:lnTo>
                  <a:pt x="317648" y="19874"/>
                </a:lnTo>
                <a:lnTo>
                  <a:pt x="275391" y="34805"/>
                </a:lnTo>
                <a:lnTo>
                  <a:pt x="235382" y="53562"/>
                </a:lnTo>
                <a:lnTo>
                  <a:pt x="197817" y="75946"/>
                </a:lnTo>
                <a:lnTo>
                  <a:pt x="162894" y="101761"/>
                </a:lnTo>
                <a:lnTo>
                  <a:pt x="130809" y="130810"/>
                </a:lnTo>
                <a:lnTo>
                  <a:pt x="101761" y="162894"/>
                </a:lnTo>
                <a:lnTo>
                  <a:pt x="75946" y="197817"/>
                </a:lnTo>
                <a:lnTo>
                  <a:pt x="53562" y="235382"/>
                </a:lnTo>
                <a:lnTo>
                  <a:pt x="34805" y="275391"/>
                </a:lnTo>
                <a:lnTo>
                  <a:pt x="19874" y="317648"/>
                </a:lnTo>
                <a:lnTo>
                  <a:pt x="8964" y="361954"/>
                </a:lnTo>
                <a:lnTo>
                  <a:pt x="2273" y="408114"/>
                </a:lnTo>
                <a:lnTo>
                  <a:pt x="0" y="455930"/>
                </a:lnTo>
                <a:lnTo>
                  <a:pt x="2273" y="503968"/>
                </a:lnTo>
                <a:lnTo>
                  <a:pt x="8964" y="550324"/>
                </a:lnTo>
                <a:lnTo>
                  <a:pt x="19874" y="594800"/>
                </a:lnTo>
                <a:lnTo>
                  <a:pt x="34805" y="637202"/>
                </a:lnTo>
                <a:lnTo>
                  <a:pt x="53562" y="677335"/>
                </a:lnTo>
                <a:lnTo>
                  <a:pt x="75946" y="715002"/>
                </a:lnTo>
                <a:lnTo>
                  <a:pt x="101761" y="750009"/>
                </a:lnTo>
                <a:lnTo>
                  <a:pt x="130810" y="782161"/>
                </a:lnTo>
                <a:lnTo>
                  <a:pt x="162894" y="811261"/>
                </a:lnTo>
                <a:lnTo>
                  <a:pt x="197817" y="837116"/>
                </a:lnTo>
                <a:lnTo>
                  <a:pt x="235382" y="859528"/>
                </a:lnTo>
                <a:lnTo>
                  <a:pt x="275391" y="878304"/>
                </a:lnTo>
                <a:lnTo>
                  <a:pt x="317648" y="893247"/>
                </a:lnTo>
                <a:lnTo>
                  <a:pt x="361954" y="904163"/>
                </a:lnTo>
                <a:lnTo>
                  <a:pt x="408114" y="910855"/>
                </a:lnTo>
                <a:lnTo>
                  <a:pt x="455929" y="913130"/>
                </a:lnTo>
                <a:lnTo>
                  <a:pt x="503968" y="910855"/>
                </a:lnTo>
                <a:lnTo>
                  <a:pt x="550324" y="904163"/>
                </a:lnTo>
                <a:lnTo>
                  <a:pt x="594800" y="893247"/>
                </a:lnTo>
                <a:lnTo>
                  <a:pt x="637202" y="878304"/>
                </a:lnTo>
                <a:lnTo>
                  <a:pt x="677335" y="859528"/>
                </a:lnTo>
                <a:lnTo>
                  <a:pt x="715002" y="837116"/>
                </a:lnTo>
                <a:lnTo>
                  <a:pt x="750009" y="811261"/>
                </a:lnTo>
                <a:lnTo>
                  <a:pt x="782161" y="782161"/>
                </a:lnTo>
                <a:lnTo>
                  <a:pt x="811261" y="750009"/>
                </a:lnTo>
                <a:lnTo>
                  <a:pt x="837116" y="715002"/>
                </a:lnTo>
                <a:lnTo>
                  <a:pt x="859528" y="677335"/>
                </a:lnTo>
                <a:lnTo>
                  <a:pt x="878304" y="637202"/>
                </a:lnTo>
                <a:lnTo>
                  <a:pt x="893247" y="594800"/>
                </a:lnTo>
                <a:lnTo>
                  <a:pt x="904163" y="550324"/>
                </a:lnTo>
                <a:lnTo>
                  <a:pt x="910855" y="503968"/>
                </a:lnTo>
                <a:lnTo>
                  <a:pt x="913129" y="455930"/>
                </a:lnTo>
                <a:lnTo>
                  <a:pt x="910855" y="408114"/>
                </a:lnTo>
                <a:lnTo>
                  <a:pt x="904163" y="361954"/>
                </a:lnTo>
                <a:lnTo>
                  <a:pt x="893247" y="317648"/>
                </a:lnTo>
                <a:lnTo>
                  <a:pt x="878304" y="275391"/>
                </a:lnTo>
                <a:lnTo>
                  <a:pt x="859528" y="235382"/>
                </a:lnTo>
                <a:lnTo>
                  <a:pt x="837116" y="197817"/>
                </a:lnTo>
                <a:lnTo>
                  <a:pt x="811261" y="162894"/>
                </a:lnTo>
                <a:lnTo>
                  <a:pt x="782161" y="130810"/>
                </a:lnTo>
                <a:lnTo>
                  <a:pt x="750009" y="101761"/>
                </a:lnTo>
                <a:lnTo>
                  <a:pt x="715002" y="75946"/>
                </a:lnTo>
                <a:lnTo>
                  <a:pt x="677335" y="53562"/>
                </a:lnTo>
                <a:lnTo>
                  <a:pt x="637202" y="34805"/>
                </a:lnTo>
                <a:lnTo>
                  <a:pt x="594800" y="19874"/>
                </a:lnTo>
                <a:lnTo>
                  <a:pt x="550324" y="8964"/>
                </a:lnTo>
                <a:lnTo>
                  <a:pt x="503968" y="2273"/>
                </a:lnTo>
                <a:lnTo>
                  <a:pt x="45592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3524010" y="3734184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29">
                <a:moveTo>
                  <a:pt x="455929" y="0"/>
                </a:moveTo>
                <a:lnTo>
                  <a:pt x="503968" y="2273"/>
                </a:lnTo>
                <a:lnTo>
                  <a:pt x="550324" y="8964"/>
                </a:lnTo>
                <a:lnTo>
                  <a:pt x="594800" y="19874"/>
                </a:lnTo>
                <a:lnTo>
                  <a:pt x="637202" y="34805"/>
                </a:lnTo>
                <a:lnTo>
                  <a:pt x="677335" y="53562"/>
                </a:lnTo>
                <a:lnTo>
                  <a:pt x="715002" y="75946"/>
                </a:lnTo>
                <a:lnTo>
                  <a:pt x="750009" y="101761"/>
                </a:lnTo>
                <a:lnTo>
                  <a:pt x="782161" y="130810"/>
                </a:lnTo>
                <a:lnTo>
                  <a:pt x="811261" y="162894"/>
                </a:lnTo>
                <a:lnTo>
                  <a:pt x="837116" y="197817"/>
                </a:lnTo>
                <a:lnTo>
                  <a:pt x="859528" y="235382"/>
                </a:lnTo>
                <a:lnTo>
                  <a:pt x="878304" y="275391"/>
                </a:lnTo>
                <a:lnTo>
                  <a:pt x="893247" y="317648"/>
                </a:lnTo>
                <a:lnTo>
                  <a:pt x="904163" y="361954"/>
                </a:lnTo>
                <a:lnTo>
                  <a:pt x="910855" y="408114"/>
                </a:lnTo>
                <a:lnTo>
                  <a:pt x="913129" y="455930"/>
                </a:lnTo>
                <a:lnTo>
                  <a:pt x="910855" y="503968"/>
                </a:lnTo>
                <a:lnTo>
                  <a:pt x="904163" y="550324"/>
                </a:lnTo>
                <a:lnTo>
                  <a:pt x="893247" y="594800"/>
                </a:lnTo>
                <a:lnTo>
                  <a:pt x="878304" y="637202"/>
                </a:lnTo>
                <a:lnTo>
                  <a:pt x="859528" y="677335"/>
                </a:lnTo>
                <a:lnTo>
                  <a:pt x="837116" y="715002"/>
                </a:lnTo>
                <a:lnTo>
                  <a:pt x="811261" y="750009"/>
                </a:lnTo>
                <a:lnTo>
                  <a:pt x="782161" y="782161"/>
                </a:lnTo>
                <a:lnTo>
                  <a:pt x="750009" y="811261"/>
                </a:lnTo>
                <a:lnTo>
                  <a:pt x="715002" y="837116"/>
                </a:lnTo>
                <a:lnTo>
                  <a:pt x="677335" y="859528"/>
                </a:lnTo>
                <a:lnTo>
                  <a:pt x="637202" y="878304"/>
                </a:lnTo>
                <a:lnTo>
                  <a:pt x="594800" y="893247"/>
                </a:lnTo>
                <a:lnTo>
                  <a:pt x="550324" y="904163"/>
                </a:lnTo>
                <a:lnTo>
                  <a:pt x="503968" y="910855"/>
                </a:lnTo>
                <a:lnTo>
                  <a:pt x="455929" y="913130"/>
                </a:lnTo>
                <a:lnTo>
                  <a:pt x="408114" y="910855"/>
                </a:lnTo>
                <a:lnTo>
                  <a:pt x="361954" y="904163"/>
                </a:lnTo>
                <a:lnTo>
                  <a:pt x="317648" y="893247"/>
                </a:lnTo>
                <a:lnTo>
                  <a:pt x="275391" y="878304"/>
                </a:lnTo>
                <a:lnTo>
                  <a:pt x="235382" y="859528"/>
                </a:lnTo>
                <a:lnTo>
                  <a:pt x="197817" y="837116"/>
                </a:lnTo>
                <a:lnTo>
                  <a:pt x="162894" y="811261"/>
                </a:lnTo>
                <a:lnTo>
                  <a:pt x="130810" y="782161"/>
                </a:lnTo>
                <a:lnTo>
                  <a:pt x="101761" y="750009"/>
                </a:lnTo>
                <a:lnTo>
                  <a:pt x="75946" y="715002"/>
                </a:lnTo>
                <a:lnTo>
                  <a:pt x="53562" y="677335"/>
                </a:lnTo>
                <a:lnTo>
                  <a:pt x="34805" y="637202"/>
                </a:lnTo>
                <a:lnTo>
                  <a:pt x="19874" y="594800"/>
                </a:lnTo>
                <a:lnTo>
                  <a:pt x="8964" y="550324"/>
                </a:lnTo>
                <a:lnTo>
                  <a:pt x="2273" y="503968"/>
                </a:lnTo>
                <a:lnTo>
                  <a:pt x="0" y="455930"/>
                </a:lnTo>
                <a:lnTo>
                  <a:pt x="2273" y="408114"/>
                </a:lnTo>
                <a:lnTo>
                  <a:pt x="8964" y="361954"/>
                </a:lnTo>
                <a:lnTo>
                  <a:pt x="19874" y="317648"/>
                </a:lnTo>
                <a:lnTo>
                  <a:pt x="34805" y="275391"/>
                </a:lnTo>
                <a:lnTo>
                  <a:pt x="53562" y="235382"/>
                </a:lnTo>
                <a:lnTo>
                  <a:pt x="75946" y="197817"/>
                </a:lnTo>
                <a:lnTo>
                  <a:pt x="101761" y="162894"/>
                </a:lnTo>
                <a:lnTo>
                  <a:pt x="130810" y="130809"/>
                </a:lnTo>
                <a:lnTo>
                  <a:pt x="162894" y="101761"/>
                </a:lnTo>
                <a:lnTo>
                  <a:pt x="197817" y="75946"/>
                </a:lnTo>
                <a:lnTo>
                  <a:pt x="235382" y="53562"/>
                </a:lnTo>
                <a:lnTo>
                  <a:pt x="275391" y="34805"/>
                </a:lnTo>
                <a:lnTo>
                  <a:pt x="317648" y="19874"/>
                </a:lnTo>
                <a:lnTo>
                  <a:pt x="361954" y="8964"/>
                </a:lnTo>
                <a:lnTo>
                  <a:pt x="408114" y="2273"/>
                </a:lnTo>
                <a:lnTo>
                  <a:pt x="455929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3109421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4767778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3788886" y="376642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439" dirty="0">
                <a:solidFill>
                  <a:srgbClr val="191919"/>
                </a:solidFill>
                <a:latin typeface="Courier New"/>
                <a:cs typeface="Courier New"/>
              </a:rPr>
              <a:t>0</a:t>
            </a:r>
            <a:endParaRPr sz="4353">
              <a:solidFill>
                <a:prstClr val="black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48580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032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32072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24969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1671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812677" y="475972"/>
          <a:ext cx="5493308" cy="46842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4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6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53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7757">
                <a:tc>
                  <a:txBody>
                    <a:bodyPr/>
                    <a:lstStyle/>
                    <a:p>
                      <a:pPr marR="426084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7F7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7F7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275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2">
                <a:tc>
                  <a:txBody>
                    <a:bodyPr/>
                    <a:lstStyle/>
                    <a:p>
                      <a:pPr marR="426084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00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845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5050"/>
                        </a:lnSpc>
                        <a:spcBef>
                          <a:spcPts val="3350"/>
                        </a:spcBef>
                        <a:tabLst>
                          <a:tab pos="1701164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27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R="426084" algn="r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L="338455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1036474" y="5807131"/>
            <a:ext cx="6218841" cy="621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48580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032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32072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24969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1671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812677" y="475972"/>
          <a:ext cx="5493308" cy="46842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4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6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53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7757">
                <a:tc>
                  <a:txBody>
                    <a:bodyPr/>
                    <a:lstStyle/>
                    <a:p>
                      <a:pPr marR="426084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7F7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7F7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275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2">
                <a:tc>
                  <a:txBody>
                    <a:bodyPr/>
                    <a:lstStyle/>
                    <a:p>
                      <a:pPr marR="426084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00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845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5050"/>
                        </a:lnSpc>
                        <a:spcBef>
                          <a:spcPts val="3350"/>
                        </a:spcBef>
                        <a:tabLst>
                          <a:tab pos="1701164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27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R="426084" algn="r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L="338455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1036474" y="5807131"/>
            <a:ext cx="6218841" cy="621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48580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032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32072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24969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1671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812677" y="475972"/>
          <a:ext cx="5493308" cy="46842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4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6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53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7757">
                <a:tc>
                  <a:txBody>
                    <a:bodyPr/>
                    <a:lstStyle/>
                    <a:p>
                      <a:pPr marR="426084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7F7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7F7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275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2">
                <a:tc>
                  <a:txBody>
                    <a:bodyPr/>
                    <a:lstStyle/>
                    <a:p>
                      <a:pPr marR="426084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00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845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5050"/>
                        </a:lnSpc>
                        <a:spcBef>
                          <a:spcPts val="3350"/>
                        </a:spcBef>
                        <a:tabLst>
                          <a:tab pos="1701164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27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R="426084" algn="r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L="338455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1036474" y="5807131"/>
            <a:ext cx="6218841" cy="621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18236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218841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48580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032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32072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24969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1671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812677" y="475972"/>
          <a:ext cx="5493308" cy="46842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4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6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53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7757">
                <a:tc>
                  <a:txBody>
                    <a:bodyPr/>
                    <a:lstStyle/>
                    <a:p>
                      <a:pPr marR="426084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7F7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7F7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275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2">
                <a:tc>
                  <a:txBody>
                    <a:bodyPr/>
                    <a:lstStyle/>
                    <a:p>
                      <a:pPr marR="426084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00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845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5050"/>
                        </a:lnSpc>
                        <a:spcBef>
                          <a:spcPts val="3350"/>
                        </a:spcBef>
                        <a:tabLst>
                          <a:tab pos="1701164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27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R="426084" algn="r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L="338455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1036474" y="5807131"/>
            <a:ext cx="6840725" cy="621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48580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4032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32072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24969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16716" y="5094268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812677" y="475972"/>
          <a:ext cx="5493308" cy="46842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4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6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53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7757">
                <a:tc>
                  <a:txBody>
                    <a:bodyPr/>
                    <a:lstStyle/>
                    <a:p>
                      <a:pPr marR="426084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7F7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7F7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275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187717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2">
                <a:tc>
                  <a:txBody>
                    <a:bodyPr/>
                    <a:lstStyle/>
                    <a:p>
                      <a:pPr marR="426084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00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845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5050"/>
                        </a:lnSpc>
                        <a:spcBef>
                          <a:spcPts val="3350"/>
                        </a:spcBef>
                        <a:tabLst>
                          <a:tab pos="1701164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27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R="426084" algn="r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L="338455">
                        <a:lnSpc>
                          <a:spcPts val="505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403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1036474" y="5807131"/>
            <a:ext cx="6840725" cy="621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36474" y="5807131"/>
            <a:ext cx="6840725" cy="621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1063" y="210174"/>
            <a:ext cx="6218841" cy="5182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36474" y="5807131"/>
            <a:ext cx="6840725" cy="621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1063" y="210174"/>
            <a:ext cx="6218841" cy="5182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36474" y="5807131"/>
            <a:ext cx="6840725" cy="621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1063" y="210174"/>
            <a:ext cx="6218841" cy="5182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36474" y="5807131"/>
            <a:ext cx="6840725" cy="621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1063" y="210174"/>
            <a:ext cx="6218841" cy="5182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36474" y="5795145"/>
            <a:ext cx="6840725" cy="621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 dirty="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036474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08645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08645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788886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788886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3109421" y="4029003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372110" y="0"/>
                </a:moveTo>
                <a:lnTo>
                  <a:pt x="0" y="132079"/>
                </a:lnTo>
                <a:lnTo>
                  <a:pt x="372110" y="264159"/>
                </a:lnTo>
                <a:lnTo>
                  <a:pt x="37211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3109421" y="4029003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0" y="132079"/>
                </a:moveTo>
                <a:lnTo>
                  <a:pt x="372110" y="264159"/>
                </a:lnTo>
                <a:lnTo>
                  <a:pt x="372110" y="0"/>
                </a:lnTo>
                <a:lnTo>
                  <a:pt x="0" y="132079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3109421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4767778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3352416" y="4412498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68909" y="0"/>
                </a:moveTo>
                <a:lnTo>
                  <a:pt x="0" y="355600"/>
                </a:lnTo>
                <a:lnTo>
                  <a:pt x="355600" y="186690"/>
                </a:lnTo>
                <a:lnTo>
                  <a:pt x="16890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3352416" y="4412498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355600"/>
                </a:moveTo>
                <a:lnTo>
                  <a:pt x="355600" y="186690"/>
                </a:lnTo>
                <a:lnTo>
                  <a:pt x="168909" y="0"/>
                </a:lnTo>
                <a:lnTo>
                  <a:pt x="0" y="35560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3109421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4767778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3818829" y="4640522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264159" y="0"/>
                </a:moveTo>
                <a:lnTo>
                  <a:pt x="0" y="0"/>
                </a:lnTo>
                <a:lnTo>
                  <a:pt x="132079" y="372110"/>
                </a:lnTo>
                <a:lnTo>
                  <a:pt x="26415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3818829" y="4640522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79" y="372110"/>
                </a:moveTo>
                <a:lnTo>
                  <a:pt x="264159" y="0"/>
                </a:lnTo>
                <a:lnTo>
                  <a:pt x="0" y="0"/>
                </a:lnTo>
                <a:lnTo>
                  <a:pt x="132079" y="37211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3109421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4767778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4202324" y="4412498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86690" y="0"/>
                </a:moveTo>
                <a:lnTo>
                  <a:pt x="0" y="186690"/>
                </a:lnTo>
                <a:lnTo>
                  <a:pt x="355600" y="355600"/>
                </a:lnTo>
                <a:lnTo>
                  <a:pt x="18669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4202324" y="4412498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355600"/>
                </a:moveTo>
                <a:lnTo>
                  <a:pt x="186690" y="0"/>
                </a:lnTo>
                <a:lnTo>
                  <a:pt x="0" y="186690"/>
                </a:lnTo>
                <a:lnTo>
                  <a:pt x="355600" y="35560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3109421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4767778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4430348" y="4029003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0" y="0"/>
                </a:moveTo>
                <a:lnTo>
                  <a:pt x="0" y="264159"/>
                </a:lnTo>
                <a:lnTo>
                  <a:pt x="372110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4430348" y="4029003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372110" y="132079"/>
                </a:moveTo>
                <a:lnTo>
                  <a:pt x="0" y="0"/>
                </a:lnTo>
                <a:lnTo>
                  <a:pt x="0" y="264159"/>
                </a:lnTo>
                <a:lnTo>
                  <a:pt x="372110" y="132079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3109421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4767778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4202324" y="3562590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4202324" y="3562590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3109421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4767778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3818829" y="3319594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79" y="0"/>
                </a:moveTo>
                <a:lnTo>
                  <a:pt x="0" y="372110"/>
                </a:lnTo>
                <a:lnTo>
                  <a:pt x="264159" y="372110"/>
                </a:lnTo>
                <a:lnTo>
                  <a:pt x="13207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3818829" y="3319594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79" y="0"/>
                </a:moveTo>
                <a:lnTo>
                  <a:pt x="0" y="372110"/>
                </a:lnTo>
                <a:lnTo>
                  <a:pt x="264159" y="372110"/>
                </a:lnTo>
                <a:lnTo>
                  <a:pt x="132079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3109421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4767778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3352416" y="3562590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3352416" y="3562590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3109421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4767778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3524010" y="3734184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29">
                <a:moveTo>
                  <a:pt x="455929" y="0"/>
                </a:moveTo>
                <a:lnTo>
                  <a:pt x="408114" y="2273"/>
                </a:lnTo>
                <a:lnTo>
                  <a:pt x="361954" y="8964"/>
                </a:lnTo>
                <a:lnTo>
                  <a:pt x="317648" y="19874"/>
                </a:lnTo>
                <a:lnTo>
                  <a:pt x="275391" y="34805"/>
                </a:lnTo>
                <a:lnTo>
                  <a:pt x="235382" y="53562"/>
                </a:lnTo>
                <a:lnTo>
                  <a:pt x="197817" y="75946"/>
                </a:lnTo>
                <a:lnTo>
                  <a:pt x="162894" y="101761"/>
                </a:lnTo>
                <a:lnTo>
                  <a:pt x="130809" y="130810"/>
                </a:lnTo>
                <a:lnTo>
                  <a:pt x="101761" y="162894"/>
                </a:lnTo>
                <a:lnTo>
                  <a:pt x="75946" y="197817"/>
                </a:lnTo>
                <a:lnTo>
                  <a:pt x="53562" y="235382"/>
                </a:lnTo>
                <a:lnTo>
                  <a:pt x="34805" y="275391"/>
                </a:lnTo>
                <a:lnTo>
                  <a:pt x="19874" y="317648"/>
                </a:lnTo>
                <a:lnTo>
                  <a:pt x="8964" y="361954"/>
                </a:lnTo>
                <a:lnTo>
                  <a:pt x="2273" y="408114"/>
                </a:lnTo>
                <a:lnTo>
                  <a:pt x="0" y="455930"/>
                </a:lnTo>
                <a:lnTo>
                  <a:pt x="2273" y="503968"/>
                </a:lnTo>
                <a:lnTo>
                  <a:pt x="8964" y="550324"/>
                </a:lnTo>
                <a:lnTo>
                  <a:pt x="19874" y="594800"/>
                </a:lnTo>
                <a:lnTo>
                  <a:pt x="34805" y="637202"/>
                </a:lnTo>
                <a:lnTo>
                  <a:pt x="53562" y="677335"/>
                </a:lnTo>
                <a:lnTo>
                  <a:pt x="75946" y="715002"/>
                </a:lnTo>
                <a:lnTo>
                  <a:pt x="101761" y="750009"/>
                </a:lnTo>
                <a:lnTo>
                  <a:pt x="130810" y="782161"/>
                </a:lnTo>
                <a:lnTo>
                  <a:pt x="162894" y="811261"/>
                </a:lnTo>
                <a:lnTo>
                  <a:pt x="197817" y="837116"/>
                </a:lnTo>
                <a:lnTo>
                  <a:pt x="235382" y="859528"/>
                </a:lnTo>
                <a:lnTo>
                  <a:pt x="275391" y="878304"/>
                </a:lnTo>
                <a:lnTo>
                  <a:pt x="317648" y="893247"/>
                </a:lnTo>
                <a:lnTo>
                  <a:pt x="361954" y="904163"/>
                </a:lnTo>
                <a:lnTo>
                  <a:pt x="408114" y="910855"/>
                </a:lnTo>
                <a:lnTo>
                  <a:pt x="455929" y="913130"/>
                </a:lnTo>
                <a:lnTo>
                  <a:pt x="503968" y="910855"/>
                </a:lnTo>
                <a:lnTo>
                  <a:pt x="550324" y="904163"/>
                </a:lnTo>
                <a:lnTo>
                  <a:pt x="594800" y="893247"/>
                </a:lnTo>
                <a:lnTo>
                  <a:pt x="637202" y="878304"/>
                </a:lnTo>
                <a:lnTo>
                  <a:pt x="677335" y="859528"/>
                </a:lnTo>
                <a:lnTo>
                  <a:pt x="715002" y="837116"/>
                </a:lnTo>
                <a:lnTo>
                  <a:pt x="750009" y="811261"/>
                </a:lnTo>
                <a:lnTo>
                  <a:pt x="782161" y="782161"/>
                </a:lnTo>
                <a:lnTo>
                  <a:pt x="811261" y="750009"/>
                </a:lnTo>
                <a:lnTo>
                  <a:pt x="837116" y="715002"/>
                </a:lnTo>
                <a:lnTo>
                  <a:pt x="859528" y="677335"/>
                </a:lnTo>
                <a:lnTo>
                  <a:pt x="878304" y="637202"/>
                </a:lnTo>
                <a:lnTo>
                  <a:pt x="893247" y="594800"/>
                </a:lnTo>
                <a:lnTo>
                  <a:pt x="904163" y="550324"/>
                </a:lnTo>
                <a:lnTo>
                  <a:pt x="910855" y="503968"/>
                </a:lnTo>
                <a:lnTo>
                  <a:pt x="913129" y="455930"/>
                </a:lnTo>
                <a:lnTo>
                  <a:pt x="910855" y="408114"/>
                </a:lnTo>
                <a:lnTo>
                  <a:pt x="904163" y="361954"/>
                </a:lnTo>
                <a:lnTo>
                  <a:pt x="893247" y="317648"/>
                </a:lnTo>
                <a:lnTo>
                  <a:pt x="878304" y="275391"/>
                </a:lnTo>
                <a:lnTo>
                  <a:pt x="859528" y="235382"/>
                </a:lnTo>
                <a:lnTo>
                  <a:pt x="837116" y="197817"/>
                </a:lnTo>
                <a:lnTo>
                  <a:pt x="811261" y="162894"/>
                </a:lnTo>
                <a:lnTo>
                  <a:pt x="782161" y="130810"/>
                </a:lnTo>
                <a:lnTo>
                  <a:pt x="750009" y="101761"/>
                </a:lnTo>
                <a:lnTo>
                  <a:pt x="715002" y="75946"/>
                </a:lnTo>
                <a:lnTo>
                  <a:pt x="677335" y="53562"/>
                </a:lnTo>
                <a:lnTo>
                  <a:pt x="637202" y="34805"/>
                </a:lnTo>
                <a:lnTo>
                  <a:pt x="594800" y="19874"/>
                </a:lnTo>
                <a:lnTo>
                  <a:pt x="550324" y="8964"/>
                </a:lnTo>
                <a:lnTo>
                  <a:pt x="503968" y="2273"/>
                </a:lnTo>
                <a:lnTo>
                  <a:pt x="45592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3524010" y="3734184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29">
                <a:moveTo>
                  <a:pt x="455929" y="0"/>
                </a:moveTo>
                <a:lnTo>
                  <a:pt x="503968" y="2273"/>
                </a:lnTo>
                <a:lnTo>
                  <a:pt x="550324" y="8964"/>
                </a:lnTo>
                <a:lnTo>
                  <a:pt x="594800" y="19874"/>
                </a:lnTo>
                <a:lnTo>
                  <a:pt x="637202" y="34805"/>
                </a:lnTo>
                <a:lnTo>
                  <a:pt x="677335" y="53562"/>
                </a:lnTo>
                <a:lnTo>
                  <a:pt x="715002" y="75946"/>
                </a:lnTo>
                <a:lnTo>
                  <a:pt x="750009" y="101761"/>
                </a:lnTo>
                <a:lnTo>
                  <a:pt x="782161" y="130810"/>
                </a:lnTo>
                <a:lnTo>
                  <a:pt x="811261" y="162894"/>
                </a:lnTo>
                <a:lnTo>
                  <a:pt x="837116" y="197817"/>
                </a:lnTo>
                <a:lnTo>
                  <a:pt x="859528" y="235382"/>
                </a:lnTo>
                <a:lnTo>
                  <a:pt x="878304" y="275391"/>
                </a:lnTo>
                <a:lnTo>
                  <a:pt x="893247" y="317648"/>
                </a:lnTo>
                <a:lnTo>
                  <a:pt x="904163" y="361954"/>
                </a:lnTo>
                <a:lnTo>
                  <a:pt x="910855" y="408114"/>
                </a:lnTo>
                <a:lnTo>
                  <a:pt x="913129" y="455930"/>
                </a:lnTo>
                <a:lnTo>
                  <a:pt x="910855" y="503968"/>
                </a:lnTo>
                <a:lnTo>
                  <a:pt x="904163" y="550324"/>
                </a:lnTo>
                <a:lnTo>
                  <a:pt x="893247" y="594800"/>
                </a:lnTo>
                <a:lnTo>
                  <a:pt x="878304" y="637202"/>
                </a:lnTo>
                <a:lnTo>
                  <a:pt x="859528" y="677335"/>
                </a:lnTo>
                <a:lnTo>
                  <a:pt x="837116" y="715002"/>
                </a:lnTo>
                <a:lnTo>
                  <a:pt x="811261" y="750009"/>
                </a:lnTo>
                <a:lnTo>
                  <a:pt x="782161" y="782161"/>
                </a:lnTo>
                <a:lnTo>
                  <a:pt x="750009" y="811261"/>
                </a:lnTo>
                <a:lnTo>
                  <a:pt x="715002" y="837116"/>
                </a:lnTo>
                <a:lnTo>
                  <a:pt x="677335" y="859528"/>
                </a:lnTo>
                <a:lnTo>
                  <a:pt x="637202" y="878304"/>
                </a:lnTo>
                <a:lnTo>
                  <a:pt x="594800" y="893247"/>
                </a:lnTo>
                <a:lnTo>
                  <a:pt x="550324" y="904163"/>
                </a:lnTo>
                <a:lnTo>
                  <a:pt x="503968" y="910855"/>
                </a:lnTo>
                <a:lnTo>
                  <a:pt x="455929" y="913130"/>
                </a:lnTo>
                <a:lnTo>
                  <a:pt x="408114" y="910855"/>
                </a:lnTo>
                <a:lnTo>
                  <a:pt x="361954" y="904163"/>
                </a:lnTo>
                <a:lnTo>
                  <a:pt x="317648" y="893247"/>
                </a:lnTo>
                <a:lnTo>
                  <a:pt x="275391" y="878304"/>
                </a:lnTo>
                <a:lnTo>
                  <a:pt x="235382" y="859528"/>
                </a:lnTo>
                <a:lnTo>
                  <a:pt x="197817" y="837116"/>
                </a:lnTo>
                <a:lnTo>
                  <a:pt x="162894" y="811261"/>
                </a:lnTo>
                <a:lnTo>
                  <a:pt x="130810" y="782161"/>
                </a:lnTo>
                <a:lnTo>
                  <a:pt x="101761" y="750009"/>
                </a:lnTo>
                <a:lnTo>
                  <a:pt x="75946" y="715002"/>
                </a:lnTo>
                <a:lnTo>
                  <a:pt x="53562" y="677335"/>
                </a:lnTo>
                <a:lnTo>
                  <a:pt x="34805" y="637202"/>
                </a:lnTo>
                <a:lnTo>
                  <a:pt x="19874" y="594800"/>
                </a:lnTo>
                <a:lnTo>
                  <a:pt x="8964" y="550324"/>
                </a:lnTo>
                <a:lnTo>
                  <a:pt x="2273" y="503968"/>
                </a:lnTo>
                <a:lnTo>
                  <a:pt x="0" y="455930"/>
                </a:lnTo>
                <a:lnTo>
                  <a:pt x="2273" y="408114"/>
                </a:lnTo>
                <a:lnTo>
                  <a:pt x="8964" y="361954"/>
                </a:lnTo>
                <a:lnTo>
                  <a:pt x="19874" y="317648"/>
                </a:lnTo>
                <a:lnTo>
                  <a:pt x="34805" y="275391"/>
                </a:lnTo>
                <a:lnTo>
                  <a:pt x="53562" y="235382"/>
                </a:lnTo>
                <a:lnTo>
                  <a:pt x="75946" y="197817"/>
                </a:lnTo>
                <a:lnTo>
                  <a:pt x="101761" y="162894"/>
                </a:lnTo>
                <a:lnTo>
                  <a:pt x="130810" y="130809"/>
                </a:lnTo>
                <a:lnTo>
                  <a:pt x="162894" y="101761"/>
                </a:lnTo>
                <a:lnTo>
                  <a:pt x="197817" y="75946"/>
                </a:lnTo>
                <a:lnTo>
                  <a:pt x="235382" y="53562"/>
                </a:lnTo>
                <a:lnTo>
                  <a:pt x="275391" y="34805"/>
                </a:lnTo>
                <a:lnTo>
                  <a:pt x="317648" y="19874"/>
                </a:lnTo>
                <a:lnTo>
                  <a:pt x="361954" y="8964"/>
                </a:lnTo>
                <a:lnTo>
                  <a:pt x="408114" y="2273"/>
                </a:lnTo>
                <a:lnTo>
                  <a:pt x="455929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3109421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4767778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3788886" y="376642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439" dirty="0">
                <a:solidFill>
                  <a:srgbClr val="191919"/>
                </a:solidFill>
                <a:latin typeface="Courier New"/>
                <a:cs typeface="Courier New"/>
              </a:rPr>
              <a:t>0</a:t>
            </a:r>
            <a:endParaRPr sz="4353">
              <a:solidFill>
                <a:prstClr val="black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1063" y="210174"/>
            <a:ext cx="6218841" cy="5182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29951" y="1622081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88308" y="1622081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59130" y="378312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59130" y="3073144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10193" y="3073144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10193" y="4524207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59130" y="4524207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61255" y="3073144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12319" y="3073144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1622081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61255" y="378312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36474" y="5599836"/>
            <a:ext cx="6840725" cy="1257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08068" y="5560681"/>
            <a:ext cx="6495234" cy="1206897"/>
          </a:xfrm>
          <a:prstGeom prst="rect">
            <a:avLst/>
          </a:prstGeom>
        </p:spPr>
        <p:txBody>
          <a:bodyPr vert="horz" wrap="square" lIns="0" tIns="20729" rIns="0" bIns="0" rtlCol="0">
            <a:spAutoFit/>
          </a:bodyPr>
          <a:lstStyle/>
          <a:p>
            <a:pPr marL="1669872" marR="4607" indent="-1658356" defTabSz="829178">
              <a:lnSpc>
                <a:spcPts val="4897"/>
              </a:lnSpc>
              <a:spcBef>
                <a:spcPts val="163"/>
              </a:spcBef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A</a:t>
            </a:r>
            <a:r>
              <a:rPr sz="3990" spc="898" dirty="0">
                <a:solidFill>
                  <a:srgbClr val="B2B2B2"/>
                </a:solidFill>
                <a:latin typeface="SimSun"/>
                <a:cs typeface="SimSun"/>
              </a:rPr>
              <a:t> </a:t>
            </a: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C</a:t>
            </a:r>
            <a:r>
              <a:rPr sz="3990" spc="898" dirty="0">
                <a:solidFill>
                  <a:srgbClr val="B2B2B2"/>
                </a:solidFill>
                <a:latin typeface="SimSun"/>
                <a:cs typeface="SimSun"/>
              </a:rPr>
              <a:t> </a:t>
            </a: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K</a:t>
            </a:r>
            <a:r>
              <a:rPr sz="3990" spc="898" dirty="0">
                <a:solidFill>
                  <a:srgbClr val="B2B2B2"/>
                </a:solidFill>
                <a:latin typeface="SimSun"/>
                <a:cs typeface="SimSun"/>
              </a:rPr>
              <a:t> </a:t>
            </a: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r>
              <a:rPr sz="3990" spc="898" dirty="0">
                <a:solidFill>
                  <a:srgbClr val="191919"/>
                </a:solidFill>
                <a:latin typeface="SimSun"/>
                <a:cs typeface="SimSun"/>
              </a:rPr>
              <a:t> </a:t>
            </a: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G</a:t>
            </a:r>
            <a:r>
              <a:rPr sz="3990" spc="898" dirty="0">
                <a:solidFill>
                  <a:srgbClr val="B2B2B2"/>
                </a:solidFill>
                <a:latin typeface="SimSun"/>
                <a:cs typeface="SimSun"/>
              </a:rPr>
              <a:t> </a:t>
            </a: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r>
              <a:rPr sz="3990" spc="898" dirty="0">
                <a:solidFill>
                  <a:srgbClr val="191919"/>
                </a:solidFill>
                <a:latin typeface="SimSun"/>
                <a:cs typeface="SimSun"/>
              </a:rPr>
              <a:t> </a:t>
            </a: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r>
              <a:rPr sz="3990" spc="898" dirty="0">
                <a:solidFill>
                  <a:srgbClr val="191919"/>
                </a:solidFill>
                <a:latin typeface="SimSun"/>
                <a:cs typeface="SimSun"/>
              </a:rPr>
              <a:t> </a:t>
            </a: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B</a:t>
            </a:r>
            <a:r>
              <a:rPr sz="3990" spc="898" dirty="0">
                <a:solidFill>
                  <a:srgbClr val="B2B2B2"/>
                </a:solidFill>
                <a:latin typeface="SimSun"/>
                <a:cs typeface="SimSun"/>
              </a:rPr>
              <a:t> </a:t>
            </a: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r>
              <a:rPr sz="3990" spc="898" dirty="0">
                <a:solidFill>
                  <a:srgbClr val="191919"/>
                </a:solidFill>
                <a:latin typeface="SimSun"/>
                <a:cs typeface="SimSun"/>
              </a:rPr>
              <a:t> </a:t>
            </a: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r>
              <a:rPr sz="3990" spc="898" dirty="0">
                <a:solidFill>
                  <a:srgbClr val="191919"/>
                </a:solidFill>
                <a:latin typeface="SimSun"/>
                <a:cs typeface="SimSun"/>
              </a:rPr>
              <a:t> </a:t>
            </a: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  E</a:t>
            </a:r>
            <a:r>
              <a:rPr sz="3990" spc="893" dirty="0">
                <a:solidFill>
                  <a:srgbClr val="191919"/>
                </a:solidFill>
                <a:latin typeface="SimSun"/>
                <a:cs typeface="SimSun"/>
              </a:rPr>
              <a:t> </a:t>
            </a: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r>
              <a:rPr sz="3990" spc="898" dirty="0">
                <a:solidFill>
                  <a:srgbClr val="191919"/>
                </a:solidFill>
                <a:latin typeface="SimSun"/>
                <a:cs typeface="SimSun"/>
              </a:rPr>
              <a:t> </a:t>
            </a:r>
            <a:r>
              <a:rPr sz="5985" baseline="-1262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r>
              <a:rPr sz="5985" spc="1347" baseline="-1262" dirty="0">
                <a:solidFill>
                  <a:srgbClr val="191919"/>
                </a:solidFill>
                <a:latin typeface="SimSun"/>
                <a:cs typeface="SimSun"/>
              </a:rPr>
              <a:t> </a:t>
            </a: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r>
              <a:rPr sz="3990" spc="898" dirty="0">
                <a:solidFill>
                  <a:srgbClr val="191919"/>
                </a:solidFill>
                <a:latin typeface="SimSun"/>
                <a:cs typeface="SimSun"/>
              </a:rPr>
              <a:t> </a:t>
            </a: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r>
              <a:rPr sz="3990" spc="893" dirty="0">
                <a:solidFill>
                  <a:srgbClr val="191919"/>
                </a:solidFill>
                <a:latin typeface="SimSun"/>
                <a:cs typeface="SimSun"/>
              </a:rPr>
              <a:t> </a:t>
            </a: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1063" y="210174"/>
            <a:ext cx="6218841" cy="5182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36474" y="5807131"/>
            <a:ext cx="6840725" cy="621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1063" y="210174"/>
            <a:ext cx="6218841" cy="5182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36474" y="5807131"/>
            <a:ext cx="6840725" cy="621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1063" y="210174"/>
            <a:ext cx="6218841" cy="5182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36474" y="5558446"/>
            <a:ext cx="7089411" cy="1119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82368" y="2905005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182368" y="2905005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190500" y="0"/>
                </a:move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lnTo>
                  <a:pt x="1905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33431" y="2905005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569C1B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633431" y="2905005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190500" y="0"/>
                </a:move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lnTo>
                  <a:pt x="1905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633431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669904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51063" y="210174"/>
            <a:ext cx="3316715" cy="5182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011547" y="3423242"/>
            <a:ext cx="688679" cy="0"/>
          </a:xfrm>
          <a:custGeom>
            <a:avLst/>
            <a:gdLst/>
            <a:ahLst/>
            <a:cxnLst/>
            <a:rect l="l" t="t" r="r" b="b"/>
            <a:pathLst>
              <a:path w="759459">
                <a:moveTo>
                  <a:pt x="0" y="0"/>
                </a:moveTo>
                <a:lnTo>
                  <a:pt x="7594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93316" y="3374872"/>
            <a:ext cx="147410" cy="97889"/>
          </a:xfrm>
          <a:custGeom>
            <a:avLst/>
            <a:gdLst/>
            <a:ahLst/>
            <a:cxnLst/>
            <a:rect l="l" t="t" r="r" b="b"/>
            <a:pathLst>
              <a:path w="162559" h="107950">
                <a:moveTo>
                  <a:pt x="0" y="0"/>
                </a:moveTo>
                <a:lnTo>
                  <a:pt x="0" y="107950"/>
                </a:lnTo>
                <a:lnTo>
                  <a:pt x="162559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29951" y="1622081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88308" y="1622081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59130" y="378312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59130" y="3073144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10193" y="3073144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10193" y="4524207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59130" y="4524207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389663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389663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389662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011547" y="37341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61255" y="3073144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840726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840726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840725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462610" y="37341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012319" y="3073144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036474" y="5807131"/>
            <a:ext cx="6840725" cy="621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82368" y="2905005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182368" y="2905005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190500" y="0"/>
                </a:move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lnTo>
                  <a:pt x="1905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82368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18841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33431" y="2905005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569C1B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633431" y="2905005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190500" y="0"/>
                </a:move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lnTo>
                  <a:pt x="1905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633431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669904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51063" y="210174"/>
            <a:ext cx="3316715" cy="5182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011547" y="3423242"/>
            <a:ext cx="688679" cy="0"/>
          </a:xfrm>
          <a:custGeom>
            <a:avLst/>
            <a:gdLst/>
            <a:ahLst/>
            <a:cxnLst/>
            <a:rect l="l" t="t" r="r" b="b"/>
            <a:pathLst>
              <a:path w="759459">
                <a:moveTo>
                  <a:pt x="0" y="0"/>
                </a:moveTo>
                <a:lnTo>
                  <a:pt x="7594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93316" y="3374872"/>
            <a:ext cx="147410" cy="97889"/>
          </a:xfrm>
          <a:custGeom>
            <a:avLst/>
            <a:gdLst/>
            <a:ahLst/>
            <a:cxnLst/>
            <a:rect l="l" t="t" r="r" b="b"/>
            <a:pathLst>
              <a:path w="162559" h="107950">
                <a:moveTo>
                  <a:pt x="0" y="0"/>
                </a:moveTo>
                <a:lnTo>
                  <a:pt x="0" y="107950"/>
                </a:lnTo>
                <a:lnTo>
                  <a:pt x="162559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29951" y="1622081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88308" y="1622081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59130" y="378312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59130" y="3073144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10193" y="3073144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10193" y="4524207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59130" y="4524207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389663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389663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389662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011547" y="37341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61255" y="3073144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840726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840726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840725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462610" y="37341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012319" y="3073144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036474" y="5558446"/>
            <a:ext cx="6840725" cy="1119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33431" y="2905005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569C1B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33431" y="2905005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190500" y="0"/>
                </a:move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lnTo>
                  <a:pt x="1905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51063" y="210174"/>
            <a:ext cx="3316715" cy="5182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812676" y="475972"/>
          <a:ext cx="2591183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4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8478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L="946150">
                        <a:lnSpc>
                          <a:spcPct val="10000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3900">
                        <a:latin typeface="Times New Roman"/>
                        <a:cs typeface="Times New Roman"/>
                      </a:endParaRPr>
                    </a:p>
                    <a:p>
                      <a:pPr marR="24130" algn="r">
                        <a:lnSpc>
                          <a:spcPct val="10000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6840726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840726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12319" y="3073144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36474" y="5807131"/>
            <a:ext cx="6840725" cy="621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33431" y="2905005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525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close/>
              </a:path>
            </a:pathLst>
          </a:custGeom>
          <a:solidFill>
            <a:srgbClr val="569C1B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33431" y="2905005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190500" y="0"/>
                </a:move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952500" y="1143000"/>
                </a:lnTo>
                <a:lnTo>
                  <a:pt x="999684" y="1135503"/>
                </a:lnTo>
                <a:lnTo>
                  <a:pt x="1044222" y="1114777"/>
                </a:lnTo>
                <a:lnTo>
                  <a:pt x="1083468" y="1083468"/>
                </a:lnTo>
                <a:lnTo>
                  <a:pt x="1114777" y="1044222"/>
                </a:lnTo>
                <a:lnTo>
                  <a:pt x="1135503" y="999684"/>
                </a:lnTo>
                <a:lnTo>
                  <a:pt x="1143000" y="952500"/>
                </a:lnTo>
                <a:lnTo>
                  <a:pt x="1143000" y="190500"/>
                </a:lnTo>
                <a:lnTo>
                  <a:pt x="1135503" y="143315"/>
                </a:lnTo>
                <a:lnTo>
                  <a:pt x="1114777" y="98777"/>
                </a:lnTo>
                <a:lnTo>
                  <a:pt x="1083468" y="59531"/>
                </a:lnTo>
                <a:lnTo>
                  <a:pt x="1044222" y="28222"/>
                </a:lnTo>
                <a:lnTo>
                  <a:pt x="999684" y="7496"/>
                </a:lnTo>
                <a:lnTo>
                  <a:pt x="952500" y="0"/>
                </a:lnTo>
                <a:lnTo>
                  <a:pt x="1905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51063" y="210174"/>
            <a:ext cx="3316715" cy="5182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812676" y="475972"/>
          <a:ext cx="2591183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4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8478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L="946150">
                        <a:lnSpc>
                          <a:spcPct val="10000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3900">
                        <a:latin typeface="Times New Roman"/>
                        <a:cs typeface="Times New Roman"/>
                      </a:endParaRPr>
                    </a:p>
                    <a:p>
                      <a:pPr marR="24130" algn="r">
                        <a:lnSpc>
                          <a:spcPct val="10000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6840726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840726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12319" y="3073144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36474" y="5558445"/>
            <a:ext cx="6840725" cy="11204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1063" y="210174"/>
            <a:ext cx="3316715" cy="5182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36474" y="5807131"/>
            <a:ext cx="6840725" cy="621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812676" y="475972"/>
          <a:ext cx="2591183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4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8478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L="946150">
                        <a:lnSpc>
                          <a:spcPct val="10000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3900">
                        <a:latin typeface="Times New Roman"/>
                        <a:cs typeface="Times New Roman"/>
                      </a:endParaRPr>
                    </a:p>
                    <a:p>
                      <a:pPr marR="24130" algn="r">
                        <a:lnSpc>
                          <a:spcPct val="10000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1063" y="210174"/>
            <a:ext cx="3316715" cy="5182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12676" y="475972"/>
          <a:ext cx="2591183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4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8478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5800">
                        <a:latin typeface="Times New Roman"/>
                        <a:cs typeface="Times New Roman"/>
                      </a:endParaRPr>
                    </a:p>
                    <a:p>
                      <a:pPr marL="946150">
                        <a:lnSpc>
                          <a:spcPct val="10000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3900">
                        <a:latin typeface="Times New Roman"/>
                        <a:cs typeface="Times New Roman"/>
                      </a:endParaRPr>
                    </a:p>
                    <a:p>
                      <a:pPr marR="24130" algn="r">
                        <a:lnSpc>
                          <a:spcPct val="10000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36474" y="5558446"/>
            <a:ext cx="6840725" cy="1119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036474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08645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788886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88886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788886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829179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60">
                <a:moveTo>
                  <a:pt x="372109" y="0"/>
                </a:moveTo>
                <a:lnTo>
                  <a:pt x="0" y="132079"/>
                </a:lnTo>
                <a:lnTo>
                  <a:pt x="372109" y="264159"/>
                </a:lnTo>
                <a:lnTo>
                  <a:pt x="37210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829179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60">
                <a:moveTo>
                  <a:pt x="0" y="132079"/>
                </a:moveTo>
                <a:lnTo>
                  <a:pt x="372109" y="264159"/>
                </a:lnTo>
                <a:lnTo>
                  <a:pt x="372109" y="0"/>
                </a:lnTo>
                <a:lnTo>
                  <a:pt x="0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829179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2487537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1072174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68910" y="0"/>
                </a:moveTo>
                <a:lnTo>
                  <a:pt x="0" y="355600"/>
                </a:lnTo>
                <a:lnTo>
                  <a:pt x="355600" y="186690"/>
                </a:lnTo>
                <a:lnTo>
                  <a:pt x="16891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072174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355600"/>
                </a:moveTo>
                <a:lnTo>
                  <a:pt x="355600" y="186690"/>
                </a:lnTo>
                <a:lnTo>
                  <a:pt x="168910" y="0"/>
                </a:lnTo>
                <a:lnTo>
                  <a:pt x="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829179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2487537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1538587" y="318945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264160" y="0"/>
                </a:moveTo>
                <a:lnTo>
                  <a:pt x="0" y="0"/>
                </a:lnTo>
                <a:lnTo>
                  <a:pt x="132080" y="372110"/>
                </a:lnTo>
                <a:lnTo>
                  <a:pt x="26416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1538587" y="318945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80" y="372110"/>
                </a:moveTo>
                <a:lnTo>
                  <a:pt x="264160" y="0"/>
                </a:lnTo>
                <a:lnTo>
                  <a:pt x="0" y="0"/>
                </a:lnTo>
                <a:lnTo>
                  <a:pt x="132080" y="37211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829179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2487537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1922082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86689" y="0"/>
                </a:moveTo>
                <a:lnTo>
                  <a:pt x="0" y="186690"/>
                </a:lnTo>
                <a:lnTo>
                  <a:pt x="355600" y="355600"/>
                </a:lnTo>
                <a:lnTo>
                  <a:pt x="18668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1922082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355600"/>
                </a:moveTo>
                <a:lnTo>
                  <a:pt x="186689" y="0"/>
                </a:lnTo>
                <a:lnTo>
                  <a:pt x="0" y="186690"/>
                </a:lnTo>
                <a:lnTo>
                  <a:pt x="35560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829179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2487537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2150106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0" y="0"/>
                </a:moveTo>
                <a:lnTo>
                  <a:pt x="0" y="264159"/>
                </a:lnTo>
                <a:lnTo>
                  <a:pt x="372110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2150106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372110" y="132079"/>
                </a:moveTo>
                <a:lnTo>
                  <a:pt x="0" y="0"/>
                </a:lnTo>
                <a:lnTo>
                  <a:pt x="0" y="264159"/>
                </a:lnTo>
                <a:lnTo>
                  <a:pt x="372110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829179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2487537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1922082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89" y="355600"/>
                </a:lnTo>
                <a:lnTo>
                  <a:pt x="3556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1922082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89" y="355600"/>
                </a:lnTo>
                <a:lnTo>
                  <a:pt x="35560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829179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2487537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1538587" y="1868531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80" y="0"/>
                </a:moveTo>
                <a:lnTo>
                  <a:pt x="0" y="372110"/>
                </a:lnTo>
                <a:lnTo>
                  <a:pt x="264160" y="372110"/>
                </a:lnTo>
                <a:lnTo>
                  <a:pt x="13208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1538587" y="1868531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80" y="0"/>
                </a:moveTo>
                <a:lnTo>
                  <a:pt x="0" y="372110"/>
                </a:lnTo>
                <a:lnTo>
                  <a:pt x="264160" y="372110"/>
                </a:lnTo>
                <a:lnTo>
                  <a:pt x="13208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829179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2487537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1072174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10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1072174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10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829179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2487537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1243768" y="2283121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30" h="913129">
                <a:moveTo>
                  <a:pt x="455930" y="0"/>
                </a:moveTo>
                <a:lnTo>
                  <a:pt x="408114" y="2273"/>
                </a:lnTo>
                <a:lnTo>
                  <a:pt x="361954" y="8964"/>
                </a:lnTo>
                <a:lnTo>
                  <a:pt x="317648" y="19874"/>
                </a:lnTo>
                <a:lnTo>
                  <a:pt x="275391" y="34805"/>
                </a:lnTo>
                <a:lnTo>
                  <a:pt x="235382" y="53562"/>
                </a:lnTo>
                <a:lnTo>
                  <a:pt x="197817" y="75946"/>
                </a:lnTo>
                <a:lnTo>
                  <a:pt x="162894" y="101761"/>
                </a:lnTo>
                <a:lnTo>
                  <a:pt x="130809" y="130810"/>
                </a:lnTo>
                <a:lnTo>
                  <a:pt x="101761" y="162894"/>
                </a:lnTo>
                <a:lnTo>
                  <a:pt x="75946" y="197817"/>
                </a:lnTo>
                <a:lnTo>
                  <a:pt x="53562" y="235382"/>
                </a:lnTo>
                <a:lnTo>
                  <a:pt x="34805" y="275391"/>
                </a:lnTo>
                <a:lnTo>
                  <a:pt x="19874" y="317648"/>
                </a:lnTo>
                <a:lnTo>
                  <a:pt x="8964" y="361954"/>
                </a:lnTo>
                <a:lnTo>
                  <a:pt x="2273" y="408114"/>
                </a:lnTo>
                <a:lnTo>
                  <a:pt x="0" y="455929"/>
                </a:lnTo>
                <a:lnTo>
                  <a:pt x="2273" y="503968"/>
                </a:lnTo>
                <a:lnTo>
                  <a:pt x="8964" y="550324"/>
                </a:lnTo>
                <a:lnTo>
                  <a:pt x="19874" y="594800"/>
                </a:lnTo>
                <a:lnTo>
                  <a:pt x="34805" y="637202"/>
                </a:lnTo>
                <a:lnTo>
                  <a:pt x="53562" y="677335"/>
                </a:lnTo>
                <a:lnTo>
                  <a:pt x="75946" y="715002"/>
                </a:lnTo>
                <a:lnTo>
                  <a:pt x="101761" y="750009"/>
                </a:lnTo>
                <a:lnTo>
                  <a:pt x="130809" y="782161"/>
                </a:lnTo>
                <a:lnTo>
                  <a:pt x="162894" y="811261"/>
                </a:lnTo>
                <a:lnTo>
                  <a:pt x="197817" y="837116"/>
                </a:lnTo>
                <a:lnTo>
                  <a:pt x="235382" y="859528"/>
                </a:lnTo>
                <a:lnTo>
                  <a:pt x="275391" y="878304"/>
                </a:lnTo>
                <a:lnTo>
                  <a:pt x="317648" y="893247"/>
                </a:lnTo>
                <a:lnTo>
                  <a:pt x="361954" y="904163"/>
                </a:lnTo>
                <a:lnTo>
                  <a:pt x="408114" y="910855"/>
                </a:lnTo>
                <a:lnTo>
                  <a:pt x="455930" y="913129"/>
                </a:lnTo>
                <a:lnTo>
                  <a:pt x="503968" y="910855"/>
                </a:lnTo>
                <a:lnTo>
                  <a:pt x="550324" y="904163"/>
                </a:lnTo>
                <a:lnTo>
                  <a:pt x="594800" y="893247"/>
                </a:lnTo>
                <a:lnTo>
                  <a:pt x="637202" y="878304"/>
                </a:lnTo>
                <a:lnTo>
                  <a:pt x="677335" y="859528"/>
                </a:lnTo>
                <a:lnTo>
                  <a:pt x="715002" y="837116"/>
                </a:lnTo>
                <a:lnTo>
                  <a:pt x="750009" y="811261"/>
                </a:lnTo>
                <a:lnTo>
                  <a:pt x="782161" y="782161"/>
                </a:lnTo>
                <a:lnTo>
                  <a:pt x="811261" y="750009"/>
                </a:lnTo>
                <a:lnTo>
                  <a:pt x="837116" y="715002"/>
                </a:lnTo>
                <a:lnTo>
                  <a:pt x="859528" y="677335"/>
                </a:lnTo>
                <a:lnTo>
                  <a:pt x="878304" y="637202"/>
                </a:lnTo>
                <a:lnTo>
                  <a:pt x="893247" y="594800"/>
                </a:lnTo>
                <a:lnTo>
                  <a:pt x="904163" y="550324"/>
                </a:lnTo>
                <a:lnTo>
                  <a:pt x="910855" y="503968"/>
                </a:lnTo>
                <a:lnTo>
                  <a:pt x="913130" y="455929"/>
                </a:lnTo>
                <a:lnTo>
                  <a:pt x="910855" y="408114"/>
                </a:lnTo>
                <a:lnTo>
                  <a:pt x="904163" y="361954"/>
                </a:lnTo>
                <a:lnTo>
                  <a:pt x="893247" y="317648"/>
                </a:lnTo>
                <a:lnTo>
                  <a:pt x="878304" y="275391"/>
                </a:lnTo>
                <a:lnTo>
                  <a:pt x="859528" y="235382"/>
                </a:lnTo>
                <a:lnTo>
                  <a:pt x="837116" y="197817"/>
                </a:lnTo>
                <a:lnTo>
                  <a:pt x="811261" y="162894"/>
                </a:lnTo>
                <a:lnTo>
                  <a:pt x="782161" y="130810"/>
                </a:lnTo>
                <a:lnTo>
                  <a:pt x="750009" y="101761"/>
                </a:lnTo>
                <a:lnTo>
                  <a:pt x="715002" y="75946"/>
                </a:lnTo>
                <a:lnTo>
                  <a:pt x="677335" y="53562"/>
                </a:lnTo>
                <a:lnTo>
                  <a:pt x="637202" y="34805"/>
                </a:lnTo>
                <a:lnTo>
                  <a:pt x="594800" y="19874"/>
                </a:lnTo>
                <a:lnTo>
                  <a:pt x="550324" y="8964"/>
                </a:lnTo>
                <a:lnTo>
                  <a:pt x="503968" y="2273"/>
                </a:lnTo>
                <a:lnTo>
                  <a:pt x="45593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1243768" y="2283121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30" h="913129">
                <a:moveTo>
                  <a:pt x="455930" y="0"/>
                </a:moveTo>
                <a:lnTo>
                  <a:pt x="503968" y="2273"/>
                </a:lnTo>
                <a:lnTo>
                  <a:pt x="550324" y="8964"/>
                </a:lnTo>
                <a:lnTo>
                  <a:pt x="594800" y="19874"/>
                </a:lnTo>
                <a:lnTo>
                  <a:pt x="637202" y="34805"/>
                </a:lnTo>
                <a:lnTo>
                  <a:pt x="677335" y="53562"/>
                </a:lnTo>
                <a:lnTo>
                  <a:pt x="715002" y="75946"/>
                </a:lnTo>
                <a:lnTo>
                  <a:pt x="750009" y="101761"/>
                </a:lnTo>
                <a:lnTo>
                  <a:pt x="782161" y="130810"/>
                </a:lnTo>
                <a:lnTo>
                  <a:pt x="811261" y="162894"/>
                </a:lnTo>
                <a:lnTo>
                  <a:pt x="837116" y="197817"/>
                </a:lnTo>
                <a:lnTo>
                  <a:pt x="859528" y="235382"/>
                </a:lnTo>
                <a:lnTo>
                  <a:pt x="878304" y="275391"/>
                </a:lnTo>
                <a:lnTo>
                  <a:pt x="893247" y="317648"/>
                </a:lnTo>
                <a:lnTo>
                  <a:pt x="904163" y="361954"/>
                </a:lnTo>
                <a:lnTo>
                  <a:pt x="910855" y="408114"/>
                </a:lnTo>
                <a:lnTo>
                  <a:pt x="913130" y="455929"/>
                </a:lnTo>
                <a:lnTo>
                  <a:pt x="910855" y="503968"/>
                </a:lnTo>
                <a:lnTo>
                  <a:pt x="904163" y="550324"/>
                </a:lnTo>
                <a:lnTo>
                  <a:pt x="893247" y="594800"/>
                </a:lnTo>
                <a:lnTo>
                  <a:pt x="878304" y="637202"/>
                </a:lnTo>
                <a:lnTo>
                  <a:pt x="859528" y="677335"/>
                </a:lnTo>
                <a:lnTo>
                  <a:pt x="837116" y="715002"/>
                </a:lnTo>
                <a:lnTo>
                  <a:pt x="811261" y="750009"/>
                </a:lnTo>
                <a:lnTo>
                  <a:pt x="782161" y="782161"/>
                </a:lnTo>
                <a:lnTo>
                  <a:pt x="750009" y="811261"/>
                </a:lnTo>
                <a:lnTo>
                  <a:pt x="715002" y="837116"/>
                </a:lnTo>
                <a:lnTo>
                  <a:pt x="677335" y="859528"/>
                </a:lnTo>
                <a:lnTo>
                  <a:pt x="637202" y="878304"/>
                </a:lnTo>
                <a:lnTo>
                  <a:pt x="594800" y="893247"/>
                </a:lnTo>
                <a:lnTo>
                  <a:pt x="550324" y="904163"/>
                </a:lnTo>
                <a:lnTo>
                  <a:pt x="503968" y="910855"/>
                </a:lnTo>
                <a:lnTo>
                  <a:pt x="455930" y="913129"/>
                </a:lnTo>
                <a:lnTo>
                  <a:pt x="408114" y="910855"/>
                </a:lnTo>
                <a:lnTo>
                  <a:pt x="361954" y="904163"/>
                </a:lnTo>
                <a:lnTo>
                  <a:pt x="317648" y="893247"/>
                </a:lnTo>
                <a:lnTo>
                  <a:pt x="275391" y="878304"/>
                </a:lnTo>
                <a:lnTo>
                  <a:pt x="235382" y="859528"/>
                </a:lnTo>
                <a:lnTo>
                  <a:pt x="197817" y="837116"/>
                </a:lnTo>
                <a:lnTo>
                  <a:pt x="162894" y="811261"/>
                </a:lnTo>
                <a:lnTo>
                  <a:pt x="130809" y="782161"/>
                </a:lnTo>
                <a:lnTo>
                  <a:pt x="101761" y="750009"/>
                </a:lnTo>
                <a:lnTo>
                  <a:pt x="75946" y="715002"/>
                </a:lnTo>
                <a:lnTo>
                  <a:pt x="53562" y="677335"/>
                </a:lnTo>
                <a:lnTo>
                  <a:pt x="34805" y="637202"/>
                </a:lnTo>
                <a:lnTo>
                  <a:pt x="19874" y="594800"/>
                </a:lnTo>
                <a:lnTo>
                  <a:pt x="8964" y="550324"/>
                </a:lnTo>
                <a:lnTo>
                  <a:pt x="2273" y="503968"/>
                </a:lnTo>
                <a:lnTo>
                  <a:pt x="0" y="455929"/>
                </a:lnTo>
                <a:lnTo>
                  <a:pt x="2273" y="408114"/>
                </a:lnTo>
                <a:lnTo>
                  <a:pt x="8964" y="361954"/>
                </a:lnTo>
                <a:lnTo>
                  <a:pt x="19874" y="317648"/>
                </a:lnTo>
                <a:lnTo>
                  <a:pt x="34805" y="275391"/>
                </a:lnTo>
                <a:lnTo>
                  <a:pt x="53562" y="235382"/>
                </a:lnTo>
                <a:lnTo>
                  <a:pt x="75946" y="197817"/>
                </a:lnTo>
                <a:lnTo>
                  <a:pt x="101761" y="162894"/>
                </a:lnTo>
                <a:lnTo>
                  <a:pt x="130809" y="130810"/>
                </a:lnTo>
                <a:lnTo>
                  <a:pt x="162894" y="101761"/>
                </a:lnTo>
                <a:lnTo>
                  <a:pt x="197817" y="75946"/>
                </a:lnTo>
                <a:lnTo>
                  <a:pt x="235382" y="53562"/>
                </a:lnTo>
                <a:lnTo>
                  <a:pt x="275391" y="34805"/>
                </a:lnTo>
                <a:lnTo>
                  <a:pt x="317648" y="19874"/>
                </a:lnTo>
                <a:lnTo>
                  <a:pt x="361954" y="8964"/>
                </a:lnTo>
                <a:lnTo>
                  <a:pt x="408114" y="2273"/>
                </a:lnTo>
                <a:lnTo>
                  <a:pt x="45593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829179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2487537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1508645" y="231536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439" dirty="0">
                <a:solidFill>
                  <a:srgbClr val="191919"/>
                </a:solidFill>
                <a:latin typeface="Courier New"/>
                <a:cs typeface="Courier New"/>
              </a:rPr>
              <a:t>0</a:t>
            </a:r>
            <a:endParaRPr sz="4353">
              <a:solidFill>
                <a:prstClr val="black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0242" y="4356068"/>
            <a:ext cx="2487537" cy="1036474"/>
          </a:xfrm>
          <a:custGeom>
            <a:avLst/>
            <a:gdLst/>
            <a:ahLst/>
            <a:cxnLst/>
            <a:rect l="l" t="t" r="r" b="b"/>
            <a:pathLst>
              <a:path w="2743200" h="1143000">
                <a:moveTo>
                  <a:pt x="25527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2552700" y="1143000"/>
                </a:lnTo>
                <a:lnTo>
                  <a:pt x="2599884" y="1135503"/>
                </a:lnTo>
                <a:lnTo>
                  <a:pt x="2644422" y="1114777"/>
                </a:lnTo>
                <a:lnTo>
                  <a:pt x="2683668" y="1083468"/>
                </a:lnTo>
                <a:lnTo>
                  <a:pt x="2714977" y="1044222"/>
                </a:lnTo>
                <a:lnTo>
                  <a:pt x="2735703" y="999684"/>
                </a:lnTo>
                <a:lnTo>
                  <a:pt x="2743200" y="952500"/>
                </a:lnTo>
                <a:lnTo>
                  <a:pt x="2743200" y="190500"/>
                </a:lnTo>
                <a:lnTo>
                  <a:pt x="2735703" y="143315"/>
                </a:lnTo>
                <a:lnTo>
                  <a:pt x="2714977" y="98777"/>
                </a:lnTo>
                <a:lnTo>
                  <a:pt x="2683668" y="59531"/>
                </a:lnTo>
                <a:lnTo>
                  <a:pt x="2644422" y="28222"/>
                </a:lnTo>
                <a:lnTo>
                  <a:pt x="2599884" y="7496"/>
                </a:lnTo>
                <a:lnTo>
                  <a:pt x="25527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80242" y="4356068"/>
            <a:ext cx="2487537" cy="1036474"/>
          </a:xfrm>
          <a:custGeom>
            <a:avLst/>
            <a:gdLst/>
            <a:ahLst/>
            <a:cxnLst/>
            <a:rect l="l" t="t" r="r" b="b"/>
            <a:pathLst>
              <a:path w="2743200" h="1143000">
                <a:moveTo>
                  <a:pt x="190500" y="0"/>
                </a:move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2552700" y="1143000"/>
                </a:lnTo>
                <a:lnTo>
                  <a:pt x="2599884" y="1135503"/>
                </a:lnTo>
                <a:lnTo>
                  <a:pt x="2644422" y="1114777"/>
                </a:lnTo>
                <a:lnTo>
                  <a:pt x="2683668" y="1083468"/>
                </a:lnTo>
                <a:lnTo>
                  <a:pt x="2714977" y="1044222"/>
                </a:lnTo>
                <a:lnTo>
                  <a:pt x="2735703" y="999684"/>
                </a:lnTo>
                <a:lnTo>
                  <a:pt x="2743200" y="952500"/>
                </a:lnTo>
                <a:lnTo>
                  <a:pt x="2743200" y="190500"/>
                </a:lnTo>
                <a:lnTo>
                  <a:pt x="2735703" y="143315"/>
                </a:lnTo>
                <a:lnTo>
                  <a:pt x="2714977" y="98777"/>
                </a:lnTo>
                <a:lnTo>
                  <a:pt x="2683668" y="59531"/>
                </a:lnTo>
                <a:lnTo>
                  <a:pt x="2644422" y="28222"/>
                </a:lnTo>
                <a:lnTo>
                  <a:pt x="2599884" y="7496"/>
                </a:lnTo>
                <a:lnTo>
                  <a:pt x="2552700" y="0"/>
                </a:lnTo>
                <a:lnTo>
                  <a:pt x="1905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80242" y="2905005"/>
            <a:ext cx="2487537" cy="1036474"/>
          </a:xfrm>
          <a:custGeom>
            <a:avLst/>
            <a:gdLst/>
            <a:ahLst/>
            <a:cxnLst/>
            <a:rect l="l" t="t" r="r" b="b"/>
            <a:pathLst>
              <a:path w="2743200" h="1143000">
                <a:moveTo>
                  <a:pt x="25527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2552700" y="1143000"/>
                </a:lnTo>
                <a:lnTo>
                  <a:pt x="2599884" y="1135503"/>
                </a:lnTo>
                <a:lnTo>
                  <a:pt x="2644422" y="1114777"/>
                </a:lnTo>
                <a:lnTo>
                  <a:pt x="2683668" y="1083468"/>
                </a:lnTo>
                <a:lnTo>
                  <a:pt x="2714977" y="1044222"/>
                </a:lnTo>
                <a:lnTo>
                  <a:pt x="2735703" y="999684"/>
                </a:lnTo>
                <a:lnTo>
                  <a:pt x="2743200" y="952500"/>
                </a:lnTo>
                <a:lnTo>
                  <a:pt x="2743200" y="190500"/>
                </a:lnTo>
                <a:lnTo>
                  <a:pt x="2735703" y="143315"/>
                </a:lnTo>
                <a:lnTo>
                  <a:pt x="2714977" y="98777"/>
                </a:lnTo>
                <a:lnTo>
                  <a:pt x="2683668" y="59531"/>
                </a:lnTo>
                <a:lnTo>
                  <a:pt x="2644422" y="28222"/>
                </a:lnTo>
                <a:lnTo>
                  <a:pt x="2599884" y="7496"/>
                </a:lnTo>
                <a:lnTo>
                  <a:pt x="2552700" y="0"/>
                </a:lnTo>
                <a:close/>
              </a:path>
            </a:pathLst>
          </a:custGeom>
          <a:solidFill>
            <a:srgbClr val="993366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80242" y="2905005"/>
            <a:ext cx="2487537" cy="1036474"/>
          </a:xfrm>
          <a:custGeom>
            <a:avLst/>
            <a:gdLst/>
            <a:ahLst/>
            <a:cxnLst/>
            <a:rect l="l" t="t" r="r" b="b"/>
            <a:pathLst>
              <a:path w="2743200" h="1143000">
                <a:moveTo>
                  <a:pt x="190500" y="0"/>
                </a:move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2552700" y="1143000"/>
                </a:lnTo>
                <a:lnTo>
                  <a:pt x="2599884" y="1135503"/>
                </a:lnTo>
                <a:lnTo>
                  <a:pt x="2644422" y="1114777"/>
                </a:lnTo>
                <a:lnTo>
                  <a:pt x="2683668" y="1083468"/>
                </a:lnTo>
                <a:lnTo>
                  <a:pt x="2714977" y="1044222"/>
                </a:lnTo>
                <a:lnTo>
                  <a:pt x="2735703" y="999684"/>
                </a:lnTo>
                <a:lnTo>
                  <a:pt x="2743200" y="952500"/>
                </a:lnTo>
                <a:lnTo>
                  <a:pt x="2743200" y="190500"/>
                </a:lnTo>
                <a:lnTo>
                  <a:pt x="2735703" y="143315"/>
                </a:lnTo>
                <a:lnTo>
                  <a:pt x="2714977" y="98777"/>
                </a:lnTo>
                <a:lnTo>
                  <a:pt x="2683668" y="59531"/>
                </a:lnTo>
                <a:lnTo>
                  <a:pt x="2644422" y="28222"/>
                </a:lnTo>
                <a:lnTo>
                  <a:pt x="2599884" y="7496"/>
                </a:lnTo>
                <a:lnTo>
                  <a:pt x="2552700" y="0"/>
                </a:lnTo>
                <a:lnTo>
                  <a:pt x="1905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18442" y="3203278"/>
            <a:ext cx="870637" cy="0"/>
          </a:xfrm>
          <a:custGeom>
            <a:avLst/>
            <a:gdLst/>
            <a:ahLst/>
            <a:cxnLst/>
            <a:rect l="l" t="t" r="r" b="b"/>
            <a:pathLst>
              <a:path w="960120">
                <a:moveTo>
                  <a:pt x="0" y="0"/>
                </a:moveTo>
                <a:lnTo>
                  <a:pt x="96011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883321" y="3154910"/>
            <a:ext cx="146258" cy="97889"/>
          </a:xfrm>
          <a:custGeom>
            <a:avLst/>
            <a:gdLst/>
            <a:ahLst/>
            <a:cxnLst/>
            <a:rect l="l" t="t" r="r" b="b"/>
            <a:pathLst>
              <a:path w="161289" h="107950">
                <a:moveTo>
                  <a:pt x="0" y="0"/>
                </a:moveTo>
                <a:lnTo>
                  <a:pt x="0" y="107950"/>
                </a:lnTo>
                <a:lnTo>
                  <a:pt x="161289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018441" y="3593683"/>
            <a:ext cx="146258" cy="97889"/>
          </a:xfrm>
          <a:custGeom>
            <a:avLst/>
            <a:gdLst/>
            <a:ahLst/>
            <a:cxnLst/>
            <a:rect l="l" t="t" r="r" b="b"/>
            <a:pathLst>
              <a:path w="161289" h="107950">
                <a:moveTo>
                  <a:pt x="161289" y="0"/>
                </a:moveTo>
                <a:lnTo>
                  <a:pt x="0" y="54610"/>
                </a:lnTo>
                <a:lnTo>
                  <a:pt x="161289" y="107950"/>
                </a:lnTo>
                <a:lnTo>
                  <a:pt x="1612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798479" y="3734184"/>
            <a:ext cx="0" cy="688679"/>
          </a:xfrm>
          <a:custGeom>
            <a:avLst/>
            <a:gdLst/>
            <a:ahLst/>
            <a:cxnLst/>
            <a:rect l="l" t="t" r="r" b="b"/>
            <a:pathLst>
              <a:path h="759460">
                <a:moveTo>
                  <a:pt x="0" y="0"/>
                </a:moveTo>
                <a:lnTo>
                  <a:pt x="0" y="7594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748957" y="4415953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461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018442" y="4654341"/>
            <a:ext cx="870637" cy="0"/>
          </a:xfrm>
          <a:custGeom>
            <a:avLst/>
            <a:gdLst/>
            <a:ahLst/>
            <a:cxnLst/>
            <a:rect l="l" t="t" r="r" b="b"/>
            <a:pathLst>
              <a:path w="960120">
                <a:moveTo>
                  <a:pt x="0" y="0"/>
                </a:moveTo>
                <a:lnTo>
                  <a:pt x="96011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83321" y="4605973"/>
            <a:ext cx="146258" cy="97889"/>
          </a:xfrm>
          <a:custGeom>
            <a:avLst/>
            <a:gdLst/>
            <a:ahLst/>
            <a:cxnLst/>
            <a:rect l="l" t="t" r="r" b="b"/>
            <a:pathLst>
              <a:path w="161289" h="107950">
                <a:moveTo>
                  <a:pt x="0" y="0"/>
                </a:moveTo>
                <a:lnTo>
                  <a:pt x="0" y="107950"/>
                </a:lnTo>
                <a:lnTo>
                  <a:pt x="161289" y="533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018441" y="5044746"/>
            <a:ext cx="146258" cy="97889"/>
          </a:xfrm>
          <a:custGeom>
            <a:avLst/>
            <a:gdLst/>
            <a:ahLst/>
            <a:cxnLst/>
            <a:rect l="l" t="t" r="r" b="b"/>
            <a:pathLst>
              <a:path w="161289" h="107950">
                <a:moveTo>
                  <a:pt x="161289" y="0"/>
                </a:moveTo>
                <a:lnTo>
                  <a:pt x="0" y="54609"/>
                </a:lnTo>
                <a:lnTo>
                  <a:pt x="161289" y="107950"/>
                </a:lnTo>
                <a:lnTo>
                  <a:pt x="1612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487537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36474" y="5807131"/>
            <a:ext cx="6840725" cy="6218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487537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487537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109421" y="37341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938600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938600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938599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60484" y="37341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38600" y="4563363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938600" y="4563363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938599" y="45633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560484" y="51852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487537" y="4563363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487537" y="4563363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487537" y="45633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109421" y="51852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249542" y="3734184"/>
            <a:ext cx="0" cy="688679"/>
          </a:xfrm>
          <a:custGeom>
            <a:avLst/>
            <a:gdLst/>
            <a:ahLst/>
            <a:cxnLst/>
            <a:rect l="l" t="t" r="r" b="b"/>
            <a:pathLst>
              <a:path h="759460">
                <a:moveTo>
                  <a:pt x="0" y="0"/>
                </a:moveTo>
                <a:lnTo>
                  <a:pt x="0" y="7594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659130" y="3073145"/>
            <a:ext cx="1727456" cy="2035131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tabLst>
                <a:tab pos="1462002" algn="l"/>
              </a:tabLst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r>
              <a:rPr sz="3990" spc="-145" dirty="0">
                <a:solidFill>
                  <a:srgbClr val="191919"/>
                </a:solidFill>
                <a:latin typeface="SimSun"/>
                <a:cs typeface="SimSun"/>
              </a:rPr>
              <a:t> </a:t>
            </a:r>
            <a:r>
              <a:rPr sz="3990" u="sng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  <a:p>
            <a:pPr defTabSz="829178">
              <a:spcBef>
                <a:spcPts val="14"/>
              </a:spcBef>
              <a:defRPr/>
            </a:pPr>
            <a:endParaRPr sz="5169">
              <a:solidFill>
                <a:prstClr val="black"/>
              </a:solidFill>
              <a:latin typeface="SimSun"/>
              <a:cs typeface="SimSun"/>
            </a:endParaRPr>
          </a:p>
          <a:p>
            <a:pPr marL="11516" defTabSz="829178">
              <a:tabLst>
                <a:tab pos="1462002" algn="l"/>
              </a:tabLst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r>
              <a:rPr sz="3990" spc="-145" dirty="0">
                <a:solidFill>
                  <a:srgbClr val="191919"/>
                </a:solidFill>
                <a:latin typeface="SimSun"/>
                <a:cs typeface="SimSun"/>
              </a:rPr>
              <a:t> </a:t>
            </a:r>
            <a:r>
              <a:rPr sz="3990" u="sng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201172" y="4415953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0242" y="4356068"/>
            <a:ext cx="2487537" cy="1036474"/>
          </a:xfrm>
          <a:custGeom>
            <a:avLst/>
            <a:gdLst/>
            <a:ahLst/>
            <a:cxnLst/>
            <a:rect l="l" t="t" r="r" b="b"/>
            <a:pathLst>
              <a:path w="2743200" h="1143000">
                <a:moveTo>
                  <a:pt x="25527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2552700" y="1143000"/>
                </a:lnTo>
                <a:lnTo>
                  <a:pt x="2599884" y="1135503"/>
                </a:lnTo>
                <a:lnTo>
                  <a:pt x="2644422" y="1114777"/>
                </a:lnTo>
                <a:lnTo>
                  <a:pt x="2683668" y="1083468"/>
                </a:lnTo>
                <a:lnTo>
                  <a:pt x="2714977" y="1044222"/>
                </a:lnTo>
                <a:lnTo>
                  <a:pt x="2735703" y="999684"/>
                </a:lnTo>
                <a:lnTo>
                  <a:pt x="2743200" y="952500"/>
                </a:lnTo>
                <a:lnTo>
                  <a:pt x="2743200" y="190500"/>
                </a:lnTo>
                <a:lnTo>
                  <a:pt x="2735703" y="143315"/>
                </a:lnTo>
                <a:lnTo>
                  <a:pt x="2714977" y="98777"/>
                </a:lnTo>
                <a:lnTo>
                  <a:pt x="2683668" y="59531"/>
                </a:lnTo>
                <a:lnTo>
                  <a:pt x="2644422" y="28222"/>
                </a:lnTo>
                <a:lnTo>
                  <a:pt x="2599884" y="7496"/>
                </a:lnTo>
                <a:lnTo>
                  <a:pt x="25527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80242" y="4356068"/>
            <a:ext cx="2487537" cy="1036474"/>
          </a:xfrm>
          <a:custGeom>
            <a:avLst/>
            <a:gdLst/>
            <a:ahLst/>
            <a:cxnLst/>
            <a:rect l="l" t="t" r="r" b="b"/>
            <a:pathLst>
              <a:path w="2743200" h="1143000">
                <a:moveTo>
                  <a:pt x="190500" y="0"/>
                </a:move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2552700" y="1143000"/>
                </a:lnTo>
                <a:lnTo>
                  <a:pt x="2599884" y="1135503"/>
                </a:lnTo>
                <a:lnTo>
                  <a:pt x="2644422" y="1114777"/>
                </a:lnTo>
                <a:lnTo>
                  <a:pt x="2683668" y="1083468"/>
                </a:lnTo>
                <a:lnTo>
                  <a:pt x="2714977" y="1044222"/>
                </a:lnTo>
                <a:lnTo>
                  <a:pt x="2735703" y="999684"/>
                </a:lnTo>
                <a:lnTo>
                  <a:pt x="2743200" y="952500"/>
                </a:lnTo>
                <a:lnTo>
                  <a:pt x="2743200" y="190500"/>
                </a:lnTo>
                <a:lnTo>
                  <a:pt x="2735703" y="143315"/>
                </a:lnTo>
                <a:lnTo>
                  <a:pt x="2714977" y="98777"/>
                </a:lnTo>
                <a:lnTo>
                  <a:pt x="2683668" y="59531"/>
                </a:lnTo>
                <a:lnTo>
                  <a:pt x="2644422" y="28222"/>
                </a:lnTo>
                <a:lnTo>
                  <a:pt x="2599884" y="7496"/>
                </a:lnTo>
                <a:lnTo>
                  <a:pt x="2552700" y="0"/>
                </a:lnTo>
                <a:lnTo>
                  <a:pt x="1905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80242" y="2905005"/>
            <a:ext cx="2487537" cy="1036474"/>
          </a:xfrm>
          <a:custGeom>
            <a:avLst/>
            <a:gdLst/>
            <a:ahLst/>
            <a:cxnLst/>
            <a:rect l="l" t="t" r="r" b="b"/>
            <a:pathLst>
              <a:path w="2743200" h="1143000">
                <a:moveTo>
                  <a:pt x="25527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2552700" y="1143000"/>
                </a:lnTo>
                <a:lnTo>
                  <a:pt x="2599884" y="1135503"/>
                </a:lnTo>
                <a:lnTo>
                  <a:pt x="2644422" y="1114777"/>
                </a:lnTo>
                <a:lnTo>
                  <a:pt x="2683668" y="1083468"/>
                </a:lnTo>
                <a:lnTo>
                  <a:pt x="2714977" y="1044222"/>
                </a:lnTo>
                <a:lnTo>
                  <a:pt x="2735703" y="999684"/>
                </a:lnTo>
                <a:lnTo>
                  <a:pt x="2743200" y="952500"/>
                </a:lnTo>
                <a:lnTo>
                  <a:pt x="2743200" y="190500"/>
                </a:lnTo>
                <a:lnTo>
                  <a:pt x="2735703" y="143315"/>
                </a:lnTo>
                <a:lnTo>
                  <a:pt x="2714977" y="98777"/>
                </a:lnTo>
                <a:lnTo>
                  <a:pt x="2683668" y="59531"/>
                </a:lnTo>
                <a:lnTo>
                  <a:pt x="2644422" y="28222"/>
                </a:lnTo>
                <a:lnTo>
                  <a:pt x="2599884" y="7496"/>
                </a:lnTo>
                <a:lnTo>
                  <a:pt x="2552700" y="0"/>
                </a:lnTo>
                <a:close/>
              </a:path>
            </a:pathLst>
          </a:custGeom>
          <a:solidFill>
            <a:srgbClr val="993366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80242" y="2905005"/>
            <a:ext cx="2487537" cy="1036474"/>
          </a:xfrm>
          <a:custGeom>
            <a:avLst/>
            <a:gdLst/>
            <a:ahLst/>
            <a:cxnLst/>
            <a:rect l="l" t="t" r="r" b="b"/>
            <a:pathLst>
              <a:path w="2743200" h="1143000">
                <a:moveTo>
                  <a:pt x="190500" y="0"/>
                </a:move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2552700" y="1143000"/>
                </a:lnTo>
                <a:lnTo>
                  <a:pt x="2599884" y="1135503"/>
                </a:lnTo>
                <a:lnTo>
                  <a:pt x="2644422" y="1114777"/>
                </a:lnTo>
                <a:lnTo>
                  <a:pt x="2683668" y="1083468"/>
                </a:lnTo>
                <a:lnTo>
                  <a:pt x="2714977" y="1044222"/>
                </a:lnTo>
                <a:lnTo>
                  <a:pt x="2735703" y="999684"/>
                </a:lnTo>
                <a:lnTo>
                  <a:pt x="2743200" y="952500"/>
                </a:lnTo>
                <a:lnTo>
                  <a:pt x="2743200" y="190500"/>
                </a:lnTo>
                <a:lnTo>
                  <a:pt x="2735703" y="143315"/>
                </a:lnTo>
                <a:lnTo>
                  <a:pt x="2714977" y="98777"/>
                </a:lnTo>
                <a:lnTo>
                  <a:pt x="2683668" y="59531"/>
                </a:lnTo>
                <a:lnTo>
                  <a:pt x="2644422" y="28222"/>
                </a:lnTo>
                <a:lnTo>
                  <a:pt x="2599884" y="7496"/>
                </a:lnTo>
                <a:lnTo>
                  <a:pt x="2552700" y="0"/>
                </a:lnTo>
                <a:lnTo>
                  <a:pt x="1905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80242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67778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18442" y="3203278"/>
            <a:ext cx="870637" cy="0"/>
          </a:xfrm>
          <a:custGeom>
            <a:avLst/>
            <a:gdLst/>
            <a:ahLst/>
            <a:cxnLst/>
            <a:rect l="l" t="t" r="r" b="b"/>
            <a:pathLst>
              <a:path w="960120">
                <a:moveTo>
                  <a:pt x="0" y="0"/>
                </a:moveTo>
                <a:lnTo>
                  <a:pt x="96011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883321" y="3154910"/>
            <a:ext cx="146258" cy="97889"/>
          </a:xfrm>
          <a:custGeom>
            <a:avLst/>
            <a:gdLst/>
            <a:ahLst/>
            <a:cxnLst/>
            <a:rect l="l" t="t" r="r" b="b"/>
            <a:pathLst>
              <a:path w="161289" h="107950">
                <a:moveTo>
                  <a:pt x="0" y="0"/>
                </a:moveTo>
                <a:lnTo>
                  <a:pt x="0" y="107950"/>
                </a:lnTo>
                <a:lnTo>
                  <a:pt x="161289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018441" y="3593683"/>
            <a:ext cx="146258" cy="97889"/>
          </a:xfrm>
          <a:custGeom>
            <a:avLst/>
            <a:gdLst/>
            <a:ahLst/>
            <a:cxnLst/>
            <a:rect l="l" t="t" r="r" b="b"/>
            <a:pathLst>
              <a:path w="161289" h="107950">
                <a:moveTo>
                  <a:pt x="161289" y="0"/>
                </a:moveTo>
                <a:lnTo>
                  <a:pt x="0" y="54610"/>
                </a:lnTo>
                <a:lnTo>
                  <a:pt x="161289" y="107950"/>
                </a:lnTo>
                <a:lnTo>
                  <a:pt x="1612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798479" y="3734184"/>
            <a:ext cx="0" cy="688679"/>
          </a:xfrm>
          <a:custGeom>
            <a:avLst/>
            <a:gdLst/>
            <a:ahLst/>
            <a:cxnLst/>
            <a:rect l="l" t="t" r="r" b="b"/>
            <a:pathLst>
              <a:path h="759460">
                <a:moveTo>
                  <a:pt x="0" y="0"/>
                </a:moveTo>
                <a:lnTo>
                  <a:pt x="0" y="7594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748957" y="4415953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461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018442" y="4654341"/>
            <a:ext cx="870637" cy="0"/>
          </a:xfrm>
          <a:custGeom>
            <a:avLst/>
            <a:gdLst/>
            <a:ahLst/>
            <a:cxnLst/>
            <a:rect l="l" t="t" r="r" b="b"/>
            <a:pathLst>
              <a:path w="960120">
                <a:moveTo>
                  <a:pt x="0" y="0"/>
                </a:moveTo>
                <a:lnTo>
                  <a:pt x="96011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83321" y="4605973"/>
            <a:ext cx="146258" cy="97889"/>
          </a:xfrm>
          <a:custGeom>
            <a:avLst/>
            <a:gdLst/>
            <a:ahLst/>
            <a:cxnLst/>
            <a:rect l="l" t="t" r="r" b="b"/>
            <a:pathLst>
              <a:path w="161289" h="107950">
                <a:moveTo>
                  <a:pt x="0" y="0"/>
                </a:moveTo>
                <a:lnTo>
                  <a:pt x="0" y="107950"/>
                </a:lnTo>
                <a:lnTo>
                  <a:pt x="161289" y="533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018441" y="5044746"/>
            <a:ext cx="146258" cy="97889"/>
          </a:xfrm>
          <a:custGeom>
            <a:avLst/>
            <a:gdLst/>
            <a:ahLst/>
            <a:cxnLst/>
            <a:rect l="l" t="t" r="r" b="b"/>
            <a:pathLst>
              <a:path w="161289" h="107950">
                <a:moveTo>
                  <a:pt x="161289" y="0"/>
                </a:moveTo>
                <a:lnTo>
                  <a:pt x="0" y="54609"/>
                </a:lnTo>
                <a:lnTo>
                  <a:pt x="161289" y="107950"/>
                </a:lnTo>
                <a:lnTo>
                  <a:pt x="1612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487537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487537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487537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109421" y="37341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938600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938600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36474" y="5558446"/>
            <a:ext cx="6840725" cy="1119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938599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60484" y="37341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38600" y="4563363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938600" y="4563363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938599" y="45633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560484" y="51852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487537" y="4563363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487537" y="4563363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487537" y="45633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109421" y="51852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249542" y="3734184"/>
            <a:ext cx="0" cy="688679"/>
          </a:xfrm>
          <a:custGeom>
            <a:avLst/>
            <a:gdLst/>
            <a:ahLst/>
            <a:cxnLst/>
            <a:rect l="l" t="t" r="r" b="b"/>
            <a:pathLst>
              <a:path h="759460">
                <a:moveTo>
                  <a:pt x="0" y="0"/>
                </a:moveTo>
                <a:lnTo>
                  <a:pt x="0" y="7594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659130" y="3073145"/>
            <a:ext cx="1727456" cy="2035131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tabLst>
                <a:tab pos="1462002" algn="l"/>
              </a:tabLst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r>
              <a:rPr sz="3990" spc="-145" dirty="0">
                <a:solidFill>
                  <a:srgbClr val="191919"/>
                </a:solidFill>
                <a:latin typeface="SimSun"/>
                <a:cs typeface="SimSun"/>
              </a:rPr>
              <a:t> </a:t>
            </a:r>
            <a:r>
              <a:rPr sz="3990" u="sng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  <a:p>
            <a:pPr defTabSz="829178">
              <a:spcBef>
                <a:spcPts val="14"/>
              </a:spcBef>
              <a:defRPr/>
            </a:pPr>
            <a:endParaRPr sz="5169">
              <a:solidFill>
                <a:prstClr val="black"/>
              </a:solidFill>
              <a:latin typeface="SimSun"/>
              <a:cs typeface="SimSun"/>
            </a:endParaRPr>
          </a:p>
          <a:p>
            <a:pPr marL="11516" defTabSz="829178">
              <a:tabLst>
                <a:tab pos="1462002" algn="l"/>
              </a:tabLst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r>
              <a:rPr sz="3990" spc="-145" dirty="0">
                <a:solidFill>
                  <a:srgbClr val="191919"/>
                </a:solidFill>
                <a:latin typeface="SimSun"/>
                <a:cs typeface="SimSun"/>
              </a:rPr>
              <a:t> </a:t>
            </a:r>
            <a:r>
              <a:rPr sz="3990" u="sng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201172" y="4415953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24010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24010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45894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4589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4589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6777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76777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76777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38966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011547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011547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633431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33431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633431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255315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389663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38966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011547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255315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255315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877199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280242" y="4356068"/>
            <a:ext cx="2487537" cy="1036474"/>
          </a:xfrm>
          <a:custGeom>
            <a:avLst/>
            <a:gdLst/>
            <a:ahLst/>
            <a:cxnLst/>
            <a:rect l="l" t="t" r="r" b="b"/>
            <a:pathLst>
              <a:path w="2743200" h="1143000">
                <a:moveTo>
                  <a:pt x="25527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2552700" y="1143000"/>
                </a:lnTo>
                <a:lnTo>
                  <a:pt x="2599884" y="1135503"/>
                </a:lnTo>
                <a:lnTo>
                  <a:pt x="2644422" y="1114777"/>
                </a:lnTo>
                <a:lnTo>
                  <a:pt x="2683668" y="1083468"/>
                </a:lnTo>
                <a:lnTo>
                  <a:pt x="2714977" y="1044222"/>
                </a:lnTo>
                <a:lnTo>
                  <a:pt x="2735703" y="999684"/>
                </a:lnTo>
                <a:lnTo>
                  <a:pt x="2743200" y="952500"/>
                </a:lnTo>
                <a:lnTo>
                  <a:pt x="2743200" y="190500"/>
                </a:lnTo>
                <a:lnTo>
                  <a:pt x="2735703" y="143315"/>
                </a:lnTo>
                <a:lnTo>
                  <a:pt x="2714977" y="98777"/>
                </a:lnTo>
                <a:lnTo>
                  <a:pt x="2683668" y="59531"/>
                </a:lnTo>
                <a:lnTo>
                  <a:pt x="2644422" y="28222"/>
                </a:lnTo>
                <a:lnTo>
                  <a:pt x="2599884" y="7496"/>
                </a:lnTo>
                <a:lnTo>
                  <a:pt x="25527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280242" y="4356068"/>
            <a:ext cx="2487537" cy="1036474"/>
          </a:xfrm>
          <a:custGeom>
            <a:avLst/>
            <a:gdLst/>
            <a:ahLst/>
            <a:cxnLst/>
            <a:rect l="l" t="t" r="r" b="b"/>
            <a:pathLst>
              <a:path w="2743200" h="1143000">
                <a:moveTo>
                  <a:pt x="190500" y="0"/>
                </a:move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2552700" y="1143000"/>
                </a:lnTo>
                <a:lnTo>
                  <a:pt x="2599884" y="1135503"/>
                </a:lnTo>
                <a:lnTo>
                  <a:pt x="2644422" y="1114777"/>
                </a:lnTo>
                <a:lnTo>
                  <a:pt x="2683668" y="1083468"/>
                </a:lnTo>
                <a:lnTo>
                  <a:pt x="2714977" y="1044222"/>
                </a:lnTo>
                <a:lnTo>
                  <a:pt x="2735703" y="999684"/>
                </a:lnTo>
                <a:lnTo>
                  <a:pt x="2743200" y="952500"/>
                </a:lnTo>
                <a:lnTo>
                  <a:pt x="2743200" y="190500"/>
                </a:lnTo>
                <a:lnTo>
                  <a:pt x="2735703" y="143315"/>
                </a:lnTo>
                <a:lnTo>
                  <a:pt x="2714977" y="98777"/>
                </a:lnTo>
                <a:lnTo>
                  <a:pt x="2683668" y="59531"/>
                </a:lnTo>
                <a:lnTo>
                  <a:pt x="2644422" y="28222"/>
                </a:lnTo>
                <a:lnTo>
                  <a:pt x="2599884" y="7496"/>
                </a:lnTo>
                <a:lnTo>
                  <a:pt x="2552700" y="0"/>
                </a:lnTo>
                <a:lnTo>
                  <a:pt x="1905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018442" y="4654341"/>
            <a:ext cx="870637" cy="0"/>
          </a:xfrm>
          <a:custGeom>
            <a:avLst/>
            <a:gdLst/>
            <a:ahLst/>
            <a:cxnLst/>
            <a:rect l="l" t="t" r="r" b="b"/>
            <a:pathLst>
              <a:path w="960120">
                <a:moveTo>
                  <a:pt x="0" y="0"/>
                </a:moveTo>
                <a:lnTo>
                  <a:pt x="96011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883321" y="4605973"/>
            <a:ext cx="146258" cy="97889"/>
          </a:xfrm>
          <a:custGeom>
            <a:avLst/>
            <a:gdLst/>
            <a:ahLst/>
            <a:cxnLst/>
            <a:rect l="l" t="t" r="r" b="b"/>
            <a:pathLst>
              <a:path w="161289" h="107950">
                <a:moveTo>
                  <a:pt x="0" y="0"/>
                </a:moveTo>
                <a:lnTo>
                  <a:pt x="0" y="107950"/>
                </a:lnTo>
                <a:lnTo>
                  <a:pt x="161289" y="533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018441" y="5044746"/>
            <a:ext cx="146258" cy="97889"/>
          </a:xfrm>
          <a:custGeom>
            <a:avLst/>
            <a:gdLst/>
            <a:ahLst/>
            <a:cxnLst/>
            <a:rect l="l" t="t" r="r" b="b"/>
            <a:pathLst>
              <a:path w="161289" h="107950">
                <a:moveTo>
                  <a:pt x="161289" y="0"/>
                </a:moveTo>
                <a:lnTo>
                  <a:pt x="0" y="54609"/>
                </a:lnTo>
                <a:lnTo>
                  <a:pt x="161289" y="107950"/>
                </a:lnTo>
                <a:lnTo>
                  <a:pt x="1612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938600" y="4563363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938600" y="4563363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938599" y="45633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560484" y="51852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487537" y="4563363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487537" y="4563363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487537" y="45633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109421" y="51852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659130" y="4524207"/>
            <a:ext cx="1727456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tabLst>
                <a:tab pos="1462002" algn="l"/>
              </a:tabLst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r>
              <a:rPr sz="3990" spc="-145" dirty="0">
                <a:solidFill>
                  <a:srgbClr val="191919"/>
                </a:solidFill>
                <a:latin typeface="SimSun"/>
                <a:cs typeface="SimSun"/>
              </a:rPr>
              <a:t> </a:t>
            </a:r>
            <a:r>
              <a:rPr sz="3990" u="sng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28024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902126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902126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524010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24010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24010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45894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4589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4589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6777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76777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76777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38966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011547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011547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633431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33431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633431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255315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389663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38966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011547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255315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255315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877199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280242" y="4356068"/>
            <a:ext cx="2487537" cy="1036474"/>
          </a:xfrm>
          <a:custGeom>
            <a:avLst/>
            <a:gdLst/>
            <a:ahLst/>
            <a:cxnLst/>
            <a:rect l="l" t="t" r="r" b="b"/>
            <a:pathLst>
              <a:path w="2743200" h="1143000">
                <a:moveTo>
                  <a:pt x="2552700" y="0"/>
                </a:moveTo>
                <a:lnTo>
                  <a:pt x="190500" y="0"/>
                </a:ln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2552700" y="1143000"/>
                </a:lnTo>
                <a:lnTo>
                  <a:pt x="2599884" y="1135503"/>
                </a:lnTo>
                <a:lnTo>
                  <a:pt x="2644422" y="1114777"/>
                </a:lnTo>
                <a:lnTo>
                  <a:pt x="2683668" y="1083468"/>
                </a:lnTo>
                <a:lnTo>
                  <a:pt x="2714977" y="1044222"/>
                </a:lnTo>
                <a:lnTo>
                  <a:pt x="2735703" y="999684"/>
                </a:lnTo>
                <a:lnTo>
                  <a:pt x="2743200" y="952500"/>
                </a:lnTo>
                <a:lnTo>
                  <a:pt x="2743200" y="190500"/>
                </a:lnTo>
                <a:lnTo>
                  <a:pt x="2735703" y="143315"/>
                </a:lnTo>
                <a:lnTo>
                  <a:pt x="2714977" y="98777"/>
                </a:lnTo>
                <a:lnTo>
                  <a:pt x="2683668" y="59531"/>
                </a:lnTo>
                <a:lnTo>
                  <a:pt x="2644422" y="28222"/>
                </a:lnTo>
                <a:lnTo>
                  <a:pt x="2599884" y="7496"/>
                </a:lnTo>
                <a:lnTo>
                  <a:pt x="25527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280242" y="4356068"/>
            <a:ext cx="2487537" cy="1036474"/>
          </a:xfrm>
          <a:custGeom>
            <a:avLst/>
            <a:gdLst/>
            <a:ahLst/>
            <a:cxnLst/>
            <a:rect l="l" t="t" r="r" b="b"/>
            <a:pathLst>
              <a:path w="2743200" h="1143000">
                <a:moveTo>
                  <a:pt x="190500" y="0"/>
                </a:moveTo>
                <a:lnTo>
                  <a:pt x="143315" y="7496"/>
                </a:lnTo>
                <a:lnTo>
                  <a:pt x="98777" y="28222"/>
                </a:lnTo>
                <a:lnTo>
                  <a:pt x="59531" y="59531"/>
                </a:lnTo>
                <a:lnTo>
                  <a:pt x="28222" y="98777"/>
                </a:lnTo>
                <a:lnTo>
                  <a:pt x="7496" y="143315"/>
                </a:lnTo>
                <a:lnTo>
                  <a:pt x="0" y="190500"/>
                </a:lnTo>
                <a:lnTo>
                  <a:pt x="0" y="952500"/>
                </a:lnTo>
                <a:lnTo>
                  <a:pt x="7496" y="999684"/>
                </a:lnTo>
                <a:lnTo>
                  <a:pt x="28222" y="1044222"/>
                </a:lnTo>
                <a:lnTo>
                  <a:pt x="59531" y="1083468"/>
                </a:lnTo>
                <a:lnTo>
                  <a:pt x="98777" y="1114777"/>
                </a:lnTo>
                <a:lnTo>
                  <a:pt x="143315" y="1135503"/>
                </a:lnTo>
                <a:lnTo>
                  <a:pt x="190500" y="1143000"/>
                </a:lnTo>
                <a:lnTo>
                  <a:pt x="2552700" y="1143000"/>
                </a:lnTo>
                <a:lnTo>
                  <a:pt x="2599884" y="1135503"/>
                </a:lnTo>
                <a:lnTo>
                  <a:pt x="2644422" y="1114777"/>
                </a:lnTo>
                <a:lnTo>
                  <a:pt x="2683668" y="1083468"/>
                </a:lnTo>
                <a:lnTo>
                  <a:pt x="2714977" y="1044222"/>
                </a:lnTo>
                <a:lnTo>
                  <a:pt x="2735703" y="999684"/>
                </a:lnTo>
                <a:lnTo>
                  <a:pt x="2743200" y="952500"/>
                </a:lnTo>
                <a:lnTo>
                  <a:pt x="2743200" y="190500"/>
                </a:lnTo>
                <a:lnTo>
                  <a:pt x="2735703" y="143315"/>
                </a:lnTo>
                <a:lnTo>
                  <a:pt x="2714977" y="98777"/>
                </a:lnTo>
                <a:lnTo>
                  <a:pt x="2683668" y="59531"/>
                </a:lnTo>
                <a:lnTo>
                  <a:pt x="2644422" y="28222"/>
                </a:lnTo>
                <a:lnTo>
                  <a:pt x="2599884" y="7496"/>
                </a:lnTo>
                <a:lnTo>
                  <a:pt x="2552700" y="0"/>
                </a:lnTo>
                <a:lnTo>
                  <a:pt x="1905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28024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018442" y="4654341"/>
            <a:ext cx="870637" cy="0"/>
          </a:xfrm>
          <a:custGeom>
            <a:avLst/>
            <a:gdLst/>
            <a:ahLst/>
            <a:cxnLst/>
            <a:rect l="l" t="t" r="r" b="b"/>
            <a:pathLst>
              <a:path w="960120">
                <a:moveTo>
                  <a:pt x="0" y="0"/>
                </a:moveTo>
                <a:lnTo>
                  <a:pt x="96011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883321" y="4605973"/>
            <a:ext cx="146258" cy="97889"/>
          </a:xfrm>
          <a:custGeom>
            <a:avLst/>
            <a:gdLst/>
            <a:ahLst/>
            <a:cxnLst/>
            <a:rect l="l" t="t" r="r" b="b"/>
            <a:pathLst>
              <a:path w="161289" h="107950">
                <a:moveTo>
                  <a:pt x="0" y="0"/>
                </a:moveTo>
                <a:lnTo>
                  <a:pt x="0" y="107950"/>
                </a:lnTo>
                <a:lnTo>
                  <a:pt x="161289" y="533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018441" y="5044746"/>
            <a:ext cx="146258" cy="97889"/>
          </a:xfrm>
          <a:custGeom>
            <a:avLst/>
            <a:gdLst/>
            <a:ahLst/>
            <a:cxnLst/>
            <a:rect l="l" t="t" r="r" b="b"/>
            <a:pathLst>
              <a:path w="161289" h="107950">
                <a:moveTo>
                  <a:pt x="161289" y="0"/>
                </a:moveTo>
                <a:lnTo>
                  <a:pt x="0" y="54609"/>
                </a:lnTo>
                <a:lnTo>
                  <a:pt x="161289" y="107950"/>
                </a:lnTo>
                <a:lnTo>
                  <a:pt x="1612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938600" y="4563363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938600" y="4563363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938599" y="45633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560484" y="51852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487537" y="4563363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487537" y="4563363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487537" y="45633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109421" y="51852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659130" y="4524207"/>
            <a:ext cx="1727456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tabLst>
                <a:tab pos="1462002" algn="l"/>
              </a:tabLst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r>
              <a:rPr sz="3990" spc="-145" dirty="0">
                <a:solidFill>
                  <a:srgbClr val="191919"/>
                </a:solidFill>
                <a:latin typeface="SimSun"/>
                <a:cs typeface="SimSun"/>
              </a:rPr>
              <a:t> </a:t>
            </a:r>
            <a:r>
              <a:rPr sz="3990" u="sng" dirty="0">
                <a:solidFill>
                  <a:srgbClr val="191919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28024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902126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902126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524010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2694831" y="5599836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500" y="0"/>
                </a:moveTo>
                <a:lnTo>
                  <a:pt x="619484" y="1826"/>
                </a:lnTo>
                <a:lnTo>
                  <a:pt x="666197" y="7223"/>
                </a:lnTo>
                <a:lnTo>
                  <a:pt x="711510" y="16064"/>
                </a:lnTo>
                <a:lnTo>
                  <a:pt x="755294" y="28224"/>
                </a:lnTo>
                <a:lnTo>
                  <a:pt x="797421" y="43576"/>
                </a:lnTo>
                <a:lnTo>
                  <a:pt x="837761" y="61996"/>
                </a:lnTo>
                <a:lnTo>
                  <a:pt x="876188" y="83357"/>
                </a:lnTo>
                <a:lnTo>
                  <a:pt x="912571" y="107533"/>
                </a:lnTo>
                <a:lnTo>
                  <a:pt x="946782" y="134399"/>
                </a:lnTo>
                <a:lnTo>
                  <a:pt x="978693" y="163829"/>
                </a:lnTo>
                <a:lnTo>
                  <a:pt x="1008176" y="195698"/>
                </a:lnTo>
                <a:lnTo>
                  <a:pt x="1035100" y="229880"/>
                </a:lnTo>
                <a:lnTo>
                  <a:pt x="1059339" y="266248"/>
                </a:lnTo>
                <a:lnTo>
                  <a:pt x="1080763" y="304678"/>
                </a:lnTo>
                <a:lnTo>
                  <a:pt x="1099244" y="345043"/>
                </a:lnTo>
                <a:lnTo>
                  <a:pt x="1114653" y="387217"/>
                </a:lnTo>
                <a:lnTo>
                  <a:pt x="1126862" y="431076"/>
                </a:lnTo>
                <a:lnTo>
                  <a:pt x="1135741" y="476493"/>
                </a:lnTo>
                <a:lnTo>
                  <a:pt x="1141164" y="523343"/>
                </a:lnTo>
                <a:lnTo>
                  <a:pt x="1143000" y="571500"/>
                </a:lnTo>
                <a:lnTo>
                  <a:pt x="1141164" y="619484"/>
                </a:lnTo>
                <a:lnTo>
                  <a:pt x="1135741" y="666197"/>
                </a:lnTo>
                <a:lnTo>
                  <a:pt x="1126862" y="711510"/>
                </a:lnTo>
                <a:lnTo>
                  <a:pt x="1114653" y="755294"/>
                </a:lnTo>
                <a:lnTo>
                  <a:pt x="1099244" y="797421"/>
                </a:lnTo>
                <a:lnTo>
                  <a:pt x="1080763" y="837761"/>
                </a:lnTo>
                <a:lnTo>
                  <a:pt x="1059339" y="876188"/>
                </a:lnTo>
                <a:lnTo>
                  <a:pt x="1035100" y="912571"/>
                </a:lnTo>
                <a:lnTo>
                  <a:pt x="1008176" y="946782"/>
                </a:lnTo>
                <a:lnTo>
                  <a:pt x="978693" y="978693"/>
                </a:lnTo>
                <a:lnTo>
                  <a:pt x="946782" y="1008176"/>
                </a:lnTo>
                <a:lnTo>
                  <a:pt x="912571" y="1035100"/>
                </a:lnTo>
                <a:lnTo>
                  <a:pt x="876188" y="1059339"/>
                </a:lnTo>
                <a:lnTo>
                  <a:pt x="837761" y="1080763"/>
                </a:lnTo>
                <a:lnTo>
                  <a:pt x="797421" y="1099244"/>
                </a:lnTo>
                <a:lnTo>
                  <a:pt x="755294" y="1114653"/>
                </a:lnTo>
                <a:lnTo>
                  <a:pt x="711510" y="1126862"/>
                </a:lnTo>
                <a:lnTo>
                  <a:pt x="666197" y="1135741"/>
                </a:lnTo>
                <a:lnTo>
                  <a:pt x="619484" y="1141164"/>
                </a:lnTo>
                <a:lnTo>
                  <a:pt x="571500" y="1143000"/>
                </a:lnTo>
                <a:lnTo>
                  <a:pt x="523343" y="1141164"/>
                </a:lnTo>
                <a:lnTo>
                  <a:pt x="476493" y="1135741"/>
                </a:lnTo>
                <a:lnTo>
                  <a:pt x="431076" y="1126862"/>
                </a:lnTo>
                <a:lnTo>
                  <a:pt x="387217" y="1114653"/>
                </a:lnTo>
                <a:lnTo>
                  <a:pt x="345043" y="1099244"/>
                </a:lnTo>
                <a:lnTo>
                  <a:pt x="304678" y="1080763"/>
                </a:lnTo>
                <a:lnTo>
                  <a:pt x="266248" y="1059339"/>
                </a:lnTo>
                <a:lnTo>
                  <a:pt x="229880" y="1035100"/>
                </a:lnTo>
                <a:lnTo>
                  <a:pt x="195698" y="1008176"/>
                </a:lnTo>
                <a:lnTo>
                  <a:pt x="163830" y="978693"/>
                </a:lnTo>
                <a:lnTo>
                  <a:pt x="134399" y="946782"/>
                </a:lnTo>
                <a:lnTo>
                  <a:pt x="107533" y="912571"/>
                </a:lnTo>
                <a:lnTo>
                  <a:pt x="83357" y="876188"/>
                </a:lnTo>
                <a:lnTo>
                  <a:pt x="61996" y="837761"/>
                </a:lnTo>
                <a:lnTo>
                  <a:pt x="43576" y="797421"/>
                </a:lnTo>
                <a:lnTo>
                  <a:pt x="28224" y="755294"/>
                </a:lnTo>
                <a:lnTo>
                  <a:pt x="16064" y="711510"/>
                </a:lnTo>
                <a:lnTo>
                  <a:pt x="7223" y="666197"/>
                </a:lnTo>
                <a:lnTo>
                  <a:pt x="1826" y="619484"/>
                </a:lnTo>
                <a:lnTo>
                  <a:pt x="0" y="571500"/>
                </a:lnTo>
                <a:lnTo>
                  <a:pt x="1826" y="523343"/>
                </a:lnTo>
                <a:lnTo>
                  <a:pt x="7223" y="476493"/>
                </a:lnTo>
                <a:lnTo>
                  <a:pt x="16064" y="431076"/>
                </a:lnTo>
                <a:lnTo>
                  <a:pt x="28224" y="387217"/>
                </a:lnTo>
                <a:lnTo>
                  <a:pt x="43576" y="345043"/>
                </a:lnTo>
                <a:lnTo>
                  <a:pt x="61996" y="304678"/>
                </a:lnTo>
                <a:lnTo>
                  <a:pt x="83357" y="266248"/>
                </a:lnTo>
                <a:lnTo>
                  <a:pt x="107533" y="229880"/>
                </a:lnTo>
                <a:lnTo>
                  <a:pt x="134399" y="195698"/>
                </a:lnTo>
                <a:lnTo>
                  <a:pt x="163830" y="163830"/>
                </a:lnTo>
                <a:lnTo>
                  <a:pt x="195698" y="134399"/>
                </a:lnTo>
                <a:lnTo>
                  <a:pt x="229880" y="107533"/>
                </a:lnTo>
                <a:lnTo>
                  <a:pt x="266248" y="83357"/>
                </a:lnTo>
                <a:lnTo>
                  <a:pt x="304678" y="61996"/>
                </a:lnTo>
                <a:lnTo>
                  <a:pt x="345043" y="43576"/>
                </a:lnTo>
                <a:lnTo>
                  <a:pt x="387217" y="28224"/>
                </a:lnTo>
                <a:lnTo>
                  <a:pt x="431076" y="16064"/>
                </a:lnTo>
                <a:lnTo>
                  <a:pt x="476493" y="7223"/>
                </a:lnTo>
                <a:lnTo>
                  <a:pt x="523343" y="1826"/>
                </a:lnTo>
                <a:lnTo>
                  <a:pt x="571500" y="0"/>
                </a:lnTo>
                <a:close/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694831" y="5558445"/>
            <a:ext cx="0" cy="82918"/>
          </a:xfrm>
          <a:custGeom>
            <a:avLst/>
            <a:gdLst/>
            <a:ahLst/>
            <a:cxnLst/>
            <a:rect l="l" t="t" r="r" b="b"/>
            <a:pathLst>
              <a:path h="91439">
                <a:moveTo>
                  <a:pt x="0" y="0"/>
                </a:moveTo>
                <a:lnTo>
                  <a:pt x="0" y="91290"/>
                </a:lnTo>
              </a:path>
            </a:pathLst>
          </a:custGeom>
          <a:ln w="31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731305" y="6594918"/>
            <a:ext cx="0" cy="82918"/>
          </a:xfrm>
          <a:custGeom>
            <a:avLst/>
            <a:gdLst/>
            <a:ahLst/>
            <a:cxnLst/>
            <a:rect l="l" t="t" r="r" b="b"/>
            <a:pathLst>
              <a:path h="91440">
                <a:moveTo>
                  <a:pt x="0" y="0"/>
                </a:moveTo>
                <a:lnTo>
                  <a:pt x="0" y="91290"/>
                </a:lnTo>
              </a:path>
            </a:pathLst>
          </a:custGeom>
          <a:ln w="31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24010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24010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45894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4589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4589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6777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76777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76777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38966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011547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011547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633431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33431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633431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255315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389663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38966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011547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255315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255315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877199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28024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902126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902126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524010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B2B2B2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67573" y="506145"/>
            <a:ext cx="4599639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pc="-5" dirty="0">
                <a:solidFill>
                  <a:srgbClr val="191919"/>
                </a:solidFill>
              </a:rPr>
              <a:t>Making</a:t>
            </a:r>
            <a:r>
              <a:rPr spc="-45" dirty="0">
                <a:solidFill>
                  <a:srgbClr val="191919"/>
                </a:solidFill>
              </a:rPr>
              <a:t> </a:t>
            </a:r>
            <a:r>
              <a:rPr spc="-9" dirty="0">
                <a:solidFill>
                  <a:srgbClr val="191919"/>
                </a:solidFill>
              </a:rPr>
              <a:t>Progress!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3573" y="1693483"/>
            <a:ext cx="154895" cy="21282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11516" defTabSz="829178">
              <a:spcBef>
                <a:spcPts val="82"/>
              </a:spcBef>
              <a:defRPr/>
            </a:pPr>
            <a:r>
              <a:rPr sz="1315" spc="240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315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3573" y="3146849"/>
            <a:ext cx="154895" cy="21282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11516" defTabSz="829178">
              <a:spcBef>
                <a:spcPts val="82"/>
              </a:spcBef>
              <a:defRPr/>
            </a:pPr>
            <a:r>
              <a:rPr sz="1315" spc="240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315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7239" y="1570258"/>
            <a:ext cx="7791978" cy="1932343"/>
          </a:xfrm>
          <a:prstGeom prst="rect">
            <a:avLst/>
          </a:prstGeom>
        </p:spPr>
        <p:txBody>
          <a:bodyPr vert="horz" wrap="square" lIns="0" tIns="36277" rIns="0" bIns="0" rtlCol="0">
            <a:spAutoFit/>
          </a:bodyPr>
          <a:lstStyle/>
          <a:p>
            <a:pPr marL="11516" marR="4607" defTabSz="829178">
              <a:lnSpc>
                <a:spcPts val="3381"/>
              </a:lnSpc>
              <a:spcBef>
                <a:spcPts val="286"/>
              </a:spcBef>
              <a:defRPr/>
            </a:pPr>
            <a:r>
              <a:rPr sz="2902" spc="-5" dirty="0">
                <a:solidFill>
                  <a:srgbClr val="191919"/>
                </a:solidFill>
                <a:latin typeface="DejaVu Serif"/>
                <a:cs typeface="DejaVu Serif"/>
              </a:rPr>
              <a:t>The last node colored </a:t>
            </a:r>
            <a:r>
              <a:rPr sz="2902" dirty="0">
                <a:solidFill>
                  <a:srgbClr val="191919"/>
                </a:solidFill>
                <a:latin typeface="DejaVu Serif"/>
                <a:cs typeface="DejaVu Serif"/>
              </a:rPr>
              <a:t>green </a:t>
            </a:r>
            <a:r>
              <a:rPr sz="2902" spc="-5" dirty="0">
                <a:solidFill>
                  <a:srgbClr val="191919"/>
                </a:solidFill>
                <a:latin typeface="DejaVu Serif"/>
                <a:cs typeface="DejaVu Serif"/>
              </a:rPr>
              <a:t>by DFS must  be the last node </a:t>
            </a:r>
            <a:r>
              <a:rPr sz="2902" dirty="0">
                <a:solidFill>
                  <a:srgbClr val="191919"/>
                </a:solidFill>
                <a:latin typeface="DejaVu Serif"/>
                <a:cs typeface="DejaVu Serif"/>
              </a:rPr>
              <a:t>colored </a:t>
            </a:r>
            <a:r>
              <a:rPr sz="2902" spc="-5" dirty="0">
                <a:solidFill>
                  <a:srgbClr val="191919"/>
                </a:solidFill>
                <a:latin typeface="DejaVu Serif"/>
                <a:cs typeface="DejaVu Serif"/>
              </a:rPr>
              <a:t>green in some  </a:t>
            </a:r>
            <a:r>
              <a:rPr sz="2902" spc="-32" dirty="0">
                <a:solidFill>
                  <a:srgbClr val="191919"/>
                </a:solidFill>
                <a:latin typeface="DejaVu Serif"/>
                <a:cs typeface="DejaVu Serif"/>
              </a:rPr>
              <a:t>SCC.</a:t>
            </a:r>
            <a:endParaRPr sz="2902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11516" defTabSz="829178">
              <a:spcBef>
                <a:spcPts val="1093"/>
              </a:spcBef>
              <a:defRPr/>
            </a:pPr>
            <a:r>
              <a:rPr sz="2902" spc="-5" dirty="0">
                <a:solidFill>
                  <a:srgbClr val="191919"/>
                </a:solidFill>
                <a:latin typeface="DejaVu Serif"/>
                <a:cs typeface="DejaVu Serif"/>
              </a:rPr>
              <a:t>This gives </a:t>
            </a:r>
            <a:r>
              <a:rPr sz="2902" dirty="0">
                <a:solidFill>
                  <a:srgbClr val="191919"/>
                </a:solidFill>
                <a:latin typeface="DejaVu Serif"/>
                <a:cs typeface="DejaVu Serif"/>
              </a:rPr>
              <a:t>a </a:t>
            </a:r>
            <a:r>
              <a:rPr sz="2902" spc="-5" dirty="0">
                <a:solidFill>
                  <a:srgbClr val="191919"/>
                </a:solidFill>
                <a:latin typeface="DejaVu Serif"/>
                <a:cs typeface="DejaVu Serif"/>
              </a:rPr>
              <a:t>rough idea for an algorithm:</a:t>
            </a:r>
            <a:endParaRPr sz="2902">
              <a:solidFill>
                <a:prstClr val="black"/>
              </a:solidFill>
              <a:latin typeface="DejaVu Serif"/>
              <a:cs typeface="DejaVu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5129" y="3726122"/>
            <a:ext cx="138772" cy="187327"/>
          </a:xfrm>
          <a:prstGeom prst="rect">
            <a:avLst/>
          </a:prstGeom>
        </p:spPr>
        <p:txBody>
          <a:bodyPr vert="horz" wrap="square" lIns="0" tIns="12668" rIns="0" bIns="0" rtlCol="0">
            <a:spAutoFit/>
          </a:bodyPr>
          <a:lstStyle/>
          <a:p>
            <a:pPr marL="11516" defTabSz="829178">
              <a:spcBef>
                <a:spcPts val="100"/>
              </a:spcBef>
              <a:defRPr/>
            </a:pPr>
            <a:r>
              <a:rPr sz="1134" spc="222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13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35129" y="4605974"/>
            <a:ext cx="138772" cy="187327"/>
          </a:xfrm>
          <a:prstGeom prst="rect">
            <a:avLst/>
          </a:prstGeom>
        </p:spPr>
        <p:txBody>
          <a:bodyPr vert="horz" wrap="square" lIns="0" tIns="12668" rIns="0" bIns="0" rtlCol="0">
            <a:spAutoFit/>
          </a:bodyPr>
          <a:lstStyle/>
          <a:p>
            <a:pPr marL="11516" defTabSz="829178">
              <a:spcBef>
                <a:spcPts val="100"/>
              </a:spcBef>
              <a:defRPr/>
            </a:pPr>
            <a:r>
              <a:rPr sz="1134" spc="222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13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35129" y="5110391"/>
            <a:ext cx="138772" cy="187327"/>
          </a:xfrm>
          <a:prstGeom prst="rect">
            <a:avLst/>
          </a:prstGeom>
        </p:spPr>
        <p:txBody>
          <a:bodyPr vert="horz" wrap="square" lIns="0" tIns="12668" rIns="0" bIns="0" rtlCol="0">
            <a:spAutoFit/>
          </a:bodyPr>
          <a:lstStyle/>
          <a:p>
            <a:pPr marL="11516" defTabSz="829178">
              <a:spcBef>
                <a:spcPts val="100"/>
              </a:spcBef>
              <a:defRPr/>
            </a:pPr>
            <a:r>
              <a:rPr sz="1134" spc="222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13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28796" y="3616716"/>
            <a:ext cx="7422302" cy="1781198"/>
          </a:xfrm>
          <a:prstGeom prst="rect">
            <a:avLst/>
          </a:prstGeom>
        </p:spPr>
        <p:txBody>
          <a:bodyPr vert="horz" wrap="square" lIns="0" tIns="34549" rIns="0" bIns="0" rtlCol="0">
            <a:spAutoFit/>
          </a:bodyPr>
          <a:lstStyle/>
          <a:p>
            <a:pPr marL="11516" marR="4607" defTabSz="829178">
              <a:lnSpc>
                <a:spcPts val="2947"/>
              </a:lnSpc>
              <a:spcBef>
                <a:spcPts val="272"/>
              </a:spcBef>
              <a:defRPr/>
            </a:pPr>
            <a:r>
              <a:rPr sz="2539" spc="-54" dirty="0">
                <a:solidFill>
                  <a:srgbClr val="191919"/>
                </a:solidFill>
                <a:latin typeface="DejaVu Serif"/>
                <a:cs typeface="DejaVu Serif"/>
              </a:rPr>
              <a:t>Take 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the last node </a:t>
            </a:r>
            <a:r>
              <a:rPr sz="2539" dirty="0">
                <a:solidFill>
                  <a:srgbClr val="191919"/>
                </a:solidFill>
                <a:latin typeface="DejaVu Serif"/>
                <a:cs typeface="DejaVu Serif"/>
              </a:rPr>
              <a:t>in 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the </a:t>
            </a:r>
            <a:r>
              <a:rPr sz="2539" spc="-9" dirty="0">
                <a:solidFill>
                  <a:srgbClr val="191919"/>
                </a:solidFill>
                <a:latin typeface="DejaVu Serif"/>
                <a:cs typeface="DejaVu Serif"/>
              </a:rPr>
              <a:t>ordering 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that hasn't  already been put into an</a:t>
            </a:r>
            <a:r>
              <a:rPr sz="2539" spc="-36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539" spc="-32" dirty="0">
                <a:solidFill>
                  <a:srgbClr val="191919"/>
                </a:solidFill>
                <a:latin typeface="DejaVu Serif"/>
                <a:cs typeface="DejaVu Serif"/>
              </a:rPr>
              <a:t>SCC.</a:t>
            </a:r>
            <a:endParaRPr sz="2539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11516" marR="62764" defTabSz="829178">
              <a:lnSpc>
                <a:spcPts val="3972"/>
              </a:lnSpc>
              <a:spcBef>
                <a:spcPts val="213"/>
              </a:spcBef>
              <a:defRPr/>
            </a:pP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Find all </a:t>
            </a:r>
            <a:r>
              <a:rPr sz="2539" spc="-9" dirty="0">
                <a:solidFill>
                  <a:srgbClr val="191919"/>
                </a:solidFill>
                <a:latin typeface="DejaVu Serif"/>
                <a:cs typeface="DejaVu Serif"/>
              </a:rPr>
              <a:t>nodes </a:t>
            </a:r>
            <a:r>
              <a:rPr sz="2539" dirty="0">
                <a:solidFill>
                  <a:srgbClr val="191919"/>
                </a:solidFill>
                <a:latin typeface="DejaVu Serif"/>
                <a:cs typeface="DejaVu Serif"/>
              </a:rPr>
              <a:t>in 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the same SCC as that node.  Repeat.</a:t>
            </a:r>
            <a:endParaRPr sz="2539">
              <a:solidFill>
                <a:prstClr val="black"/>
              </a:solidFill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67573" y="506145"/>
            <a:ext cx="4599639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pc="-5" dirty="0">
                <a:solidFill>
                  <a:srgbClr val="191919"/>
                </a:solidFill>
              </a:rPr>
              <a:t>Making</a:t>
            </a:r>
            <a:r>
              <a:rPr spc="-45" dirty="0">
                <a:solidFill>
                  <a:srgbClr val="191919"/>
                </a:solidFill>
              </a:rPr>
              <a:t> </a:t>
            </a:r>
            <a:r>
              <a:rPr spc="-9" dirty="0">
                <a:solidFill>
                  <a:srgbClr val="191919"/>
                </a:solidFill>
              </a:rPr>
              <a:t>Progress!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7239" y="1570257"/>
            <a:ext cx="7813859" cy="2855673"/>
          </a:xfrm>
          <a:prstGeom prst="rect">
            <a:avLst/>
          </a:prstGeom>
        </p:spPr>
        <p:txBody>
          <a:bodyPr vert="horz" wrap="square" lIns="0" tIns="36277" rIns="0" bIns="0" rtlCol="0">
            <a:spAutoFit/>
          </a:bodyPr>
          <a:lstStyle/>
          <a:p>
            <a:pPr marL="11516" marR="25912" defTabSz="829178">
              <a:lnSpc>
                <a:spcPts val="3381"/>
              </a:lnSpc>
              <a:spcBef>
                <a:spcPts val="286"/>
              </a:spcBef>
              <a:tabLst>
                <a:tab pos="3126116" algn="l"/>
              </a:tabLst>
              <a:defRPr/>
            </a:pPr>
            <a:r>
              <a:rPr sz="2902" spc="-5" dirty="0">
                <a:solidFill>
                  <a:srgbClr val="B2B2B2"/>
                </a:solidFill>
                <a:latin typeface="DejaVu Serif"/>
                <a:cs typeface="DejaVu Serif"/>
              </a:rPr>
              <a:t>The last node colored green by DFS must  </a:t>
            </a:r>
            <a:r>
              <a:rPr sz="2902" dirty="0">
                <a:solidFill>
                  <a:srgbClr val="B2B2B2"/>
                </a:solidFill>
                <a:latin typeface="DejaVu Serif"/>
                <a:cs typeface="DejaVu Serif"/>
              </a:rPr>
              <a:t>be </a:t>
            </a:r>
            <a:r>
              <a:rPr sz="2902" spc="-5" dirty="0">
                <a:solidFill>
                  <a:srgbClr val="B2B2B2"/>
                </a:solidFill>
                <a:latin typeface="DejaVu Serif"/>
                <a:cs typeface="DejaVu Serif"/>
              </a:rPr>
              <a:t>the</a:t>
            </a:r>
            <a:r>
              <a:rPr sz="2902" spc="9" dirty="0">
                <a:solidFill>
                  <a:srgbClr val="B2B2B2"/>
                </a:solidFill>
                <a:latin typeface="DejaVu Serif"/>
                <a:cs typeface="DejaVu Serif"/>
              </a:rPr>
              <a:t> </a:t>
            </a:r>
            <a:r>
              <a:rPr sz="2902" spc="-5" dirty="0">
                <a:solidFill>
                  <a:srgbClr val="B2B2B2"/>
                </a:solidFill>
                <a:latin typeface="DejaVu Serif"/>
                <a:cs typeface="DejaVu Serif"/>
              </a:rPr>
              <a:t>last</a:t>
            </a:r>
            <a:r>
              <a:rPr sz="2902" dirty="0">
                <a:solidFill>
                  <a:srgbClr val="B2B2B2"/>
                </a:solidFill>
                <a:latin typeface="DejaVu Serif"/>
                <a:cs typeface="DejaVu Serif"/>
              </a:rPr>
              <a:t> </a:t>
            </a:r>
            <a:r>
              <a:rPr sz="2902" spc="-5" dirty="0">
                <a:solidFill>
                  <a:srgbClr val="B2B2B2"/>
                </a:solidFill>
                <a:latin typeface="DejaVu Serif"/>
                <a:cs typeface="DejaVu Serif"/>
              </a:rPr>
              <a:t>node	colored </a:t>
            </a:r>
            <a:r>
              <a:rPr sz="2902" dirty="0">
                <a:solidFill>
                  <a:srgbClr val="B2B2B2"/>
                </a:solidFill>
                <a:latin typeface="DejaVu Serif"/>
                <a:cs typeface="DejaVu Serif"/>
              </a:rPr>
              <a:t>green </a:t>
            </a:r>
            <a:r>
              <a:rPr sz="2902" spc="-5" dirty="0">
                <a:solidFill>
                  <a:srgbClr val="B2B2B2"/>
                </a:solidFill>
                <a:latin typeface="DejaVu Serif"/>
                <a:cs typeface="DejaVu Serif"/>
              </a:rPr>
              <a:t>in some  </a:t>
            </a:r>
            <a:r>
              <a:rPr sz="2902" spc="-27" dirty="0">
                <a:solidFill>
                  <a:srgbClr val="B2B2B2"/>
                </a:solidFill>
                <a:latin typeface="DejaVu Serif"/>
                <a:cs typeface="DejaVu Serif"/>
              </a:rPr>
              <a:t>SCC.</a:t>
            </a:r>
            <a:endParaRPr sz="2902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11516" defTabSz="829178">
              <a:spcBef>
                <a:spcPts val="1093"/>
              </a:spcBef>
              <a:defRPr/>
            </a:pPr>
            <a:r>
              <a:rPr sz="2902" spc="-5" dirty="0">
                <a:solidFill>
                  <a:srgbClr val="B2B2B2"/>
                </a:solidFill>
                <a:latin typeface="DejaVu Serif"/>
                <a:cs typeface="DejaVu Serif"/>
              </a:rPr>
              <a:t>This gives </a:t>
            </a:r>
            <a:r>
              <a:rPr sz="2902" dirty="0">
                <a:solidFill>
                  <a:srgbClr val="B2B2B2"/>
                </a:solidFill>
                <a:latin typeface="DejaVu Serif"/>
                <a:cs typeface="DejaVu Serif"/>
              </a:rPr>
              <a:t>a </a:t>
            </a:r>
            <a:r>
              <a:rPr sz="2902" spc="-5" dirty="0">
                <a:solidFill>
                  <a:srgbClr val="B2B2B2"/>
                </a:solidFill>
                <a:latin typeface="DejaVu Serif"/>
                <a:cs typeface="DejaVu Serif"/>
              </a:rPr>
              <a:t>rough idea for an</a:t>
            </a:r>
            <a:r>
              <a:rPr sz="2902" dirty="0">
                <a:solidFill>
                  <a:srgbClr val="B2B2B2"/>
                </a:solidFill>
                <a:latin typeface="DejaVu Serif"/>
                <a:cs typeface="DejaVu Serif"/>
              </a:rPr>
              <a:t> </a:t>
            </a:r>
            <a:r>
              <a:rPr sz="2902" spc="-5" dirty="0">
                <a:solidFill>
                  <a:srgbClr val="B2B2B2"/>
                </a:solidFill>
                <a:latin typeface="DejaVu Serif"/>
                <a:cs typeface="DejaVu Serif"/>
              </a:rPr>
              <a:t>algorithm:</a:t>
            </a:r>
            <a:endParaRPr sz="2902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403073" marR="4607" defTabSz="829178">
              <a:lnSpc>
                <a:spcPts val="2947"/>
              </a:lnSpc>
              <a:spcBef>
                <a:spcPts val="1378"/>
              </a:spcBef>
              <a:defRPr/>
            </a:pPr>
            <a:r>
              <a:rPr sz="2539" spc="-54" dirty="0">
                <a:solidFill>
                  <a:srgbClr val="B2B2B2"/>
                </a:solidFill>
                <a:latin typeface="DejaVu Serif"/>
                <a:cs typeface="DejaVu Serif"/>
              </a:rPr>
              <a:t>Take </a:t>
            </a:r>
            <a:r>
              <a:rPr sz="2539" spc="-5" dirty="0">
                <a:solidFill>
                  <a:srgbClr val="B2B2B2"/>
                </a:solidFill>
                <a:latin typeface="DejaVu Serif"/>
                <a:cs typeface="DejaVu Serif"/>
              </a:rPr>
              <a:t>the last node </a:t>
            </a:r>
            <a:r>
              <a:rPr sz="2539" dirty="0">
                <a:solidFill>
                  <a:srgbClr val="B2B2B2"/>
                </a:solidFill>
                <a:latin typeface="DejaVu Serif"/>
                <a:cs typeface="DejaVu Serif"/>
              </a:rPr>
              <a:t>in </a:t>
            </a:r>
            <a:r>
              <a:rPr sz="2539" spc="-5" dirty="0">
                <a:solidFill>
                  <a:srgbClr val="B2B2B2"/>
                </a:solidFill>
                <a:latin typeface="DejaVu Serif"/>
                <a:cs typeface="DejaVu Serif"/>
              </a:rPr>
              <a:t>the ordering that </a:t>
            </a:r>
            <a:r>
              <a:rPr sz="2539" spc="-9" dirty="0">
                <a:solidFill>
                  <a:srgbClr val="B2B2B2"/>
                </a:solidFill>
                <a:latin typeface="DejaVu Serif"/>
                <a:cs typeface="DejaVu Serif"/>
              </a:rPr>
              <a:t>hasn't  </a:t>
            </a:r>
            <a:r>
              <a:rPr sz="2539" spc="-5" dirty="0">
                <a:solidFill>
                  <a:srgbClr val="B2B2B2"/>
                </a:solidFill>
                <a:latin typeface="DejaVu Serif"/>
                <a:cs typeface="DejaVu Serif"/>
              </a:rPr>
              <a:t>already been put into an</a:t>
            </a:r>
            <a:r>
              <a:rPr sz="2539" spc="-41" dirty="0">
                <a:solidFill>
                  <a:srgbClr val="B2B2B2"/>
                </a:solidFill>
                <a:latin typeface="DejaVu Serif"/>
                <a:cs typeface="DejaVu Serif"/>
              </a:rPr>
              <a:t> </a:t>
            </a:r>
            <a:r>
              <a:rPr sz="2539" spc="-27" dirty="0">
                <a:solidFill>
                  <a:srgbClr val="B2B2B2"/>
                </a:solidFill>
                <a:latin typeface="DejaVu Serif"/>
                <a:cs typeface="DejaVu Serif"/>
              </a:rPr>
              <a:t>SCC.</a:t>
            </a:r>
            <a:endParaRPr sz="2539">
              <a:solidFill>
                <a:prstClr val="black"/>
              </a:solidFill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5129" y="4605974"/>
            <a:ext cx="138772" cy="187327"/>
          </a:xfrm>
          <a:prstGeom prst="rect">
            <a:avLst/>
          </a:prstGeom>
        </p:spPr>
        <p:txBody>
          <a:bodyPr vert="horz" wrap="square" lIns="0" tIns="12668" rIns="0" bIns="0" rtlCol="0">
            <a:spAutoFit/>
          </a:bodyPr>
          <a:lstStyle/>
          <a:p>
            <a:pPr marL="11516" defTabSz="829178">
              <a:spcBef>
                <a:spcPts val="100"/>
              </a:spcBef>
              <a:defRPr/>
            </a:pPr>
            <a:r>
              <a:rPr sz="1134" spc="222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13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28796" y="4379101"/>
            <a:ext cx="7362993" cy="979198"/>
          </a:xfrm>
          <a:prstGeom prst="rect">
            <a:avLst/>
          </a:prstGeom>
        </p:spPr>
        <p:txBody>
          <a:bodyPr vert="horz" wrap="square" lIns="0" tIns="10941" rIns="0" bIns="0" rtlCol="0">
            <a:spAutoFit/>
          </a:bodyPr>
          <a:lstStyle/>
          <a:p>
            <a:pPr marL="11516" marR="4607" defTabSz="829178">
              <a:lnSpc>
                <a:spcPct val="130400"/>
              </a:lnSpc>
              <a:spcBef>
                <a:spcPts val="86"/>
              </a:spcBef>
              <a:defRPr/>
            </a:pPr>
            <a:r>
              <a:rPr sz="2539" spc="-5" dirty="0">
                <a:solidFill>
                  <a:srgbClr val="0000FF"/>
                </a:solidFill>
                <a:latin typeface="DejaVu Serif"/>
                <a:cs typeface="DejaVu Serif"/>
              </a:rPr>
              <a:t>Find all nodes </a:t>
            </a:r>
            <a:r>
              <a:rPr sz="2539" dirty="0">
                <a:solidFill>
                  <a:srgbClr val="0000FF"/>
                </a:solidFill>
                <a:latin typeface="DejaVu Serif"/>
                <a:cs typeface="DejaVu Serif"/>
              </a:rPr>
              <a:t>in </a:t>
            </a:r>
            <a:r>
              <a:rPr sz="2539" spc="-5" dirty="0">
                <a:solidFill>
                  <a:srgbClr val="0000FF"/>
                </a:solidFill>
                <a:latin typeface="DejaVu Serif"/>
                <a:cs typeface="DejaVu Serif"/>
              </a:rPr>
              <a:t>the same </a:t>
            </a:r>
            <a:r>
              <a:rPr sz="2539" spc="-9" dirty="0">
                <a:solidFill>
                  <a:srgbClr val="0000FF"/>
                </a:solidFill>
                <a:latin typeface="DejaVu Serif"/>
                <a:cs typeface="DejaVu Serif"/>
              </a:rPr>
              <a:t>SCC </a:t>
            </a:r>
            <a:r>
              <a:rPr sz="2539" spc="-5" dirty="0">
                <a:solidFill>
                  <a:srgbClr val="0000FF"/>
                </a:solidFill>
                <a:latin typeface="DejaVu Serif"/>
                <a:cs typeface="DejaVu Serif"/>
              </a:rPr>
              <a:t>as that </a:t>
            </a:r>
            <a:r>
              <a:rPr sz="2539" spc="-9" dirty="0">
                <a:solidFill>
                  <a:srgbClr val="0000FF"/>
                </a:solidFill>
                <a:latin typeface="DejaVu Serif"/>
                <a:cs typeface="DejaVu Serif"/>
              </a:rPr>
              <a:t>node.  </a:t>
            </a:r>
            <a:r>
              <a:rPr sz="2539" spc="-5" dirty="0">
                <a:solidFill>
                  <a:srgbClr val="B2B2B2"/>
                </a:solidFill>
                <a:latin typeface="DejaVu Serif"/>
                <a:cs typeface="DejaVu Serif"/>
              </a:rPr>
              <a:t>Repeat.</a:t>
            </a:r>
            <a:endParaRPr sz="2539">
              <a:solidFill>
                <a:prstClr val="black"/>
              </a:solidFill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36474" y="5807131"/>
            <a:ext cx="6840725" cy="621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36474" y="5558446"/>
            <a:ext cx="7089411" cy="1119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29951" y="1622081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88308" y="1622081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59130" y="378312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59130" y="3073144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10193" y="3073144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10193" y="4524207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59130" y="4524207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61255" y="3073144"/>
            <a:ext cx="1727456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tabLst>
                <a:tab pos="1462002" algn="l"/>
              </a:tabLst>
              <a:defRPr/>
            </a:pPr>
            <a:r>
              <a:rPr lang="en-US" sz="3990" dirty="0">
                <a:solidFill>
                  <a:srgbClr val="191919"/>
                </a:solidFill>
                <a:latin typeface="SimSun"/>
                <a:cs typeface="SimSun"/>
              </a:rPr>
              <a:t>H    I</a:t>
            </a:r>
            <a:endParaRPr sz="3990" dirty="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61255" y="1622081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 dirty="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378312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 dirty="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36474" y="5558446"/>
            <a:ext cx="7089411" cy="1119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072962" y="3978331"/>
            <a:ext cx="3938599" cy="1164305"/>
          </a:xfrm>
          <a:custGeom>
            <a:avLst/>
            <a:gdLst/>
            <a:ahLst/>
            <a:cxnLst/>
            <a:rect l="l" t="t" r="r" b="b"/>
            <a:pathLst>
              <a:path w="4343400" h="1283970">
                <a:moveTo>
                  <a:pt x="4343400" y="0"/>
                </a:moveTo>
                <a:lnTo>
                  <a:pt x="0" y="0"/>
                </a:lnTo>
                <a:lnTo>
                  <a:pt x="0" y="1283970"/>
                </a:lnTo>
                <a:lnTo>
                  <a:pt x="4343400" y="1283970"/>
                </a:lnTo>
                <a:lnTo>
                  <a:pt x="434340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072962" y="3978331"/>
            <a:ext cx="3938599" cy="1164305"/>
          </a:xfrm>
          <a:custGeom>
            <a:avLst/>
            <a:gdLst/>
            <a:ahLst/>
            <a:cxnLst/>
            <a:rect l="l" t="t" r="r" b="b"/>
            <a:pathLst>
              <a:path w="4343400" h="1283970">
                <a:moveTo>
                  <a:pt x="2171700" y="1283970"/>
                </a:moveTo>
                <a:lnTo>
                  <a:pt x="0" y="1283970"/>
                </a:lnTo>
                <a:lnTo>
                  <a:pt x="0" y="0"/>
                </a:lnTo>
                <a:lnTo>
                  <a:pt x="4343400" y="0"/>
                </a:lnTo>
                <a:lnTo>
                  <a:pt x="4343400" y="1283970"/>
                </a:lnTo>
                <a:lnTo>
                  <a:pt x="2171700" y="128397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975073" y="3880442"/>
            <a:ext cx="3938599" cy="1164305"/>
          </a:xfrm>
          <a:custGeom>
            <a:avLst/>
            <a:gdLst/>
            <a:ahLst/>
            <a:cxnLst/>
            <a:rect l="l" t="t" r="r" b="b"/>
            <a:pathLst>
              <a:path w="4343400" h="1283970">
                <a:moveTo>
                  <a:pt x="4343400" y="0"/>
                </a:moveTo>
                <a:lnTo>
                  <a:pt x="0" y="0"/>
                </a:lnTo>
                <a:lnTo>
                  <a:pt x="0" y="1283970"/>
                </a:lnTo>
                <a:lnTo>
                  <a:pt x="4343400" y="1283970"/>
                </a:lnTo>
                <a:lnTo>
                  <a:pt x="4343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75073" y="3880442"/>
            <a:ext cx="3938599" cy="1100379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61037" rIns="0" bIns="0" rtlCol="0">
            <a:spAutoFit/>
          </a:bodyPr>
          <a:lstStyle/>
          <a:p>
            <a:pPr marL="97312" marR="177352" indent="-9789" algn="ctr" defTabSz="829178">
              <a:lnSpc>
                <a:spcPts val="2739"/>
              </a:lnSpc>
              <a:spcBef>
                <a:spcPts val="481"/>
              </a:spcBef>
              <a:defRPr/>
            </a:pPr>
            <a:r>
              <a:rPr sz="2358" b="1" spc="-5" dirty="0">
                <a:solidFill>
                  <a:srgbClr val="0000FF"/>
                </a:solidFill>
                <a:latin typeface="DejaVu Serif"/>
                <a:cs typeface="DejaVu Serif"/>
              </a:rPr>
              <a:t>Claim </a:t>
            </a:r>
            <a:r>
              <a:rPr sz="2358" b="1" spc="9" dirty="0">
                <a:solidFill>
                  <a:srgbClr val="0000FF"/>
                </a:solidFill>
                <a:latin typeface="DejaVu Serif"/>
                <a:cs typeface="DejaVu Serif"/>
              </a:rPr>
              <a:t>1</a:t>
            </a:r>
            <a:r>
              <a:rPr sz="2358" spc="9" dirty="0">
                <a:solidFill>
                  <a:srgbClr val="191919"/>
                </a:solidFill>
                <a:latin typeface="DejaVu Serif"/>
                <a:cs typeface="DejaVu Serif"/>
              </a:rPr>
              <a:t>: </a:t>
            </a:r>
            <a:r>
              <a:rPr sz="2358" spc="-5" dirty="0">
                <a:solidFill>
                  <a:srgbClr val="191919"/>
                </a:solidFill>
                <a:latin typeface="DejaVu Serif"/>
                <a:cs typeface="DejaVu Serif"/>
              </a:rPr>
              <a:t>This </a:t>
            </a:r>
            <a:r>
              <a:rPr sz="2358" dirty="0">
                <a:solidFill>
                  <a:srgbClr val="191919"/>
                </a:solidFill>
                <a:latin typeface="DejaVu Serif"/>
                <a:cs typeface="DejaVu Serif"/>
              </a:rPr>
              <a:t>node  must </a:t>
            </a:r>
            <a:r>
              <a:rPr sz="2358" spc="-5" dirty="0">
                <a:solidFill>
                  <a:srgbClr val="191919"/>
                </a:solidFill>
                <a:latin typeface="DejaVu Serif"/>
                <a:cs typeface="DejaVu Serif"/>
              </a:rPr>
              <a:t>belong to </a:t>
            </a:r>
            <a:r>
              <a:rPr sz="2358" dirty="0">
                <a:solidFill>
                  <a:srgbClr val="191919"/>
                </a:solidFill>
                <a:latin typeface="DejaVu Serif"/>
                <a:cs typeface="DejaVu Serif"/>
              </a:rPr>
              <a:t>a</a:t>
            </a:r>
            <a:r>
              <a:rPr sz="2358" spc="-63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58" dirty="0">
                <a:solidFill>
                  <a:srgbClr val="191919"/>
                </a:solidFill>
                <a:latin typeface="DejaVu Serif"/>
                <a:cs typeface="DejaVu Serif"/>
              </a:rPr>
              <a:t>source  </a:t>
            </a:r>
            <a:r>
              <a:rPr sz="2358" spc="-23" dirty="0">
                <a:solidFill>
                  <a:srgbClr val="191919"/>
                </a:solidFill>
                <a:latin typeface="DejaVu Serif"/>
                <a:cs typeface="DejaVu Serif"/>
              </a:rPr>
              <a:t>SCC.</a:t>
            </a:r>
            <a:endParaRPr sz="2358">
              <a:solidFill>
                <a:prstClr val="black"/>
              </a:solidFill>
              <a:latin typeface="DejaVu Serif"/>
              <a:cs typeface="DejaVu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 dirty="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 dirty="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 dirty="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9" name="object 18">
            <a:extLst>
              <a:ext uri="{FF2B5EF4-FFF2-40B4-BE49-F238E27FC236}">
                <a16:creationId xmlns:a16="http://schemas.microsoft.com/office/drawing/2014/main" id="{C9A75027-9B55-414F-B8DA-33C5131946C2}"/>
              </a:ext>
            </a:extLst>
          </p:cNvPr>
          <p:cNvSpPr txBox="1"/>
          <p:nvPr/>
        </p:nvSpPr>
        <p:spPr>
          <a:xfrm>
            <a:off x="2659130" y="465346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 dirty="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0" name="object 19">
            <a:extLst>
              <a:ext uri="{FF2B5EF4-FFF2-40B4-BE49-F238E27FC236}">
                <a16:creationId xmlns:a16="http://schemas.microsoft.com/office/drawing/2014/main" id="{DE77A0AB-7716-45A4-9D82-37A0C90786D4}"/>
              </a:ext>
            </a:extLst>
          </p:cNvPr>
          <p:cNvSpPr txBox="1"/>
          <p:nvPr/>
        </p:nvSpPr>
        <p:spPr>
          <a:xfrm>
            <a:off x="1801160" y="1709115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 dirty="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1" name="object 24">
            <a:extLst>
              <a:ext uri="{FF2B5EF4-FFF2-40B4-BE49-F238E27FC236}">
                <a16:creationId xmlns:a16="http://schemas.microsoft.com/office/drawing/2014/main" id="{BE2A0102-9C4D-4B50-A320-6FC8CC3E2C4F}"/>
              </a:ext>
            </a:extLst>
          </p:cNvPr>
          <p:cNvSpPr txBox="1"/>
          <p:nvPr/>
        </p:nvSpPr>
        <p:spPr>
          <a:xfrm>
            <a:off x="3557406" y="1709114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 dirty="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036474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08645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788886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88886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788886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829179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60">
                <a:moveTo>
                  <a:pt x="372109" y="0"/>
                </a:moveTo>
                <a:lnTo>
                  <a:pt x="0" y="132079"/>
                </a:lnTo>
                <a:lnTo>
                  <a:pt x="372109" y="264159"/>
                </a:lnTo>
                <a:lnTo>
                  <a:pt x="37210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829179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60">
                <a:moveTo>
                  <a:pt x="0" y="132079"/>
                </a:moveTo>
                <a:lnTo>
                  <a:pt x="372109" y="264159"/>
                </a:lnTo>
                <a:lnTo>
                  <a:pt x="372109" y="0"/>
                </a:lnTo>
                <a:lnTo>
                  <a:pt x="0" y="132079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829179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2487537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1072174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68910" y="0"/>
                </a:moveTo>
                <a:lnTo>
                  <a:pt x="0" y="355600"/>
                </a:lnTo>
                <a:lnTo>
                  <a:pt x="355600" y="186690"/>
                </a:lnTo>
                <a:lnTo>
                  <a:pt x="16891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072174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355600"/>
                </a:moveTo>
                <a:lnTo>
                  <a:pt x="355600" y="186690"/>
                </a:lnTo>
                <a:lnTo>
                  <a:pt x="168910" y="0"/>
                </a:lnTo>
                <a:lnTo>
                  <a:pt x="0" y="35560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829179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2487537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1538587" y="318945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264160" y="0"/>
                </a:moveTo>
                <a:lnTo>
                  <a:pt x="0" y="0"/>
                </a:lnTo>
                <a:lnTo>
                  <a:pt x="132080" y="372110"/>
                </a:lnTo>
                <a:lnTo>
                  <a:pt x="26416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1538587" y="318945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80" y="372110"/>
                </a:moveTo>
                <a:lnTo>
                  <a:pt x="264160" y="0"/>
                </a:lnTo>
                <a:lnTo>
                  <a:pt x="0" y="0"/>
                </a:lnTo>
                <a:lnTo>
                  <a:pt x="132080" y="37211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829179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2487537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1922082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86689" y="0"/>
                </a:moveTo>
                <a:lnTo>
                  <a:pt x="0" y="186690"/>
                </a:lnTo>
                <a:lnTo>
                  <a:pt x="355600" y="355600"/>
                </a:lnTo>
                <a:lnTo>
                  <a:pt x="18668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1922082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355600"/>
                </a:moveTo>
                <a:lnTo>
                  <a:pt x="186689" y="0"/>
                </a:lnTo>
                <a:lnTo>
                  <a:pt x="0" y="186690"/>
                </a:lnTo>
                <a:lnTo>
                  <a:pt x="355600" y="35560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829179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2487537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2150106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0" y="0"/>
                </a:moveTo>
                <a:lnTo>
                  <a:pt x="0" y="264159"/>
                </a:lnTo>
                <a:lnTo>
                  <a:pt x="372110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2150106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372110" y="132079"/>
                </a:moveTo>
                <a:lnTo>
                  <a:pt x="0" y="0"/>
                </a:lnTo>
                <a:lnTo>
                  <a:pt x="0" y="264159"/>
                </a:lnTo>
                <a:lnTo>
                  <a:pt x="372110" y="132079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829179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2487537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1922082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89" y="355600"/>
                </a:lnTo>
                <a:lnTo>
                  <a:pt x="3556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1922082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89" y="355600"/>
                </a:lnTo>
                <a:lnTo>
                  <a:pt x="355600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829179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2487537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1538587" y="1868531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80" y="0"/>
                </a:moveTo>
                <a:lnTo>
                  <a:pt x="0" y="372110"/>
                </a:lnTo>
                <a:lnTo>
                  <a:pt x="264160" y="372110"/>
                </a:lnTo>
                <a:lnTo>
                  <a:pt x="13208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1538587" y="1868531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80" y="0"/>
                </a:moveTo>
                <a:lnTo>
                  <a:pt x="0" y="372110"/>
                </a:lnTo>
                <a:lnTo>
                  <a:pt x="264160" y="372110"/>
                </a:lnTo>
                <a:lnTo>
                  <a:pt x="132080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829179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2487537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1072174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10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1072174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10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829179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2487537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1243768" y="2283121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30" h="913129">
                <a:moveTo>
                  <a:pt x="455930" y="0"/>
                </a:moveTo>
                <a:lnTo>
                  <a:pt x="408114" y="2273"/>
                </a:lnTo>
                <a:lnTo>
                  <a:pt x="361954" y="8964"/>
                </a:lnTo>
                <a:lnTo>
                  <a:pt x="317648" y="19874"/>
                </a:lnTo>
                <a:lnTo>
                  <a:pt x="275391" y="34805"/>
                </a:lnTo>
                <a:lnTo>
                  <a:pt x="235382" y="53562"/>
                </a:lnTo>
                <a:lnTo>
                  <a:pt x="197817" y="75946"/>
                </a:lnTo>
                <a:lnTo>
                  <a:pt x="162894" y="101761"/>
                </a:lnTo>
                <a:lnTo>
                  <a:pt x="130809" y="130810"/>
                </a:lnTo>
                <a:lnTo>
                  <a:pt x="101761" y="162894"/>
                </a:lnTo>
                <a:lnTo>
                  <a:pt x="75946" y="197817"/>
                </a:lnTo>
                <a:lnTo>
                  <a:pt x="53562" y="235382"/>
                </a:lnTo>
                <a:lnTo>
                  <a:pt x="34805" y="275391"/>
                </a:lnTo>
                <a:lnTo>
                  <a:pt x="19874" y="317648"/>
                </a:lnTo>
                <a:lnTo>
                  <a:pt x="8964" y="361954"/>
                </a:lnTo>
                <a:lnTo>
                  <a:pt x="2273" y="408114"/>
                </a:lnTo>
                <a:lnTo>
                  <a:pt x="0" y="455929"/>
                </a:lnTo>
                <a:lnTo>
                  <a:pt x="2273" y="503968"/>
                </a:lnTo>
                <a:lnTo>
                  <a:pt x="8964" y="550324"/>
                </a:lnTo>
                <a:lnTo>
                  <a:pt x="19874" y="594800"/>
                </a:lnTo>
                <a:lnTo>
                  <a:pt x="34805" y="637202"/>
                </a:lnTo>
                <a:lnTo>
                  <a:pt x="53562" y="677335"/>
                </a:lnTo>
                <a:lnTo>
                  <a:pt x="75946" y="715002"/>
                </a:lnTo>
                <a:lnTo>
                  <a:pt x="101761" y="750009"/>
                </a:lnTo>
                <a:lnTo>
                  <a:pt x="130809" y="782161"/>
                </a:lnTo>
                <a:lnTo>
                  <a:pt x="162894" y="811261"/>
                </a:lnTo>
                <a:lnTo>
                  <a:pt x="197817" y="837116"/>
                </a:lnTo>
                <a:lnTo>
                  <a:pt x="235382" y="859528"/>
                </a:lnTo>
                <a:lnTo>
                  <a:pt x="275391" y="878304"/>
                </a:lnTo>
                <a:lnTo>
                  <a:pt x="317648" y="893247"/>
                </a:lnTo>
                <a:lnTo>
                  <a:pt x="361954" y="904163"/>
                </a:lnTo>
                <a:lnTo>
                  <a:pt x="408114" y="910855"/>
                </a:lnTo>
                <a:lnTo>
                  <a:pt x="455930" y="913129"/>
                </a:lnTo>
                <a:lnTo>
                  <a:pt x="503968" y="910855"/>
                </a:lnTo>
                <a:lnTo>
                  <a:pt x="550324" y="904163"/>
                </a:lnTo>
                <a:lnTo>
                  <a:pt x="594800" y="893247"/>
                </a:lnTo>
                <a:lnTo>
                  <a:pt x="637202" y="878304"/>
                </a:lnTo>
                <a:lnTo>
                  <a:pt x="677335" y="859528"/>
                </a:lnTo>
                <a:lnTo>
                  <a:pt x="715002" y="837116"/>
                </a:lnTo>
                <a:lnTo>
                  <a:pt x="750009" y="811261"/>
                </a:lnTo>
                <a:lnTo>
                  <a:pt x="782161" y="782161"/>
                </a:lnTo>
                <a:lnTo>
                  <a:pt x="811261" y="750009"/>
                </a:lnTo>
                <a:lnTo>
                  <a:pt x="837116" y="715002"/>
                </a:lnTo>
                <a:lnTo>
                  <a:pt x="859528" y="677335"/>
                </a:lnTo>
                <a:lnTo>
                  <a:pt x="878304" y="637202"/>
                </a:lnTo>
                <a:lnTo>
                  <a:pt x="893247" y="594800"/>
                </a:lnTo>
                <a:lnTo>
                  <a:pt x="904163" y="550324"/>
                </a:lnTo>
                <a:lnTo>
                  <a:pt x="910855" y="503968"/>
                </a:lnTo>
                <a:lnTo>
                  <a:pt x="913130" y="455929"/>
                </a:lnTo>
                <a:lnTo>
                  <a:pt x="910855" y="408114"/>
                </a:lnTo>
                <a:lnTo>
                  <a:pt x="904163" y="361954"/>
                </a:lnTo>
                <a:lnTo>
                  <a:pt x="893247" y="317648"/>
                </a:lnTo>
                <a:lnTo>
                  <a:pt x="878304" y="275391"/>
                </a:lnTo>
                <a:lnTo>
                  <a:pt x="859528" y="235382"/>
                </a:lnTo>
                <a:lnTo>
                  <a:pt x="837116" y="197817"/>
                </a:lnTo>
                <a:lnTo>
                  <a:pt x="811261" y="162894"/>
                </a:lnTo>
                <a:lnTo>
                  <a:pt x="782161" y="130810"/>
                </a:lnTo>
                <a:lnTo>
                  <a:pt x="750009" y="101761"/>
                </a:lnTo>
                <a:lnTo>
                  <a:pt x="715002" y="75946"/>
                </a:lnTo>
                <a:lnTo>
                  <a:pt x="677335" y="53562"/>
                </a:lnTo>
                <a:lnTo>
                  <a:pt x="637202" y="34805"/>
                </a:lnTo>
                <a:lnTo>
                  <a:pt x="594800" y="19874"/>
                </a:lnTo>
                <a:lnTo>
                  <a:pt x="550324" y="8964"/>
                </a:lnTo>
                <a:lnTo>
                  <a:pt x="503968" y="2273"/>
                </a:lnTo>
                <a:lnTo>
                  <a:pt x="45593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1243768" y="2283121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30" h="913129">
                <a:moveTo>
                  <a:pt x="455930" y="0"/>
                </a:moveTo>
                <a:lnTo>
                  <a:pt x="503968" y="2273"/>
                </a:lnTo>
                <a:lnTo>
                  <a:pt x="550324" y="8964"/>
                </a:lnTo>
                <a:lnTo>
                  <a:pt x="594800" y="19874"/>
                </a:lnTo>
                <a:lnTo>
                  <a:pt x="637202" y="34805"/>
                </a:lnTo>
                <a:lnTo>
                  <a:pt x="677335" y="53562"/>
                </a:lnTo>
                <a:lnTo>
                  <a:pt x="715002" y="75946"/>
                </a:lnTo>
                <a:lnTo>
                  <a:pt x="750009" y="101761"/>
                </a:lnTo>
                <a:lnTo>
                  <a:pt x="782161" y="130810"/>
                </a:lnTo>
                <a:lnTo>
                  <a:pt x="811261" y="162894"/>
                </a:lnTo>
                <a:lnTo>
                  <a:pt x="837116" y="197817"/>
                </a:lnTo>
                <a:lnTo>
                  <a:pt x="859528" y="235382"/>
                </a:lnTo>
                <a:lnTo>
                  <a:pt x="878304" y="275391"/>
                </a:lnTo>
                <a:lnTo>
                  <a:pt x="893247" y="317648"/>
                </a:lnTo>
                <a:lnTo>
                  <a:pt x="904163" y="361954"/>
                </a:lnTo>
                <a:lnTo>
                  <a:pt x="910855" y="408114"/>
                </a:lnTo>
                <a:lnTo>
                  <a:pt x="913130" y="455929"/>
                </a:lnTo>
                <a:lnTo>
                  <a:pt x="910855" y="503968"/>
                </a:lnTo>
                <a:lnTo>
                  <a:pt x="904163" y="550324"/>
                </a:lnTo>
                <a:lnTo>
                  <a:pt x="893247" y="594800"/>
                </a:lnTo>
                <a:lnTo>
                  <a:pt x="878304" y="637202"/>
                </a:lnTo>
                <a:lnTo>
                  <a:pt x="859528" y="677335"/>
                </a:lnTo>
                <a:lnTo>
                  <a:pt x="837116" y="715002"/>
                </a:lnTo>
                <a:lnTo>
                  <a:pt x="811261" y="750009"/>
                </a:lnTo>
                <a:lnTo>
                  <a:pt x="782161" y="782161"/>
                </a:lnTo>
                <a:lnTo>
                  <a:pt x="750009" y="811261"/>
                </a:lnTo>
                <a:lnTo>
                  <a:pt x="715002" y="837116"/>
                </a:lnTo>
                <a:lnTo>
                  <a:pt x="677335" y="859528"/>
                </a:lnTo>
                <a:lnTo>
                  <a:pt x="637202" y="878304"/>
                </a:lnTo>
                <a:lnTo>
                  <a:pt x="594800" y="893247"/>
                </a:lnTo>
                <a:lnTo>
                  <a:pt x="550324" y="904163"/>
                </a:lnTo>
                <a:lnTo>
                  <a:pt x="503968" y="910855"/>
                </a:lnTo>
                <a:lnTo>
                  <a:pt x="455930" y="913129"/>
                </a:lnTo>
                <a:lnTo>
                  <a:pt x="408114" y="910855"/>
                </a:lnTo>
                <a:lnTo>
                  <a:pt x="361954" y="904163"/>
                </a:lnTo>
                <a:lnTo>
                  <a:pt x="317648" y="893247"/>
                </a:lnTo>
                <a:lnTo>
                  <a:pt x="275391" y="878304"/>
                </a:lnTo>
                <a:lnTo>
                  <a:pt x="235382" y="859528"/>
                </a:lnTo>
                <a:lnTo>
                  <a:pt x="197817" y="837116"/>
                </a:lnTo>
                <a:lnTo>
                  <a:pt x="162894" y="811261"/>
                </a:lnTo>
                <a:lnTo>
                  <a:pt x="130809" y="782161"/>
                </a:lnTo>
                <a:lnTo>
                  <a:pt x="101761" y="750009"/>
                </a:lnTo>
                <a:lnTo>
                  <a:pt x="75946" y="715002"/>
                </a:lnTo>
                <a:lnTo>
                  <a:pt x="53562" y="677335"/>
                </a:lnTo>
                <a:lnTo>
                  <a:pt x="34805" y="637202"/>
                </a:lnTo>
                <a:lnTo>
                  <a:pt x="19874" y="594800"/>
                </a:lnTo>
                <a:lnTo>
                  <a:pt x="8964" y="550324"/>
                </a:lnTo>
                <a:lnTo>
                  <a:pt x="2273" y="503968"/>
                </a:lnTo>
                <a:lnTo>
                  <a:pt x="0" y="455929"/>
                </a:lnTo>
                <a:lnTo>
                  <a:pt x="2273" y="408114"/>
                </a:lnTo>
                <a:lnTo>
                  <a:pt x="8964" y="361954"/>
                </a:lnTo>
                <a:lnTo>
                  <a:pt x="19874" y="317648"/>
                </a:lnTo>
                <a:lnTo>
                  <a:pt x="34805" y="275391"/>
                </a:lnTo>
                <a:lnTo>
                  <a:pt x="53562" y="235382"/>
                </a:lnTo>
                <a:lnTo>
                  <a:pt x="75946" y="197817"/>
                </a:lnTo>
                <a:lnTo>
                  <a:pt x="101761" y="162894"/>
                </a:lnTo>
                <a:lnTo>
                  <a:pt x="130809" y="130810"/>
                </a:lnTo>
                <a:lnTo>
                  <a:pt x="162894" y="101761"/>
                </a:lnTo>
                <a:lnTo>
                  <a:pt x="197817" y="75946"/>
                </a:lnTo>
                <a:lnTo>
                  <a:pt x="235382" y="53562"/>
                </a:lnTo>
                <a:lnTo>
                  <a:pt x="275391" y="34805"/>
                </a:lnTo>
                <a:lnTo>
                  <a:pt x="317648" y="19874"/>
                </a:lnTo>
                <a:lnTo>
                  <a:pt x="361954" y="8964"/>
                </a:lnTo>
                <a:lnTo>
                  <a:pt x="408114" y="2273"/>
                </a:lnTo>
                <a:lnTo>
                  <a:pt x="455930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829179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2487537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1508645" y="231536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439" dirty="0">
                <a:solidFill>
                  <a:srgbClr val="191919"/>
                </a:solidFill>
                <a:latin typeface="Courier New"/>
                <a:cs typeface="Courier New"/>
              </a:rPr>
              <a:t>0</a:t>
            </a:r>
            <a:endParaRPr sz="4353">
              <a:solidFill>
                <a:prstClr val="black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36474" y="5558446"/>
            <a:ext cx="7089411" cy="1119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CECBE6-7CB7-492E-9F95-2C0A746DC0D2}"/>
              </a:ext>
            </a:extLst>
          </p:cNvPr>
          <p:cNvSpPr txBox="1"/>
          <p:nvPr/>
        </p:nvSpPr>
        <p:spPr>
          <a:xfrm>
            <a:off x="0" y="166244"/>
            <a:ext cx="91440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Transpose the </a:t>
            </a:r>
            <a:br>
              <a:rPr 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257104112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36474" y="5558446"/>
            <a:ext cx="7089411" cy="1119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29951" y="1622081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88308" y="1622081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59130" y="378312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59130" y="3073144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10193" y="3073144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10193" y="4524207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59130" y="4524207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61255" y="3073144"/>
            <a:ext cx="1727456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tabLst>
                <a:tab pos="1462002" algn="l"/>
              </a:tabLst>
              <a:defRPr/>
            </a:pPr>
            <a:r>
              <a:rPr lang="en-US" sz="3990" dirty="0">
                <a:solidFill>
                  <a:srgbClr val="191919"/>
                </a:solidFill>
                <a:latin typeface="SimSun"/>
                <a:cs typeface="SimSun"/>
              </a:rPr>
              <a:t>H    I</a:t>
            </a:r>
            <a:endParaRPr sz="3990" dirty="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61255" y="1622081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378312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36474" y="5558446"/>
            <a:ext cx="7089411" cy="1119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072962" y="3978331"/>
            <a:ext cx="3938599" cy="1512100"/>
          </a:xfrm>
          <a:custGeom>
            <a:avLst/>
            <a:gdLst/>
            <a:ahLst/>
            <a:cxnLst/>
            <a:rect l="l" t="t" r="r" b="b"/>
            <a:pathLst>
              <a:path w="4343400" h="1667510">
                <a:moveTo>
                  <a:pt x="4343400" y="0"/>
                </a:moveTo>
                <a:lnTo>
                  <a:pt x="0" y="0"/>
                </a:lnTo>
                <a:lnTo>
                  <a:pt x="0" y="1667510"/>
                </a:lnTo>
                <a:lnTo>
                  <a:pt x="4343400" y="1667510"/>
                </a:lnTo>
                <a:lnTo>
                  <a:pt x="434340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072962" y="3978331"/>
            <a:ext cx="3938599" cy="1512100"/>
          </a:xfrm>
          <a:custGeom>
            <a:avLst/>
            <a:gdLst/>
            <a:ahLst/>
            <a:cxnLst/>
            <a:rect l="l" t="t" r="r" b="b"/>
            <a:pathLst>
              <a:path w="4343400" h="1667510">
                <a:moveTo>
                  <a:pt x="2171700" y="1667510"/>
                </a:moveTo>
                <a:lnTo>
                  <a:pt x="0" y="1667510"/>
                </a:lnTo>
                <a:lnTo>
                  <a:pt x="0" y="0"/>
                </a:lnTo>
                <a:lnTo>
                  <a:pt x="4343400" y="0"/>
                </a:lnTo>
                <a:lnTo>
                  <a:pt x="4343400" y="1667510"/>
                </a:lnTo>
                <a:lnTo>
                  <a:pt x="2171700" y="166751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975073" y="3880442"/>
            <a:ext cx="3938599" cy="1512100"/>
          </a:xfrm>
          <a:custGeom>
            <a:avLst/>
            <a:gdLst/>
            <a:ahLst/>
            <a:cxnLst/>
            <a:rect l="l" t="t" r="r" b="b"/>
            <a:pathLst>
              <a:path w="4343400" h="1667510">
                <a:moveTo>
                  <a:pt x="4343400" y="0"/>
                </a:moveTo>
                <a:lnTo>
                  <a:pt x="0" y="0"/>
                </a:lnTo>
                <a:lnTo>
                  <a:pt x="0" y="1667510"/>
                </a:lnTo>
                <a:lnTo>
                  <a:pt x="4343400" y="1667510"/>
                </a:lnTo>
                <a:lnTo>
                  <a:pt x="4343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75073" y="3880442"/>
            <a:ext cx="3938599" cy="145957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51248" rIns="0" bIns="0" rtlCol="0">
            <a:spAutoFit/>
          </a:bodyPr>
          <a:lstStyle/>
          <a:p>
            <a:pPr marL="97889" marR="145682" indent="-43186" algn="ctr" defTabSz="829178">
              <a:lnSpc>
                <a:spcPct val="96900"/>
              </a:lnSpc>
              <a:spcBef>
                <a:spcPts val="404"/>
              </a:spcBef>
              <a:defRPr/>
            </a:pPr>
            <a:r>
              <a:rPr sz="2358" b="1" spc="-5" dirty="0">
                <a:solidFill>
                  <a:srgbClr val="0000FF"/>
                </a:solidFill>
                <a:latin typeface="DejaVu Serif"/>
                <a:cs typeface="DejaVu Serif"/>
              </a:rPr>
              <a:t>Claim </a:t>
            </a:r>
            <a:r>
              <a:rPr sz="2358" b="1" spc="5" dirty="0">
                <a:solidFill>
                  <a:srgbClr val="0000FF"/>
                </a:solidFill>
                <a:latin typeface="DejaVu Serif"/>
                <a:cs typeface="DejaVu Serif"/>
              </a:rPr>
              <a:t>2</a:t>
            </a:r>
            <a:r>
              <a:rPr sz="2358" spc="5" dirty="0">
                <a:solidFill>
                  <a:srgbClr val="191919"/>
                </a:solidFill>
                <a:latin typeface="DejaVu Serif"/>
                <a:cs typeface="DejaVu Serif"/>
              </a:rPr>
              <a:t>: </a:t>
            </a:r>
            <a:r>
              <a:rPr sz="2358" dirty="0">
                <a:solidFill>
                  <a:srgbClr val="191919"/>
                </a:solidFill>
                <a:latin typeface="DejaVu Serif"/>
                <a:cs typeface="DejaVu Serif"/>
              </a:rPr>
              <a:t>The </a:t>
            </a:r>
            <a:r>
              <a:rPr sz="2358" spc="-5" dirty="0">
                <a:solidFill>
                  <a:srgbClr val="191919"/>
                </a:solidFill>
                <a:latin typeface="DejaVu Serif"/>
                <a:cs typeface="DejaVu Serif"/>
              </a:rPr>
              <a:t>SCCs </a:t>
            </a:r>
            <a:r>
              <a:rPr sz="2358" dirty="0">
                <a:solidFill>
                  <a:srgbClr val="191919"/>
                </a:solidFill>
                <a:latin typeface="DejaVu Serif"/>
                <a:cs typeface="DejaVu Serif"/>
              </a:rPr>
              <a:t>of  </a:t>
            </a:r>
            <a:r>
              <a:rPr sz="2358" spc="-5" dirty="0">
                <a:solidFill>
                  <a:srgbClr val="191919"/>
                </a:solidFill>
                <a:latin typeface="DejaVu Serif"/>
                <a:cs typeface="DejaVu Serif"/>
              </a:rPr>
              <a:t>this reversed graph are  the same as </a:t>
            </a:r>
            <a:r>
              <a:rPr sz="2358" dirty="0">
                <a:solidFill>
                  <a:srgbClr val="191919"/>
                </a:solidFill>
                <a:latin typeface="DejaVu Serif"/>
                <a:cs typeface="DejaVu Serif"/>
              </a:rPr>
              <a:t>the </a:t>
            </a:r>
            <a:r>
              <a:rPr sz="2358" spc="-5" dirty="0">
                <a:solidFill>
                  <a:srgbClr val="191919"/>
                </a:solidFill>
                <a:latin typeface="DejaVu Serif"/>
                <a:cs typeface="DejaVu Serif"/>
              </a:rPr>
              <a:t>SCCs</a:t>
            </a:r>
            <a:r>
              <a:rPr sz="2358" spc="-77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58" dirty="0">
                <a:solidFill>
                  <a:srgbClr val="191919"/>
                </a:solidFill>
                <a:latin typeface="DejaVu Serif"/>
                <a:cs typeface="DejaVu Serif"/>
              </a:rPr>
              <a:t>of  the </a:t>
            </a:r>
            <a:r>
              <a:rPr sz="2358" spc="-5" dirty="0">
                <a:solidFill>
                  <a:srgbClr val="191919"/>
                </a:solidFill>
                <a:latin typeface="DejaVu Serif"/>
                <a:cs typeface="DejaVu Serif"/>
              </a:rPr>
              <a:t>original</a:t>
            </a:r>
            <a:r>
              <a:rPr sz="2358" spc="-32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58" spc="-5" dirty="0">
                <a:solidFill>
                  <a:srgbClr val="191919"/>
                </a:solidFill>
                <a:latin typeface="DejaVu Serif"/>
                <a:cs typeface="DejaVu Serif"/>
              </a:rPr>
              <a:t>graph.</a:t>
            </a:r>
            <a:endParaRPr sz="2358">
              <a:solidFill>
                <a:prstClr val="black"/>
              </a:solidFill>
              <a:latin typeface="DejaVu Serif"/>
              <a:cs typeface="DejaVu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9" name="object 18">
            <a:extLst>
              <a:ext uri="{FF2B5EF4-FFF2-40B4-BE49-F238E27FC236}">
                <a16:creationId xmlns:a16="http://schemas.microsoft.com/office/drawing/2014/main" id="{43950ECC-E3A3-4C20-8165-C0F732338350}"/>
              </a:ext>
            </a:extLst>
          </p:cNvPr>
          <p:cNvSpPr txBox="1"/>
          <p:nvPr/>
        </p:nvSpPr>
        <p:spPr>
          <a:xfrm>
            <a:off x="2659130" y="465346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 dirty="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0" name="object 19">
            <a:extLst>
              <a:ext uri="{FF2B5EF4-FFF2-40B4-BE49-F238E27FC236}">
                <a16:creationId xmlns:a16="http://schemas.microsoft.com/office/drawing/2014/main" id="{E8C0B12A-D52F-47AC-9DFC-66781889C5BA}"/>
              </a:ext>
            </a:extLst>
          </p:cNvPr>
          <p:cNvSpPr txBox="1"/>
          <p:nvPr/>
        </p:nvSpPr>
        <p:spPr>
          <a:xfrm>
            <a:off x="1801160" y="1709115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 dirty="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1" name="object 24">
            <a:extLst>
              <a:ext uri="{FF2B5EF4-FFF2-40B4-BE49-F238E27FC236}">
                <a16:creationId xmlns:a16="http://schemas.microsoft.com/office/drawing/2014/main" id="{67FC0686-C81B-4E2C-BB7F-7BFA9E4EC1E4}"/>
              </a:ext>
            </a:extLst>
          </p:cNvPr>
          <p:cNvSpPr txBox="1"/>
          <p:nvPr/>
        </p:nvSpPr>
        <p:spPr>
          <a:xfrm>
            <a:off x="3557406" y="1709114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 dirty="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29951" y="1622081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88308" y="1622081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59130" y="378312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59130" y="3073144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10193" y="3073144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10193" y="4524207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59130" y="4524207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61255" y="3073144"/>
            <a:ext cx="1727456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tabLst>
                <a:tab pos="1462002" algn="l"/>
              </a:tabLst>
              <a:defRPr/>
            </a:pPr>
            <a:r>
              <a:rPr lang="en-US" sz="3990" dirty="0">
                <a:solidFill>
                  <a:srgbClr val="191919"/>
                </a:solidFill>
                <a:latin typeface="SimSun"/>
                <a:cs typeface="SimSun"/>
              </a:rPr>
              <a:t>H    I</a:t>
            </a:r>
            <a:endParaRPr sz="3990" dirty="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61255" y="1622081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378312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36474" y="5558446"/>
            <a:ext cx="7089411" cy="1119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072962" y="3978332"/>
            <a:ext cx="3938599" cy="1516705"/>
          </a:xfrm>
          <a:custGeom>
            <a:avLst/>
            <a:gdLst/>
            <a:ahLst/>
            <a:cxnLst/>
            <a:rect l="l" t="t" r="r" b="b"/>
            <a:pathLst>
              <a:path w="4343400" h="1672589">
                <a:moveTo>
                  <a:pt x="4343400" y="0"/>
                </a:moveTo>
                <a:lnTo>
                  <a:pt x="0" y="0"/>
                </a:lnTo>
                <a:lnTo>
                  <a:pt x="0" y="1672590"/>
                </a:lnTo>
                <a:lnTo>
                  <a:pt x="4343400" y="1672590"/>
                </a:lnTo>
                <a:lnTo>
                  <a:pt x="434340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072962" y="3978332"/>
            <a:ext cx="3938599" cy="1516705"/>
          </a:xfrm>
          <a:custGeom>
            <a:avLst/>
            <a:gdLst/>
            <a:ahLst/>
            <a:cxnLst/>
            <a:rect l="l" t="t" r="r" b="b"/>
            <a:pathLst>
              <a:path w="4343400" h="1672589">
                <a:moveTo>
                  <a:pt x="2171700" y="1672590"/>
                </a:moveTo>
                <a:lnTo>
                  <a:pt x="0" y="1672590"/>
                </a:lnTo>
                <a:lnTo>
                  <a:pt x="0" y="0"/>
                </a:lnTo>
                <a:lnTo>
                  <a:pt x="4343400" y="0"/>
                </a:lnTo>
                <a:lnTo>
                  <a:pt x="4343400" y="1672590"/>
                </a:lnTo>
                <a:lnTo>
                  <a:pt x="2171700" y="167259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975073" y="3880442"/>
            <a:ext cx="3938599" cy="1516705"/>
          </a:xfrm>
          <a:custGeom>
            <a:avLst/>
            <a:gdLst/>
            <a:ahLst/>
            <a:cxnLst/>
            <a:rect l="l" t="t" r="r" b="b"/>
            <a:pathLst>
              <a:path w="4343400" h="1672589">
                <a:moveTo>
                  <a:pt x="4343400" y="0"/>
                </a:moveTo>
                <a:lnTo>
                  <a:pt x="0" y="0"/>
                </a:lnTo>
                <a:lnTo>
                  <a:pt x="0" y="1672590"/>
                </a:lnTo>
                <a:lnTo>
                  <a:pt x="4343400" y="1672590"/>
                </a:lnTo>
                <a:lnTo>
                  <a:pt x="4343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75073" y="3880443"/>
            <a:ext cx="3938599" cy="1458406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50095" rIns="0" bIns="0" rtlCol="0">
            <a:spAutoFit/>
          </a:bodyPr>
          <a:lstStyle/>
          <a:p>
            <a:pPr marL="97312" marR="181383" algn="ctr" defTabSz="829178">
              <a:lnSpc>
                <a:spcPct val="97300"/>
              </a:lnSpc>
              <a:spcBef>
                <a:spcPts val="394"/>
              </a:spcBef>
              <a:defRPr/>
            </a:pPr>
            <a:r>
              <a:rPr sz="2358" b="1" spc="-5" dirty="0">
                <a:solidFill>
                  <a:srgbClr val="0000FF"/>
                </a:solidFill>
                <a:latin typeface="DejaVu Serif"/>
                <a:cs typeface="DejaVu Serif"/>
              </a:rPr>
              <a:t>Claim </a:t>
            </a:r>
            <a:r>
              <a:rPr sz="2358" b="1" spc="5" dirty="0">
                <a:solidFill>
                  <a:srgbClr val="0000FF"/>
                </a:solidFill>
                <a:latin typeface="DejaVu Serif"/>
                <a:cs typeface="DejaVu Serif"/>
              </a:rPr>
              <a:t>3</a:t>
            </a:r>
            <a:r>
              <a:rPr sz="2358" spc="5" dirty="0">
                <a:solidFill>
                  <a:srgbClr val="191919"/>
                </a:solidFill>
                <a:latin typeface="DejaVu Serif"/>
                <a:cs typeface="DejaVu Serif"/>
              </a:rPr>
              <a:t>: </a:t>
            </a:r>
            <a:r>
              <a:rPr sz="2358" dirty="0">
                <a:solidFill>
                  <a:srgbClr val="191919"/>
                </a:solidFill>
                <a:latin typeface="DejaVu Serif"/>
                <a:cs typeface="DejaVu Serif"/>
              </a:rPr>
              <a:t>Since </a:t>
            </a:r>
            <a:r>
              <a:rPr sz="2358" b="1" dirty="0">
                <a:solidFill>
                  <a:srgbClr val="191919"/>
                </a:solidFill>
                <a:latin typeface="DejaVu Serif"/>
                <a:cs typeface="DejaVu Serif"/>
              </a:rPr>
              <a:t>E </a:t>
            </a:r>
            <a:r>
              <a:rPr sz="2358" spc="-9" dirty="0">
                <a:solidFill>
                  <a:srgbClr val="191919"/>
                </a:solidFill>
                <a:latin typeface="DejaVu Serif"/>
                <a:cs typeface="DejaVu Serif"/>
              </a:rPr>
              <a:t>is </a:t>
            </a:r>
            <a:r>
              <a:rPr sz="2358" spc="-5" dirty="0">
                <a:solidFill>
                  <a:srgbClr val="191919"/>
                </a:solidFill>
                <a:latin typeface="DejaVu Serif"/>
                <a:cs typeface="DejaVu Serif"/>
              </a:rPr>
              <a:t>in</a:t>
            </a:r>
            <a:r>
              <a:rPr sz="2358" spc="-127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58" dirty="0">
                <a:solidFill>
                  <a:srgbClr val="191919"/>
                </a:solidFill>
                <a:latin typeface="DejaVu Serif"/>
                <a:cs typeface="DejaVu Serif"/>
              </a:rPr>
              <a:t>a  </a:t>
            </a:r>
            <a:r>
              <a:rPr sz="2358" i="1" dirty="0">
                <a:solidFill>
                  <a:srgbClr val="191919"/>
                </a:solidFill>
                <a:latin typeface="DejaVu Serif"/>
                <a:cs typeface="DejaVu Serif"/>
              </a:rPr>
              <a:t>source </a:t>
            </a:r>
            <a:r>
              <a:rPr sz="2358" dirty="0">
                <a:solidFill>
                  <a:srgbClr val="191919"/>
                </a:solidFill>
                <a:latin typeface="DejaVu Serif"/>
                <a:cs typeface="DejaVu Serif"/>
              </a:rPr>
              <a:t>SCC </a:t>
            </a:r>
            <a:r>
              <a:rPr sz="2358" spc="-5" dirty="0">
                <a:solidFill>
                  <a:srgbClr val="191919"/>
                </a:solidFill>
                <a:latin typeface="DejaVu Serif"/>
                <a:cs typeface="DejaVu Serif"/>
              </a:rPr>
              <a:t>in the  original </a:t>
            </a:r>
            <a:r>
              <a:rPr sz="2358" dirty="0">
                <a:solidFill>
                  <a:srgbClr val="191919"/>
                </a:solidFill>
                <a:latin typeface="DejaVu Serif"/>
                <a:cs typeface="DejaVu Serif"/>
              </a:rPr>
              <a:t>graph, </a:t>
            </a:r>
            <a:r>
              <a:rPr sz="2358" b="1" dirty="0">
                <a:solidFill>
                  <a:srgbClr val="191919"/>
                </a:solidFill>
                <a:latin typeface="DejaVu Serif"/>
                <a:cs typeface="DejaVu Serif"/>
              </a:rPr>
              <a:t>E </a:t>
            </a:r>
            <a:r>
              <a:rPr sz="2358" spc="-5" dirty="0">
                <a:solidFill>
                  <a:srgbClr val="191919"/>
                </a:solidFill>
                <a:latin typeface="DejaVu Serif"/>
                <a:cs typeface="DejaVu Serif"/>
              </a:rPr>
              <a:t>is in </a:t>
            </a:r>
            <a:r>
              <a:rPr sz="2358" dirty="0">
                <a:solidFill>
                  <a:srgbClr val="191919"/>
                </a:solidFill>
                <a:latin typeface="DejaVu Serif"/>
                <a:cs typeface="DejaVu Serif"/>
              </a:rPr>
              <a:t>a  </a:t>
            </a:r>
            <a:r>
              <a:rPr sz="2358" i="1" spc="-5" dirty="0">
                <a:solidFill>
                  <a:srgbClr val="191919"/>
                </a:solidFill>
                <a:latin typeface="DejaVu Serif"/>
                <a:cs typeface="DejaVu Serif"/>
              </a:rPr>
              <a:t>sink </a:t>
            </a:r>
            <a:r>
              <a:rPr sz="2358" dirty="0">
                <a:solidFill>
                  <a:srgbClr val="191919"/>
                </a:solidFill>
                <a:latin typeface="DejaVu Serif"/>
                <a:cs typeface="DejaVu Serif"/>
              </a:rPr>
              <a:t>SCC </a:t>
            </a:r>
            <a:r>
              <a:rPr sz="2358" spc="-5" dirty="0">
                <a:solidFill>
                  <a:srgbClr val="191919"/>
                </a:solidFill>
                <a:latin typeface="DejaVu Serif"/>
                <a:cs typeface="DejaVu Serif"/>
              </a:rPr>
              <a:t>in this</a:t>
            </a:r>
            <a:r>
              <a:rPr sz="2358" spc="-41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58" spc="-5" dirty="0">
                <a:solidFill>
                  <a:srgbClr val="191919"/>
                </a:solidFill>
                <a:latin typeface="DejaVu Serif"/>
                <a:cs typeface="DejaVu Serif"/>
              </a:rPr>
              <a:t>graph.</a:t>
            </a:r>
            <a:endParaRPr sz="2358">
              <a:solidFill>
                <a:prstClr val="black"/>
              </a:solidFill>
              <a:latin typeface="DejaVu Serif"/>
              <a:cs typeface="DejaVu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9" name="object 18">
            <a:extLst>
              <a:ext uri="{FF2B5EF4-FFF2-40B4-BE49-F238E27FC236}">
                <a16:creationId xmlns:a16="http://schemas.microsoft.com/office/drawing/2014/main" id="{FB5E1026-80B0-4A14-B0AE-CD789BA95F15}"/>
              </a:ext>
            </a:extLst>
          </p:cNvPr>
          <p:cNvSpPr txBox="1"/>
          <p:nvPr/>
        </p:nvSpPr>
        <p:spPr>
          <a:xfrm>
            <a:off x="2659130" y="465346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 dirty="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0" name="object 19">
            <a:extLst>
              <a:ext uri="{FF2B5EF4-FFF2-40B4-BE49-F238E27FC236}">
                <a16:creationId xmlns:a16="http://schemas.microsoft.com/office/drawing/2014/main" id="{DB0935D8-64CE-49E8-ADB0-ACC708D47855}"/>
              </a:ext>
            </a:extLst>
          </p:cNvPr>
          <p:cNvSpPr txBox="1"/>
          <p:nvPr/>
        </p:nvSpPr>
        <p:spPr>
          <a:xfrm>
            <a:off x="1801160" y="1709115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 dirty="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1" name="object 24">
            <a:extLst>
              <a:ext uri="{FF2B5EF4-FFF2-40B4-BE49-F238E27FC236}">
                <a16:creationId xmlns:a16="http://schemas.microsoft.com/office/drawing/2014/main" id="{B77AFE0D-4491-4850-A1D1-13000B8615EF}"/>
              </a:ext>
            </a:extLst>
          </p:cNvPr>
          <p:cNvSpPr txBox="1"/>
          <p:nvPr/>
        </p:nvSpPr>
        <p:spPr>
          <a:xfrm>
            <a:off x="3557406" y="1709114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 dirty="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29951" y="1622081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88308" y="1622081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59130" y="378312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59130" y="3073144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10193" y="3073144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10193" y="4524207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59130" y="4524207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61255" y="3073144"/>
            <a:ext cx="1727456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tabLst>
                <a:tab pos="1462002" algn="l"/>
              </a:tabLst>
              <a:defRPr/>
            </a:pPr>
            <a:r>
              <a:rPr lang="en-US" sz="3990" dirty="0">
                <a:solidFill>
                  <a:srgbClr val="191919"/>
                </a:solidFill>
                <a:latin typeface="SimSun"/>
                <a:cs typeface="SimSun"/>
              </a:rPr>
              <a:t>H    I</a:t>
            </a:r>
            <a:endParaRPr sz="3990" dirty="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61255" y="1622081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378312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36474" y="5558446"/>
            <a:ext cx="7089411" cy="1119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072962" y="3978331"/>
            <a:ext cx="3938599" cy="1520161"/>
          </a:xfrm>
          <a:custGeom>
            <a:avLst/>
            <a:gdLst/>
            <a:ahLst/>
            <a:cxnLst/>
            <a:rect l="l" t="t" r="r" b="b"/>
            <a:pathLst>
              <a:path w="4343400" h="1676400">
                <a:moveTo>
                  <a:pt x="4343400" y="0"/>
                </a:moveTo>
                <a:lnTo>
                  <a:pt x="0" y="0"/>
                </a:lnTo>
                <a:lnTo>
                  <a:pt x="0" y="1676400"/>
                </a:lnTo>
                <a:lnTo>
                  <a:pt x="4343400" y="1676400"/>
                </a:lnTo>
                <a:lnTo>
                  <a:pt x="434340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072962" y="3978331"/>
            <a:ext cx="3938599" cy="1520161"/>
          </a:xfrm>
          <a:custGeom>
            <a:avLst/>
            <a:gdLst/>
            <a:ahLst/>
            <a:cxnLst/>
            <a:rect l="l" t="t" r="r" b="b"/>
            <a:pathLst>
              <a:path w="4343400" h="1676400">
                <a:moveTo>
                  <a:pt x="2171700" y="1676400"/>
                </a:moveTo>
                <a:lnTo>
                  <a:pt x="0" y="1676400"/>
                </a:lnTo>
                <a:lnTo>
                  <a:pt x="0" y="0"/>
                </a:lnTo>
                <a:lnTo>
                  <a:pt x="4343400" y="0"/>
                </a:lnTo>
                <a:lnTo>
                  <a:pt x="4343400" y="1676400"/>
                </a:lnTo>
                <a:lnTo>
                  <a:pt x="2171700" y="167640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975073" y="3880442"/>
            <a:ext cx="3938599" cy="1520161"/>
          </a:xfrm>
          <a:custGeom>
            <a:avLst/>
            <a:gdLst/>
            <a:ahLst/>
            <a:cxnLst/>
            <a:rect l="l" t="t" r="r" b="b"/>
            <a:pathLst>
              <a:path w="4343400" h="1676400">
                <a:moveTo>
                  <a:pt x="4343400" y="0"/>
                </a:moveTo>
                <a:lnTo>
                  <a:pt x="0" y="0"/>
                </a:lnTo>
                <a:lnTo>
                  <a:pt x="0" y="1676400"/>
                </a:lnTo>
                <a:lnTo>
                  <a:pt x="4343400" y="1676400"/>
                </a:lnTo>
                <a:lnTo>
                  <a:pt x="4343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75073" y="3880442"/>
            <a:ext cx="3938599" cy="1471864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48945" rIns="0" bIns="0" rtlCol="0">
            <a:spAutoFit/>
          </a:bodyPr>
          <a:lstStyle/>
          <a:p>
            <a:pPr marL="104799" marR="191746" indent="-4607" algn="ctr" defTabSz="829178">
              <a:lnSpc>
                <a:spcPct val="97600"/>
              </a:lnSpc>
              <a:spcBef>
                <a:spcPts val="385"/>
              </a:spcBef>
              <a:defRPr/>
            </a:pPr>
            <a:r>
              <a:rPr sz="2358" b="1" spc="-5" dirty="0">
                <a:solidFill>
                  <a:srgbClr val="0000FF"/>
                </a:solidFill>
                <a:latin typeface="DejaVu Serif"/>
                <a:cs typeface="DejaVu Serif"/>
              </a:rPr>
              <a:t>Claim </a:t>
            </a:r>
            <a:r>
              <a:rPr sz="2358" b="1" spc="5" dirty="0">
                <a:solidFill>
                  <a:srgbClr val="0000FF"/>
                </a:solidFill>
                <a:latin typeface="DejaVu Serif"/>
                <a:cs typeface="DejaVu Serif"/>
              </a:rPr>
              <a:t>4</a:t>
            </a:r>
            <a:r>
              <a:rPr sz="2358" spc="5" dirty="0">
                <a:solidFill>
                  <a:srgbClr val="191919"/>
                </a:solidFill>
                <a:latin typeface="DejaVu Serif"/>
                <a:cs typeface="DejaVu Serif"/>
              </a:rPr>
              <a:t>: </a:t>
            </a:r>
            <a:r>
              <a:rPr sz="2358" dirty="0">
                <a:solidFill>
                  <a:srgbClr val="191919"/>
                </a:solidFill>
                <a:latin typeface="DejaVu Serif"/>
                <a:cs typeface="DejaVu Serif"/>
              </a:rPr>
              <a:t>The </a:t>
            </a:r>
            <a:r>
              <a:rPr sz="2358" spc="-5" dirty="0">
                <a:solidFill>
                  <a:srgbClr val="191919"/>
                </a:solidFill>
                <a:latin typeface="DejaVu Serif"/>
                <a:cs typeface="DejaVu Serif"/>
              </a:rPr>
              <a:t>only  nodes reachable </a:t>
            </a:r>
            <a:r>
              <a:rPr sz="2358" dirty="0">
                <a:solidFill>
                  <a:srgbClr val="191919"/>
                </a:solidFill>
                <a:latin typeface="DejaVu Serif"/>
                <a:cs typeface="DejaVu Serif"/>
              </a:rPr>
              <a:t>from</a:t>
            </a:r>
            <a:r>
              <a:rPr sz="2358" spc="-18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58" b="1" dirty="0">
                <a:solidFill>
                  <a:srgbClr val="191919"/>
                </a:solidFill>
                <a:latin typeface="DejaVu Serif"/>
                <a:cs typeface="DejaVu Serif"/>
              </a:rPr>
              <a:t>E  </a:t>
            </a:r>
            <a:r>
              <a:rPr sz="2358" spc="-5" dirty="0">
                <a:solidFill>
                  <a:srgbClr val="191919"/>
                </a:solidFill>
                <a:latin typeface="DejaVu Serif"/>
                <a:cs typeface="DejaVu Serif"/>
              </a:rPr>
              <a:t>are </a:t>
            </a:r>
            <a:r>
              <a:rPr sz="2358" dirty="0">
                <a:solidFill>
                  <a:srgbClr val="191919"/>
                </a:solidFill>
                <a:latin typeface="DejaVu Serif"/>
                <a:cs typeface="DejaVu Serif"/>
              </a:rPr>
              <a:t>the </a:t>
            </a:r>
            <a:r>
              <a:rPr sz="2358" spc="-5" dirty="0">
                <a:solidFill>
                  <a:srgbClr val="191919"/>
                </a:solidFill>
                <a:latin typeface="DejaVu Serif"/>
                <a:cs typeface="DejaVu Serif"/>
              </a:rPr>
              <a:t>nodes in the  same </a:t>
            </a:r>
            <a:r>
              <a:rPr sz="2358" dirty="0">
                <a:solidFill>
                  <a:srgbClr val="191919"/>
                </a:solidFill>
                <a:latin typeface="DejaVu Serif"/>
                <a:cs typeface="DejaVu Serif"/>
              </a:rPr>
              <a:t>SCC </a:t>
            </a:r>
            <a:r>
              <a:rPr sz="2358" spc="-5" dirty="0">
                <a:solidFill>
                  <a:srgbClr val="191919"/>
                </a:solidFill>
                <a:latin typeface="DejaVu Serif"/>
                <a:cs typeface="DejaVu Serif"/>
              </a:rPr>
              <a:t>as</a:t>
            </a:r>
            <a:r>
              <a:rPr sz="2358" spc="-14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58" b="1" spc="-5" dirty="0">
                <a:solidFill>
                  <a:srgbClr val="191919"/>
                </a:solidFill>
                <a:latin typeface="DejaVu Serif"/>
                <a:cs typeface="DejaVu Serif"/>
              </a:rPr>
              <a:t>E</a:t>
            </a:r>
            <a:r>
              <a:rPr sz="2358" spc="-5" dirty="0">
                <a:solidFill>
                  <a:srgbClr val="191919"/>
                </a:solidFill>
                <a:latin typeface="DejaVu Serif"/>
                <a:cs typeface="DejaVu Serif"/>
              </a:rPr>
              <a:t>.</a:t>
            </a:r>
            <a:endParaRPr sz="2358">
              <a:solidFill>
                <a:prstClr val="black"/>
              </a:solidFill>
              <a:latin typeface="DejaVu Serif"/>
              <a:cs typeface="DejaVu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29" name="object 18">
            <a:extLst>
              <a:ext uri="{FF2B5EF4-FFF2-40B4-BE49-F238E27FC236}">
                <a16:creationId xmlns:a16="http://schemas.microsoft.com/office/drawing/2014/main" id="{A2A4D3A9-A9A2-46DD-AF11-0D2964940650}"/>
              </a:ext>
            </a:extLst>
          </p:cNvPr>
          <p:cNvSpPr txBox="1"/>
          <p:nvPr/>
        </p:nvSpPr>
        <p:spPr>
          <a:xfrm>
            <a:off x="2659130" y="465346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 dirty="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0" name="object 19">
            <a:extLst>
              <a:ext uri="{FF2B5EF4-FFF2-40B4-BE49-F238E27FC236}">
                <a16:creationId xmlns:a16="http://schemas.microsoft.com/office/drawing/2014/main" id="{CB16CDFA-F825-4936-9A66-5DE336CC983F}"/>
              </a:ext>
            </a:extLst>
          </p:cNvPr>
          <p:cNvSpPr txBox="1"/>
          <p:nvPr/>
        </p:nvSpPr>
        <p:spPr>
          <a:xfrm>
            <a:off x="1801160" y="1709115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 dirty="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1" name="object 24">
            <a:extLst>
              <a:ext uri="{FF2B5EF4-FFF2-40B4-BE49-F238E27FC236}">
                <a16:creationId xmlns:a16="http://schemas.microsoft.com/office/drawing/2014/main" id="{98076038-A27F-4B75-9978-A285AFB9D3D8}"/>
              </a:ext>
            </a:extLst>
          </p:cNvPr>
          <p:cNvSpPr txBox="1"/>
          <p:nvPr/>
        </p:nvSpPr>
        <p:spPr>
          <a:xfrm>
            <a:off x="3557406" y="1709114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 dirty="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36474" y="5558446"/>
            <a:ext cx="7089411" cy="1119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8024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02126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902126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24010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524010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524010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145894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14589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14589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76777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76777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76777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38966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389663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38966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011547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011547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011547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633431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633431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633431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255315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255315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255315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877199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048020" y="5599836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500" y="0"/>
                </a:moveTo>
                <a:lnTo>
                  <a:pt x="619484" y="1826"/>
                </a:lnTo>
                <a:lnTo>
                  <a:pt x="666197" y="7223"/>
                </a:lnTo>
                <a:lnTo>
                  <a:pt x="711510" y="16064"/>
                </a:lnTo>
                <a:lnTo>
                  <a:pt x="755294" y="28224"/>
                </a:lnTo>
                <a:lnTo>
                  <a:pt x="797421" y="43576"/>
                </a:lnTo>
                <a:lnTo>
                  <a:pt x="837761" y="61996"/>
                </a:lnTo>
                <a:lnTo>
                  <a:pt x="876188" y="83357"/>
                </a:lnTo>
                <a:lnTo>
                  <a:pt x="912571" y="107533"/>
                </a:lnTo>
                <a:lnTo>
                  <a:pt x="946782" y="134399"/>
                </a:lnTo>
                <a:lnTo>
                  <a:pt x="978693" y="163829"/>
                </a:lnTo>
                <a:lnTo>
                  <a:pt x="1008176" y="195698"/>
                </a:lnTo>
                <a:lnTo>
                  <a:pt x="1035100" y="229880"/>
                </a:lnTo>
                <a:lnTo>
                  <a:pt x="1059339" y="266248"/>
                </a:lnTo>
                <a:lnTo>
                  <a:pt x="1080763" y="304678"/>
                </a:lnTo>
                <a:lnTo>
                  <a:pt x="1099244" y="345043"/>
                </a:lnTo>
                <a:lnTo>
                  <a:pt x="1114653" y="387217"/>
                </a:lnTo>
                <a:lnTo>
                  <a:pt x="1126862" y="431076"/>
                </a:lnTo>
                <a:lnTo>
                  <a:pt x="1135741" y="476493"/>
                </a:lnTo>
                <a:lnTo>
                  <a:pt x="1141164" y="523343"/>
                </a:lnTo>
                <a:lnTo>
                  <a:pt x="1143000" y="571500"/>
                </a:lnTo>
                <a:lnTo>
                  <a:pt x="1141164" y="619484"/>
                </a:lnTo>
                <a:lnTo>
                  <a:pt x="1135741" y="666197"/>
                </a:lnTo>
                <a:lnTo>
                  <a:pt x="1126862" y="711510"/>
                </a:lnTo>
                <a:lnTo>
                  <a:pt x="1114653" y="755294"/>
                </a:lnTo>
                <a:lnTo>
                  <a:pt x="1099244" y="797421"/>
                </a:lnTo>
                <a:lnTo>
                  <a:pt x="1080763" y="837761"/>
                </a:lnTo>
                <a:lnTo>
                  <a:pt x="1059339" y="876188"/>
                </a:lnTo>
                <a:lnTo>
                  <a:pt x="1035100" y="912571"/>
                </a:lnTo>
                <a:lnTo>
                  <a:pt x="1008176" y="946782"/>
                </a:lnTo>
                <a:lnTo>
                  <a:pt x="978693" y="978693"/>
                </a:lnTo>
                <a:lnTo>
                  <a:pt x="946782" y="1008176"/>
                </a:lnTo>
                <a:lnTo>
                  <a:pt x="912571" y="1035100"/>
                </a:lnTo>
                <a:lnTo>
                  <a:pt x="876188" y="1059339"/>
                </a:lnTo>
                <a:lnTo>
                  <a:pt x="837761" y="1080763"/>
                </a:lnTo>
                <a:lnTo>
                  <a:pt x="797421" y="1099244"/>
                </a:lnTo>
                <a:lnTo>
                  <a:pt x="755294" y="1114653"/>
                </a:lnTo>
                <a:lnTo>
                  <a:pt x="711510" y="1126862"/>
                </a:lnTo>
                <a:lnTo>
                  <a:pt x="666197" y="1135741"/>
                </a:lnTo>
                <a:lnTo>
                  <a:pt x="619484" y="1141164"/>
                </a:lnTo>
                <a:lnTo>
                  <a:pt x="571500" y="1143000"/>
                </a:lnTo>
                <a:lnTo>
                  <a:pt x="523343" y="1141164"/>
                </a:lnTo>
                <a:lnTo>
                  <a:pt x="476493" y="1135741"/>
                </a:lnTo>
                <a:lnTo>
                  <a:pt x="431076" y="1126862"/>
                </a:lnTo>
                <a:lnTo>
                  <a:pt x="387217" y="1114653"/>
                </a:lnTo>
                <a:lnTo>
                  <a:pt x="345043" y="1099244"/>
                </a:lnTo>
                <a:lnTo>
                  <a:pt x="304678" y="1080763"/>
                </a:lnTo>
                <a:lnTo>
                  <a:pt x="266248" y="1059339"/>
                </a:lnTo>
                <a:lnTo>
                  <a:pt x="229880" y="1035100"/>
                </a:lnTo>
                <a:lnTo>
                  <a:pt x="195698" y="1008176"/>
                </a:lnTo>
                <a:lnTo>
                  <a:pt x="163830" y="978693"/>
                </a:lnTo>
                <a:lnTo>
                  <a:pt x="134399" y="946782"/>
                </a:lnTo>
                <a:lnTo>
                  <a:pt x="107533" y="912571"/>
                </a:lnTo>
                <a:lnTo>
                  <a:pt x="83357" y="876188"/>
                </a:lnTo>
                <a:lnTo>
                  <a:pt x="61996" y="837761"/>
                </a:lnTo>
                <a:lnTo>
                  <a:pt x="43576" y="797421"/>
                </a:lnTo>
                <a:lnTo>
                  <a:pt x="28224" y="755294"/>
                </a:lnTo>
                <a:lnTo>
                  <a:pt x="16064" y="711510"/>
                </a:lnTo>
                <a:lnTo>
                  <a:pt x="7223" y="666197"/>
                </a:lnTo>
                <a:lnTo>
                  <a:pt x="1826" y="619484"/>
                </a:lnTo>
                <a:lnTo>
                  <a:pt x="0" y="571500"/>
                </a:lnTo>
                <a:lnTo>
                  <a:pt x="1826" y="523343"/>
                </a:lnTo>
                <a:lnTo>
                  <a:pt x="7223" y="476493"/>
                </a:lnTo>
                <a:lnTo>
                  <a:pt x="16064" y="431076"/>
                </a:lnTo>
                <a:lnTo>
                  <a:pt x="28224" y="387217"/>
                </a:lnTo>
                <a:lnTo>
                  <a:pt x="43576" y="345043"/>
                </a:lnTo>
                <a:lnTo>
                  <a:pt x="61996" y="304678"/>
                </a:lnTo>
                <a:lnTo>
                  <a:pt x="83357" y="266248"/>
                </a:lnTo>
                <a:lnTo>
                  <a:pt x="107533" y="229880"/>
                </a:lnTo>
                <a:lnTo>
                  <a:pt x="134399" y="195698"/>
                </a:lnTo>
                <a:lnTo>
                  <a:pt x="163829" y="163830"/>
                </a:lnTo>
                <a:lnTo>
                  <a:pt x="195698" y="134399"/>
                </a:lnTo>
                <a:lnTo>
                  <a:pt x="229880" y="107533"/>
                </a:lnTo>
                <a:lnTo>
                  <a:pt x="266248" y="83357"/>
                </a:lnTo>
                <a:lnTo>
                  <a:pt x="304678" y="61996"/>
                </a:lnTo>
                <a:lnTo>
                  <a:pt x="345043" y="43576"/>
                </a:lnTo>
                <a:lnTo>
                  <a:pt x="387217" y="28224"/>
                </a:lnTo>
                <a:lnTo>
                  <a:pt x="431076" y="16064"/>
                </a:lnTo>
                <a:lnTo>
                  <a:pt x="476493" y="7223"/>
                </a:lnTo>
                <a:lnTo>
                  <a:pt x="523343" y="1826"/>
                </a:lnTo>
                <a:lnTo>
                  <a:pt x="571500" y="0"/>
                </a:lnTo>
                <a:close/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048020" y="5558445"/>
            <a:ext cx="0" cy="82918"/>
          </a:xfrm>
          <a:custGeom>
            <a:avLst/>
            <a:gdLst/>
            <a:ahLst/>
            <a:cxnLst/>
            <a:rect l="l" t="t" r="r" b="b"/>
            <a:pathLst>
              <a:path h="91439">
                <a:moveTo>
                  <a:pt x="0" y="0"/>
                </a:moveTo>
                <a:lnTo>
                  <a:pt x="0" y="91290"/>
                </a:lnTo>
              </a:path>
            </a:pathLst>
          </a:custGeom>
          <a:ln w="31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084494" y="6594918"/>
            <a:ext cx="0" cy="82918"/>
          </a:xfrm>
          <a:custGeom>
            <a:avLst/>
            <a:gdLst/>
            <a:ahLst/>
            <a:cxnLst/>
            <a:rect l="l" t="t" r="r" b="b"/>
            <a:pathLst>
              <a:path h="91440">
                <a:moveTo>
                  <a:pt x="0" y="0"/>
                </a:moveTo>
                <a:lnTo>
                  <a:pt x="0" y="91290"/>
                </a:lnTo>
              </a:path>
            </a:pathLst>
          </a:custGeom>
          <a:ln w="31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8024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02126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902126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24010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524010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524010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145894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14589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14589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76777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76777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76777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38966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389663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389663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38966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011547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011547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011547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633431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633431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633431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255315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255315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255315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255315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877199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048020" y="5599836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500" y="0"/>
                </a:moveTo>
                <a:lnTo>
                  <a:pt x="619484" y="1826"/>
                </a:lnTo>
                <a:lnTo>
                  <a:pt x="666197" y="7223"/>
                </a:lnTo>
                <a:lnTo>
                  <a:pt x="711510" y="16064"/>
                </a:lnTo>
                <a:lnTo>
                  <a:pt x="755294" y="28224"/>
                </a:lnTo>
                <a:lnTo>
                  <a:pt x="797421" y="43576"/>
                </a:lnTo>
                <a:lnTo>
                  <a:pt x="837761" y="61996"/>
                </a:lnTo>
                <a:lnTo>
                  <a:pt x="876188" y="83357"/>
                </a:lnTo>
                <a:lnTo>
                  <a:pt x="912571" y="107533"/>
                </a:lnTo>
                <a:lnTo>
                  <a:pt x="946782" y="134399"/>
                </a:lnTo>
                <a:lnTo>
                  <a:pt x="978693" y="163829"/>
                </a:lnTo>
                <a:lnTo>
                  <a:pt x="1008176" y="195698"/>
                </a:lnTo>
                <a:lnTo>
                  <a:pt x="1035100" y="229880"/>
                </a:lnTo>
                <a:lnTo>
                  <a:pt x="1059339" y="266248"/>
                </a:lnTo>
                <a:lnTo>
                  <a:pt x="1080763" y="304678"/>
                </a:lnTo>
                <a:lnTo>
                  <a:pt x="1099244" y="345043"/>
                </a:lnTo>
                <a:lnTo>
                  <a:pt x="1114653" y="387217"/>
                </a:lnTo>
                <a:lnTo>
                  <a:pt x="1126862" y="431076"/>
                </a:lnTo>
                <a:lnTo>
                  <a:pt x="1135741" y="476493"/>
                </a:lnTo>
                <a:lnTo>
                  <a:pt x="1141164" y="523343"/>
                </a:lnTo>
                <a:lnTo>
                  <a:pt x="1143000" y="571500"/>
                </a:lnTo>
                <a:lnTo>
                  <a:pt x="1141164" y="619484"/>
                </a:lnTo>
                <a:lnTo>
                  <a:pt x="1135741" y="666197"/>
                </a:lnTo>
                <a:lnTo>
                  <a:pt x="1126862" y="711510"/>
                </a:lnTo>
                <a:lnTo>
                  <a:pt x="1114653" y="755294"/>
                </a:lnTo>
                <a:lnTo>
                  <a:pt x="1099244" y="797421"/>
                </a:lnTo>
                <a:lnTo>
                  <a:pt x="1080763" y="837761"/>
                </a:lnTo>
                <a:lnTo>
                  <a:pt x="1059339" y="876188"/>
                </a:lnTo>
                <a:lnTo>
                  <a:pt x="1035100" y="912571"/>
                </a:lnTo>
                <a:lnTo>
                  <a:pt x="1008176" y="946782"/>
                </a:lnTo>
                <a:lnTo>
                  <a:pt x="978693" y="978693"/>
                </a:lnTo>
                <a:lnTo>
                  <a:pt x="946782" y="1008176"/>
                </a:lnTo>
                <a:lnTo>
                  <a:pt x="912571" y="1035100"/>
                </a:lnTo>
                <a:lnTo>
                  <a:pt x="876188" y="1059339"/>
                </a:lnTo>
                <a:lnTo>
                  <a:pt x="837761" y="1080763"/>
                </a:lnTo>
                <a:lnTo>
                  <a:pt x="797421" y="1099244"/>
                </a:lnTo>
                <a:lnTo>
                  <a:pt x="755294" y="1114653"/>
                </a:lnTo>
                <a:lnTo>
                  <a:pt x="711510" y="1126862"/>
                </a:lnTo>
                <a:lnTo>
                  <a:pt x="666197" y="1135741"/>
                </a:lnTo>
                <a:lnTo>
                  <a:pt x="619484" y="1141164"/>
                </a:lnTo>
                <a:lnTo>
                  <a:pt x="571500" y="1143000"/>
                </a:lnTo>
                <a:lnTo>
                  <a:pt x="523343" y="1141164"/>
                </a:lnTo>
                <a:lnTo>
                  <a:pt x="476493" y="1135741"/>
                </a:lnTo>
                <a:lnTo>
                  <a:pt x="431076" y="1126862"/>
                </a:lnTo>
                <a:lnTo>
                  <a:pt x="387217" y="1114653"/>
                </a:lnTo>
                <a:lnTo>
                  <a:pt x="345043" y="1099244"/>
                </a:lnTo>
                <a:lnTo>
                  <a:pt x="304678" y="1080763"/>
                </a:lnTo>
                <a:lnTo>
                  <a:pt x="266248" y="1059339"/>
                </a:lnTo>
                <a:lnTo>
                  <a:pt x="229880" y="1035100"/>
                </a:lnTo>
                <a:lnTo>
                  <a:pt x="195698" y="1008176"/>
                </a:lnTo>
                <a:lnTo>
                  <a:pt x="163830" y="978693"/>
                </a:lnTo>
                <a:lnTo>
                  <a:pt x="134399" y="946782"/>
                </a:lnTo>
                <a:lnTo>
                  <a:pt x="107533" y="912571"/>
                </a:lnTo>
                <a:lnTo>
                  <a:pt x="83357" y="876188"/>
                </a:lnTo>
                <a:lnTo>
                  <a:pt x="61996" y="837761"/>
                </a:lnTo>
                <a:lnTo>
                  <a:pt x="43576" y="797421"/>
                </a:lnTo>
                <a:lnTo>
                  <a:pt x="28224" y="755294"/>
                </a:lnTo>
                <a:lnTo>
                  <a:pt x="16064" y="711510"/>
                </a:lnTo>
                <a:lnTo>
                  <a:pt x="7223" y="666197"/>
                </a:lnTo>
                <a:lnTo>
                  <a:pt x="1826" y="619484"/>
                </a:lnTo>
                <a:lnTo>
                  <a:pt x="0" y="571500"/>
                </a:lnTo>
                <a:lnTo>
                  <a:pt x="1826" y="523343"/>
                </a:lnTo>
                <a:lnTo>
                  <a:pt x="7223" y="476493"/>
                </a:lnTo>
                <a:lnTo>
                  <a:pt x="16064" y="431076"/>
                </a:lnTo>
                <a:lnTo>
                  <a:pt x="28224" y="387217"/>
                </a:lnTo>
                <a:lnTo>
                  <a:pt x="43576" y="345043"/>
                </a:lnTo>
                <a:lnTo>
                  <a:pt x="61996" y="304678"/>
                </a:lnTo>
                <a:lnTo>
                  <a:pt x="83357" y="266248"/>
                </a:lnTo>
                <a:lnTo>
                  <a:pt x="107533" y="229880"/>
                </a:lnTo>
                <a:lnTo>
                  <a:pt x="134399" y="195698"/>
                </a:lnTo>
                <a:lnTo>
                  <a:pt x="163829" y="163830"/>
                </a:lnTo>
                <a:lnTo>
                  <a:pt x="195698" y="134399"/>
                </a:lnTo>
                <a:lnTo>
                  <a:pt x="229880" y="107533"/>
                </a:lnTo>
                <a:lnTo>
                  <a:pt x="266248" y="83357"/>
                </a:lnTo>
                <a:lnTo>
                  <a:pt x="304678" y="61996"/>
                </a:lnTo>
                <a:lnTo>
                  <a:pt x="345043" y="43576"/>
                </a:lnTo>
                <a:lnTo>
                  <a:pt x="387217" y="28224"/>
                </a:lnTo>
                <a:lnTo>
                  <a:pt x="431076" y="16064"/>
                </a:lnTo>
                <a:lnTo>
                  <a:pt x="476493" y="7223"/>
                </a:lnTo>
                <a:lnTo>
                  <a:pt x="523343" y="1826"/>
                </a:lnTo>
                <a:lnTo>
                  <a:pt x="571500" y="0"/>
                </a:lnTo>
                <a:close/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048020" y="5558445"/>
            <a:ext cx="0" cy="82918"/>
          </a:xfrm>
          <a:custGeom>
            <a:avLst/>
            <a:gdLst/>
            <a:ahLst/>
            <a:cxnLst/>
            <a:rect l="l" t="t" r="r" b="b"/>
            <a:pathLst>
              <a:path h="91439">
                <a:moveTo>
                  <a:pt x="0" y="0"/>
                </a:moveTo>
                <a:lnTo>
                  <a:pt x="0" y="91290"/>
                </a:lnTo>
              </a:path>
            </a:pathLst>
          </a:custGeom>
          <a:ln w="31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084494" y="6594918"/>
            <a:ext cx="0" cy="82918"/>
          </a:xfrm>
          <a:custGeom>
            <a:avLst/>
            <a:gdLst/>
            <a:ahLst/>
            <a:cxnLst/>
            <a:rect l="l" t="t" r="r" b="b"/>
            <a:pathLst>
              <a:path h="91440">
                <a:moveTo>
                  <a:pt x="0" y="0"/>
                </a:moveTo>
                <a:lnTo>
                  <a:pt x="0" y="91290"/>
                </a:lnTo>
              </a:path>
            </a:pathLst>
          </a:custGeom>
          <a:ln w="31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8024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02126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902126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24010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524010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524010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145894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14589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14589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76777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76777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76777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38966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389663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389663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38966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011547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011547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011547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633431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633431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633431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255315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255315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255315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255315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877199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426136" y="5599836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500" y="0"/>
                </a:moveTo>
                <a:lnTo>
                  <a:pt x="619484" y="1826"/>
                </a:lnTo>
                <a:lnTo>
                  <a:pt x="666197" y="7223"/>
                </a:lnTo>
                <a:lnTo>
                  <a:pt x="711510" y="16064"/>
                </a:lnTo>
                <a:lnTo>
                  <a:pt x="755294" y="28224"/>
                </a:lnTo>
                <a:lnTo>
                  <a:pt x="797421" y="43576"/>
                </a:lnTo>
                <a:lnTo>
                  <a:pt x="837761" y="61996"/>
                </a:lnTo>
                <a:lnTo>
                  <a:pt x="876188" y="83357"/>
                </a:lnTo>
                <a:lnTo>
                  <a:pt x="912571" y="107533"/>
                </a:lnTo>
                <a:lnTo>
                  <a:pt x="946782" y="134399"/>
                </a:lnTo>
                <a:lnTo>
                  <a:pt x="978693" y="163829"/>
                </a:lnTo>
                <a:lnTo>
                  <a:pt x="1008176" y="195698"/>
                </a:lnTo>
                <a:lnTo>
                  <a:pt x="1035100" y="229880"/>
                </a:lnTo>
                <a:lnTo>
                  <a:pt x="1059339" y="266248"/>
                </a:lnTo>
                <a:lnTo>
                  <a:pt x="1080763" y="304678"/>
                </a:lnTo>
                <a:lnTo>
                  <a:pt x="1099244" y="345043"/>
                </a:lnTo>
                <a:lnTo>
                  <a:pt x="1114653" y="387217"/>
                </a:lnTo>
                <a:lnTo>
                  <a:pt x="1126862" y="431076"/>
                </a:lnTo>
                <a:lnTo>
                  <a:pt x="1135741" y="476493"/>
                </a:lnTo>
                <a:lnTo>
                  <a:pt x="1141164" y="523343"/>
                </a:lnTo>
                <a:lnTo>
                  <a:pt x="1143000" y="571500"/>
                </a:lnTo>
                <a:lnTo>
                  <a:pt x="1141164" y="619484"/>
                </a:lnTo>
                <a:lnTo>
                  <a:pt x="1135741" y="666197"/>
                </a:lnTo>
                <a:lnTo>
                  <a:pt x="1126862" y="711510"/>
                </a:lnTo>
                <a:lnTo>
                  <a:pt x="1114653" y="755294"/>
                </a:lnTo>
                <a:lnTo>
                  <a:pt x="1099244" y="797421"/>
                </a:lnTo>
                <a:lnTo>
                  <a:pt x="1080763" y="837761"/>
                </a:lnTo>
                <a:lnTo>
                  <a:pt x="1059339" y="876188"/>
                </a:lnTo>
                <a:lnTo>
                  <a:pt x="1035100" y="912571"/>
                </a:lnTo>
                <a:lnTo>
                  <a:pt x="1008176" y="946782"/>
                </a:lnTo>
                <a:lnTo>
                  <a:pt x="978693" y="978693"/>
                </a:lnTo>
                <a:lnTo>
                  <a:pt x="946782" y="1008176"/>
                </a:lnTo>
                <a:lnTo>
                  <a:pt x="912571" y="1035100"/>
                </a:lnTo>
                <a:lnTo>
                  <a:pt x="876188" y="1059339"/>
                </a:lnTo>
                <a:lnTo>
                  <a:pt x="837761" y="1080763"/>
                </a:lnTo>
                <a:lnTo>
                  <a:pt x="797421" y="1099244"/>
                </a:lnTo>
                <a:lnTo>
                  <a:pt x="755294" y="1114653"/>
                </a:lnTo>
                <a:lnTo>
                  <a:pt x="711510" y="1126862"/>
                </a:lnTo>
                <a:lnTo>
                  <a:pt x="666197" y="1135741"/>
                </a:lnTo>
                <a:lnTo>
                  <a:pt x="619484" y="1141164"/>
                </a:lnTo>
                <a:lnTo>
                  <a:pt x="571500" y="1143000"/>
                </a:lnTo>
                <a:lnTo>
                  <a:pt x="523343" y="1141164"/>
                </a:lnTo>
                <a:lnTo>
                  <a:pt x="476493" y="1135741"/>
                </a:lnTo>
                <a:lnTo>
                  <a:pt x="431076" y="1126862"/>
                </a:lnTo>
                <a:lnTo>
                  <a:pt x="387217" y="1114653"/>
                </a:lnTo>
                <a:lnTo>
                  <a:pt x="345043" y="1099244"/>
                </a:lnTo>
                <a:lnTo>
                  <a:pt x="304678" y="1080763"/>
                </a:lnTo>
                <a:lnTo>
                  <a:pt x="266248" y="1059339"/>
                </a:lnTo>
                <a:lnTo>
                  <a:pt x="229880" y="1035100"/>
                </a:lnTo>
                <a:lnTo>
                  <a:pt x="195698" y="1008176"/>
                </a:lnTo>
                <a:lnTo>
                  <a:pt x="163830" y="978693"/>
                </a:lnTo>
                <a:lnTo>
                  <a:pt x="134399" y="946782"/>
                </a:lnTo>
                <a:lnTo>
                  <a:pt x="107533" y="912571"/>
                </a:lnTo>
                <a:lnTo>
                  <a:pt x="83357" y="876188"/>
                </a:lnTo>
                <a:lnTo>
                  <a:pt x="61996" y="837761"/>
                </a:lnTo>
                <a:lnTo>
                  <a:pt x="43576" y="797421"/>
                </a:lnTo>
                <a:lnTo>
                  <a:pt x="28224" y="755294"/>
                </a:lnTo>
                <a:lnTo>
                  <a:pt x="16064" y="711510"/>
                </a:lnTo>
                <a:lnTo>
                  <a:pt x="7223" y="666197"/>
                </a:lnTo>
                <a:lnTo>
                  <a:pt x="1826" y="619484"/>
                </a:lnTo>
                <a:lnTo>
                  <a:pt x="0" y="571500"/>
                </a:lnTo>
                <a:lnTo>
                  <a:pt x="1826" y="523343"/>
                </a:lnTo>
                <a:lnTo>
                  <a:pt x="7223" y="476493"/>
                </a:lnTo>
                <a:lnTo>
                  <a:pt x="16064" y="431076"/>
                </a:lnTo>
                <a:lnTo>
                  <a:pt x="28224" y="387217"/>
                </a:lnTo>
                <a:lnTo>
                  <a:pt x="43576" y="345043"/>
                </a:lnTo>
                <a:lnTo>
                  <a:pt x="61996" y="304678"/>
                </a:lnTo>
                <a:lnTo>
                  <a:pt x="83357" y="266248"/>
                </a:lnTo>
                <a:lnTo>
                  <a:pt x="107533" y="229880"/>
                </a:lnTo>
                <a:lnTo>
                  <a:pt x="134399" y="195698"/>
                </a:lnTo>
                <a:lnTo>
                  <a:pt x="163829" y="163830"/>
                </a:lnTo>
                <a:lnTo>
                  <a:pt x="195698" y="134399"/>
                </a:lnTo>
                <a:lnTo>
                  <a:pt x="229880" y="107533"/>
                </a:lnTo>
                <a:lnTo>
                  <a:pt x="266248" y="83357"/>
                </a:lnTo>
                <a:lnTo>
                  <a:pt x="304678" y="61996"/>
                </a:lnTo>
                <a:lnTo>
                  <a:pt x="345043" y="43576"/>
                </a:lnTo>
                <a:lnTo>
                  <a:pt x="387217" y="28224"/>
                </a:lnTo>
                <a:lnTo>
                  <a:pt x="431076" y="16064"/>
                </a:lnTo>
                <a:lnTo>
                  <a:pt x="476493" y="7223"/>
                </a:lnTo>
                <a:lnTo>
                  <a:pt x="523343" y="1826"/>
                </a:lnTo>
                <a:lnTo>
                  <a:pt x="571500" y="0"/>
                </a:lnTo>
                <a:close/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426136" y="5558445"/>
            <a:ext cx="0" cy="82918"/>
          </a:xfrm>
          <a:custGeom>
            <a:avLst/>
            <a:gdLst/>
            <a:ahLst/>
            <a:cxnLst/>
            <a:rect l="l" t="t" r="r" b="b"/>
            <a:pathLst>
              <a:path h="91439">
                <a:moveTo>
                  <a:pt x="0" y="0"/>
                </a:moveTo>
                <a:lnTo>
                  <a:pt x="0" y="91290"/>
                </a:lnTo>
              </a:path>
            </a:pathLst>
          </a:custGeom>
          <a:ln w="31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462610" y="6594918"/>
            <a:ext cx="0" cy="82918"/>
          </a:xfrm>
          <a:custGeom>
            <a:avLst/>
            <a:gdLst/>
            <a:ahLst/>
            <a:cxnLst/>
            <a:rect l="l" t="t" r="r" b="b"/>
            <a:pathLst>
              <a:path h="91440">
                <a:moveTo>
                  <a:pt x="0" y="0"/>
                </a:moveTo>
                <a:lnTo>
                  <a:pt x="0" y="91290"/>
                </a:lnTo>
              </a:path>
            </a:pathLst>
          </a:custGeom>
          <a:ln w="31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036474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08645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08645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88886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788886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3109421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59">
                <a:moveTo>
                  <a:pt x="372110" y="0"/>
                </a:moveTo>
                <a:lnTo>
                  <a:pt x="0" y="132079"/>
                </a:lnTo>
                <a:lnTo>
                  <a:pt x="372110" y="264159"/>
                </a:lnTo>
                <a:lnTo>
                  <a:pt x="37211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3109421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59">
                <a:moveTo>
                  <a:pt x="0" y="132079"/>
                </a:moveTo>
                <a:lnTo>
                  <a:pt x="372110" y="264159"/>
                </a:lnTo>
                <a:lnTo>
                  <a:pt x="372110" y="0"/>
                </a:lnTo>
                <a:lnTo>
                  <a:pt x="0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3109421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4767778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3352416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68909" y="0"/>
                </a:moveTo>
                <a:lnTo>
                  <a:pt x="0" y="355600"/>
                </a:lnTo>
                <a:lnTo>
                  <a:pt x="355600" y="186690"/>
                </a:lnTo>
                <a:lnTo>
                  <a:pt x="16890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3352416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355600"/>
                </a:moveTo>
                <a:lnTo>
                  <a:pt x="355600" y="186690"/>
                </a:lnTo>
                <a:lnTo>
                  <a:pt x="168909" y="0"/>
                </a:lnTo>
                <a:lnTo>
                  <a:pt x="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3109421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4767778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3818829" y="1323806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264159" y="0"/>
                </a:moveTo>
                <a:lnTo>
                  <a:pt x="0" y="0"/>
                </a:lnTo>
                <a:lnTo>
                  <a:pt x="132079" y="372110"/>
                </a:lnTo>
                <a:lnTo>
                  <a:pt x="26415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3818829" y="1323806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79" y="372110"/>
                </a:moveTo>
                <a:lnTo>
                  <a:pt x="264159" y="0"/>
                </a:lnTo>
                <a:lnTo>
                  <a:pt x="0" y="0"/>
                </a:lnTo>
                <a:lnTo>
                  <a:pt x="132079" y="37211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3109421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4767778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4202324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86690" y="0"/>
                </a:moveTo>
                <a:lnTo>
                  <a:pt x="0" y="186690"/>
                </a:lnTo>
                <a:lnTo>
                  <a:pt x="355600" y="355600"/>
                </a:lnTo>
                <a:lnTo>
                  <a:pt x="18669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4202324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355600"/>
                </a:moveTo>
                <a:lnTo>
                  <a:pt x="186690" y="0"/>
                </a:lnTo>
                <a:lnTo>
                  <a:pt x="0" y="186690"/>
                </a:lnTo>
                <a:lnTo>
                  <a:pt x="35560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3109421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4767778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4430348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59">
                <a:moveTo>
                  <a:pt x="0" y="0"/>
                </a:moveTo>
                <a:lnTo>
                  <a:pt x="0" y="264159"/>
                </a:lnTo>
                <a:lnTo>
                  <a:pt x="372110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4430348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59">
                <a:moveTo>
                  <a:pt x="372110" y="132079"/>
                </a:moveTo>
                <a:lnTo>
                  <a:pt x="0" y="0"/>
                </a:lnTo>
                <a:lnTo>
                  <a:pt x="0" y="264159"/>
                </a:lnTo>
                <a:lnTo>
                  <a:pt x="372110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3109421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4767778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4202324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4202324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3109421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4767778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3818829" y="287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79" y="0"/>
                </a:moveTo>
                <a:lnTo>
                  <a:pt x="0" y="372109"/>
                </a:lnTo>
                <a:lnTo>
                  <a:pt x="264159" y="372109"/>
                </a:lnTo>
                <a:lnTo>
                  <a:pt x="13207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3818829" y="287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79" y="0"/>
                </a:moveTo>
                <a:lnTo>
                  <a:pt x="0" y="372109"/>
                </a:lnTo>
                <a:lnTo>
                  <a:pt x="264159" y="372109"/>
                </a:lnTo>
                <a:lnTo>
                  <a:pt x="132079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3109421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4767778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3352416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3352416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3109421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4767778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3524010" y="417469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30">
                <a:moveTo>
                  <a:pt x="455929" y="0"/>
                </a:moveTo>
                <a:lnTo>
                  <a:pt x="408114" y="2273"/>
                </a:lnTo>
                <a:lnTo>
                  <a:pt x="361954" y="8964"/>
                </a:lnTo>
                <a:lnTo>
                  <a:pt x="317648" y="19874"/>
                </a:lnTo>
                <a:lnTo>
                  <a:pt x="275391" y="34805"/>
                </a:lnTo>
                <a:lnTo>
                  <a:pt x="235382" y="53562"/>
                </a:lnTo>
                <a:lnTo>
                  <a:pt x="197817" y="75946"/>
                </a:lnTo>
                <a:lnTo>
                  <a:pt x="162894" y="101761"/>
                </a:lnTo>
                <a:lnTo>
                  <a:pt x="130810" y="130810"/>
                </a:lnTo>
                <a:lnTo>
                  <a:pt x="101761" y="162894"/>
                </a:lnTo>
                <a:lnTo>
                  <a:pt x="75946" y="197817"/>
                </a:lnTo>
                <a:lnTo>
                  <a:pt x="53562" y="235382"/>
                </a:lnTo>
                <a:lnTo>
                  <a:pt x="34805" y="275391"/>
                </a:lnTo>
                <a:lnTo>
                  <a:pt x="19874" y="317648"/>
                </a:lnTo>
                <a:lnTo>
                  <a:pt x="8964" y="361954"/>
                </a:lnTo>
                <a:lnTo>
                  <a:pt x="2273" y="408114"/>
                </a:lnTo>
                <a:lnTo>
                  <a:pt x="0" y="455929"/>
                </a:lnTo>
                <a:lnTo>
                  <a:pt x="2273" y="503968"/>
                </a:lnTo>
                <a:lnTo>
                  <a:pt x="8964" y="550324"/>
                </a:lnTo>
                <a:lnTo>
                  <a:pt x="19874" y="594800"/>
                </a:lnTo>
                <a:lnTo>
                  <a:pt x="34805" y="637202"/>
                </a:lnTo>
                <a:lnTo>
                  <a:pt x="53562" y="677335"/>
                </a:lnTo>
                <a:lnTo>
                  <a:pt x="75946" y="715002"/>
                </a:lnTo>
                <a:lnTo>
                  <a:pt x="101761" y="750009"/>
                </a:lnTo>
                <a:lnTo>
                  <a:pt x="130810" y="782161"/>
                </a:lnTo>
                <a:lnTo>
                  <a:pt x="162894" y="811261"/>
                </a:lnTo>
                <a:lnTo>
                  <a:pt x="197817" y="837116"/>
                </a:lnTo>
                <a:lnTo>
                  <a:pt x="235382" y="859528"/>
                </a:lnTo>
                <a:lnTo>
                  <a:pt x="275391" y="878304"/>
                </a:lnTo>
                <a:lnTo>
                  <a:pt x="317648" y="893247"/>
                </a:lnTo>
                <a:lnTo>
                  <a:pt x="361954" y="904163"/>
                </a:lnTo>
                <a:lnTo>
                  <a:pt x="408114" y="910855"/>
                </a:lnTo>
                <a:lnTo>
                  <a:pt x="455929" y="913129"/>
                </a:lnTo>
                <a:lnTo>
                  <a:pt x="503968" y="910855"/>
                </a:lnTo>
                <a:lnTo>
                  <a:pt x="550324" y="904163"/>
                </a:lnTo>
                <a:lnTo>
                  <a:pt x="594800" y="893247"/>
                </a:lnTo>
                <a:lnTo>
                  <a:pt x="637202" y="878304"/>
                </a:lnTo>
                <a:lnTo>
                  <a:pt x="677335" y="859528"/>
                </a:lnTo>
                <a:lnTo>
                  <a:pt x="715002" y="837116"/>
                </a:lnTo>
                <a:lnTo>
                  <a:pt x="750009" y="811261"/>
                </a:lnTo>
                <a:lnTo>
                  <a:pt x="782161" y="782161"/>
                </a:lnTo>
                <a:lnTo>
                  <a:pt x="811261" y="750009"/>
                </a:lnTo>
                <a:lnTo>
                  <a:pt x="837116" y="715002"/>
                </a:lnTo>
                <a:lnTo>
                  <a:pt x="859528" y="677335"/>
                </a:lnTo>
                <a:lnTo>
                  <a:pt x="878304" y="637202"/>
                </a:lnTo>
                <a:lnTo>
                  <a:pt x="893247" y="594800"/>
                </a:lnTo>
                <a:lnTo>
                  <a:pt x="904163" y="550324"/>
                </a:lnTo>
                <a:lnTo>
                  <a:pt x="910855" y="503968"/>
                </a:lnTo>
                <a:lnTo>
                  <a:pt x="913129" y="455929"/>
                </a:lnTo>
                <a:lnTo>
                  <a:pt x="910855" y="408114"/>
                </a:lnTo>
                <a:lnTo>
                  <a:pt x="904163" y="361954"/>
                </a:lnTo>
                <a:lnTo>
                  <a:pt x="893247" y="317648"/>
                </a:lnTo>
                <a:lnTo>
                  <a:pt x="878304" y="275391"/>
                </a:lnTo>
                <a:lnTo>
                  <a:pt x="859528" y="235382"/>
                </a:lnTo>
                <a:lnTo>
                  <a:pt x="837116" y="197817"/>
                </a:lnTo>
                <a:lnTo>
                  <a:pt x="811261" y="162894"/>
                </a:lnTo>
                <a:lnTo>
                  <a:pt x="782161" y="130810"/>
                </a:lnTo>
                <a:lnTo>
                  <a:pt x="750009" y="101761"/>
                </a:lnTo>
                <a:lnTo>
                  <a:pt x="715002" y="75946"/>
                </a:lnTo>
                <a:lnTo>
                  <a:pt x="677335" y="53562"/>
                </a:lnTo>
                <a:lnTo>
                  <a:pt x="637202" y="34805"/>
                </a:lnTo>
                <a:lnTo>
                  <a:pt x="594800" y="19874"/>
                </a:lnTo>
                <a:lnTo>
                  <a:pt x="550324" y="8964"/>
                </a:lnTo>
                <a:lnTo>
                  <a:pt x="503968" y="2273"/>
                </a:lnTo>
                <a:lnTo>
                  <a:pt x="45592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3524010" y="417469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30">
                <a:moveTo>
                  <a:pt x="455929" y="0"/>
                </a:moveTo>
                <a:lnTo>
                  <a:pt x="503968" y="2273"/>
                </a:lnTo>
                <a:lnTo>
                  <a:pt x="550324" y="8964"/>
                </a:lnTo>
                <a:lnTo>
                  <a:pt x="594800" y="19874"/>
                </a:lnTo>
                <a:lnTo>
                  <a:pt x="637202" y="34805"/>
                </a:lnTo>
                <a:lnTo>
                  <a:pt x="677335" y="53562"/>
                </a:lnTo>
                <a:lnTo>
                  <a:pt x="715002" y="75946"/>
                </a:lnTo>
                <a:lnTo>
                  <a:pt x="750009" y="101761"/>
                </a:lnTo>
                <a:lnTo>
                  <a:pt x="782161" y="130809"/>
                </a:lnTo>
                <a:lnTo>
                  <a:pt x="811261" y="162894"/>
                </a:lnTo>
                <a:lnTo>
                  <a:pt x="837116" y="197817"/>
                </a:lnTo>
                <a:lnTo>
                  <a:pt x="859528" y="235382"/>
                </a:lnTo>
                <a:lnTo>
                  <a:pt x="878304" y="275391"/>
                </a:lnTo>
                <a:lnTo>
                  <a:pt x="893247" y="317648"/>
                </a:lnTo>
                <a:lnTo>
                  <a:pt x="904163" y="361954"/>
                </a:lnTo>
                <a:lnTo>
                  <a:pt x="910855" y="408114"/>
                </a:lnTo>
                <a:lnTo>
                  <a:pt x="913129" y="455929"/>
                </a:lnTo>
                <a:lnTo>
                  <a:pt x="910855" y="503968"/>
                </a:lnTo>
                <a:lnTo>
                  <a:pt x="904163" y="550324"/>
                </a:lnTo>
                <a:lnTo>
                  <a:pt x="893247" y="594800"/>
                </a:lnTo>
                <a:lnTo>
                  <a:pt x="878304" y="637202"/>
                </a:lnTo>
                <a:lnTo>
                  <a:pt x="859528" y="677335"/>
                </a:lnTo>
                <a:lnTo>
                  <a:pt x="837116" y="715002"/>
                </a:lnTo>
                <a:lnTo>
                  <a:pt x="811261" y="750009"/>
                </a:lnTo>
                <a:lnTo>
                  <a:pt x="782161" y="782161"/>
                </a:lnTo>
                <a:lnTo>
                  <a:pt x="750009" y="811261"/>
                </a:lnTo>
                <a:lnTo>
                  <a:pt x="715002" y="837116"/>
                </a:lnTo>
                <a:lnTo>
                  <a:pt x="677335" y="859528"/>
                </a:lnTo>
                <a:lnTo>
                  <a:pt x="637202" y="878304"/>
                </a:lnTo>
                <a:lnTo>
                  <a:pt x="594800" y="893247"/>
                </a:lnTo>
                <a:lnTo>
                  <a:pt x="550324" y="904163"/>
                </a:lnTo>
                <a:lnTo>
                  <a:pt x="503968" y="910855"/>
                </a:lnTo>
                <a:lnTo>
                  <a:pt x="455929" y="913129"/>
                </a:lnTo>
                <a:lnTo>
                  <a:pt x="408114" y="910855"/>
                </a:lnTo>
                <a:lnTo>
                  <a:pt x="361954" y="904163"/>
                </a:lnTo>
                <a:lnTo>
                  <a:pt x="317648" y="893247"/>
                </a:lnTo>
                <a:lnTo>
                  <a:pt x="275391" y="878304"/>
                </a:lnTo>
                <a:lnTo>
                  <a:pt x="235382" y="859528"/>
                </a:lnTo>
                <a:lnTo>
                  <a:pt x="197817" y="837116"/>
                </a:lnTo>
                <a:lnTo>
                  <a:pt x="162894" y="811261"/>
                </a:lnTo>
                <a:lnTo>
                  <a:pt x="130810" y="782161"/>
                </a:lnTo>
                <a:lnTo>
                  <a:pt x="101761" y="750009"/>
                </a:lnTo>
                <a:lnTo>
                  <a:pt x="75946" y="715002"/>
                </a:lnTo>
                <a:lnTo>
                  <a:pt x="53562" y="677335"/>
                </a:lnTo>
                <a:lnTo>
                  <a:pt x="34805" y="637202"/>
                </a:lnTo>
                <a:lnTo>
                  <a:pt x="19874" y="594800"/>
                </a:lnTo>
                <a:lnTo>
                  <a:pt x="8964" y="550324"/>
                </a:lnTo>
                <a:lnTo>
                  <a:pt x="2273" y="503968"/>
                </a:lnTo>
                <a:lnTo>
                  <a:pt x="0" y="455929"/>
                </a:lnTo>
                <a:lnTo>
                  <a:pt x="2273" y="408114"/>
                </a:lnTo>
                <a:lnTo>
                  <a:pt x="8964" y="361954"/>
                </a:lnTo>
                <a:lnTo>
                  <a:pt x="19874" y="317648"/>
                </a:lnTo>
                <a:lnTo>
                  <a:pt x="34805" y="275391"/>
                </a:lnTo>
                <a:lnTo>
                  <a:pt x="53562" y="235382"/>
                </a:lnTo>
                <a:lnTo>
                  <a:pt x="75946" y="197817"/>
                </a:lnTo>
                <a:lnTo>
                  <a:pt x="101761" y="162894"/>
                </a:lnTo>
                <a:lnTo>
                  <a:pt x="130810" y="130810"/>
                </a:lnTo>
                <a:lnTo>
                  <a:pt x="162894" y="101761"/>
                </a:lnTo>
                <a:lnTo>
                  <a:pt x="197817" y="75946"/>
                </a:lnTo>
                <a:lnTo>
                  <a:pt x="235382" y="53562"/>
                </a:lnTo>
                <a:lnTo>
                  <a:pt x="275391" y="34805"/>
                </a:lnTo>
                <a:lnTo>
                  <a:pt x="317648" y="19874"/>
                </a:lnTo>
                <a:lnTo>
                  <a:pt x="361954" y="8964"/>
                </a:lnTo>
                <a:lnTo>
                  <a:pt x="408114" y="2273"/>
                </a:lnTo>
                <a:lnTo>
                  <a:pt x="455929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3109421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4767778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3788886" y="449714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439" dirty="0">
                <a:solidFill>
                  <a:srgbClr val="191919"/>
                </a:solidFill>
                <a:latin typeface="Courier New"/>
                <a:cs typeface="Courier New"/>
              </a:rPr>
              <a:t>0</a:t>
            </a:r>
            <a:endParaRPr sz="4353">
              <a:solidFill>
                <a:prstClr val="black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29951" y="1622081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88308" y="1622081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59130" y="378312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59130" y="3073144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10193" y="3073144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10193" y="4524207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59130" y="4524207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61255" y="3073144"/>
            <a:ext cx="1727456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tabLst>
                <a:tab pos="1462002" algn="l"/>
              </a:tabLst>
              <a:defRPr/>
            </a:pPr>
            <a:r>
              <a:rPr lang="en-US" sz="3990" dirty="0">
                <a:solidFill>
                  <a:srgbClr val="191919"/>
                </a:solidFill>
                <a:latin typeface="SimSun"/>
                <a:cs typeface="SimSun"/>
              </a:rPr>
              <a:t>H    I</a:t>
            </a:r>
            <a:endParaRPr sz="3990" dirty="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61255" y="1622081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378312"/>
            <a:ext cx="27639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3647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3647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65835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65835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65835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8024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280242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28024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902126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902126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902126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524010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524010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524010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145894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145894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145894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767778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767778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767778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389662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389663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389663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389662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011547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011547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011547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633431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633431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633431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255315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255315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255315" y="580713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255315" y="58071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877199" y="6429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426136" y="5599836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500" y="0"/>
                </a:moveTo>
                <a:lnTo>
                  <a:pt x="619484" y="1826"/>
                </a:lnTo>
                <a:lnTo>
                  <a:pt x="666197" y="7223"/>
                </a:lnTo>
                <a:lnTo>
                  <a:pt x="711510" y="16064"/>
                </a:lnTo>
                <a:lnTo>
                  <a:pt x="755294" y="28224"/>
                </a:lnTo>
                <a:lnTo>
                  <a:pt x="797421" y="43576"/>
                </a:lnTo>
                <a:lnTo>
                  <a:pt x="837761" y="61996"/>
                </a:lnTo>
                <a:lnTo>
                  <a:pt x="876188" y="83357"/>
                </a:lnTo>
                <a:lnTo>
                  <a:pt x="912571" y="107533"/>
                </a:lnTo>
                <a:lnTo>
                  <a:pt x="946782" y="134399"/>
                </a:lnTo>
                <a:lnTo>
                  <a:pt x="978693" y="163829"/>
                </a:lnTo>
                <a:lnTo>
                  <a:pt x="1008176" y="195698"/>
                </a:lnTo>
                <a:lnTo>
                  <a:pt x="1035100" y="229880"/>
                </a:lnTo>
                <a:lnTo>
                  <a:pt x="1059339" y="266248"/>
                </a:lnTo>
                <a:lnTo>
                  <a:pt x="1080763" y="304678"/>
                </a:lnTo>
                <a:lnTo>
                  <a:pt x="1099244" y="345043"/>
                </a:lnTo>
                <a:lnTo>
                  <a:pt x="1114653" y="387217"/>
                </a:lnTo>
                <a:lnTo>
                  <a:pt x="1126862" y="431076"/>
                </a:lnTo>
                <a:lnTo>
                  <a:pt x="1135741" y="476493"/>
                </a:lnTo>
                <a:lnTo>
                  <a:pt x="1141164" y="523343"/>
                </a:lnTo>
                <a:lnTo>
                  <a:pt x="1143000" y="571500"/>
                </a:lnTo>
                <a:lnTo>
                  <a:pt x="1141164" y="619484"/>
                </a:lnTo>
                <a:lnTo>
                  <a:pt x="1135741" y="666197"/>
                </a:lnTo>
                <a:lnTo>
                  <a:pt x="1126862" y="711510"/>
                </a:lnTo>
                <a:lnTo>
                  <a:pt x="1114653" y="755294"/>
                </a:lnTo>
                <a:lnTo>
                  <a:pt x="1099244" y="797421"/>
                </a:lnTo>
                <a:lnTo>
                  <a:pt x="1080763" y="837761"/>
                </a:lnTo>
                <a:lnTo>
                  <a:pt x="1059339" y="876188"/>
                </a:lnTo>
                <a:lnTo>
                  <a:pt x="1035100" y="912571"/>
                </a:lnTo>
                <a:lnTo>
                  <a:pt x="1008176" y="946782"/>
                </a:lnTo>
                <a:lnTo>
                  <a:pt x="978693" y="978693"/>
                </a:lnTo>
                <a:lnTo>
                  <a:pt x="946782" y="1008176"/>
                </a:lnTo>
                <a:lnTo>
                  <a:pt x="912571" y="1035100"/>
                </a:lnTo>
                <a:lnTo>
                  <a:pt x="876188" y="1059339"/>
                </a:lnTo>
                <a:lnTo>
                  <a:pt x="837761" y="1080763"/>
                </a:lnTo>
                <a:lnTo>
                  <a:pt x="797421" y="1099244"/>
                </a:lnTo>
                <a:lnTo>
                  <a:pt x="755294" y="1114653"/>
                </a:lnTo>
                <a:lnTo>
                  <a:pt x="711510" y="1126862"/>
                </a:lnTo>
                <a:lnTo>
                  <a:pt x="666197" y="1135741"/>
                </a:lnTo>
                <a:lnTo>
                  <a:pt x="619484" y="1141164"/>
                </a:lnTo>
                <a:lnTo>
                  <a:pt x="571500" y="1143000"/>
                </a:lnTo>
                <a:lnTo>
                  <a:pt x="523343" y="1141164"/>
                </a:lnTo>
                <a:lnTo>
                  <a:pt x="476493" y="1135741"/>
                </a:lnTo>
                <a:lnTo>
                  <a:pt x="431076" y="1126862"/>
                </a:lnTo>
                <a:lnTo>
                  <a:pt x="387217" y="1114653"/>
                </a:lnTo>
                <a:lnTo>
                  <a:pt x="345043" y="1099244"/>
                </a:lnTo>
                <a:lnTo>
                  <a:pt x="304678" y="1080763"/>
                </a:lnTo>
                <a:lnTo>
                  <a:pt x="266248" y="1059339"/>
                </a:lnTo>
                <a:lnTo>
                  <a:pt x="229880" y="1035100"/>
                </a:lnTo>
                <a:lnTo>
                  <a:pt x="195698" y="1008176"/>
                </a:lnTo>
                <a:lnTo>
                  <a:pt x="163830" y="978693"/>
                </a:lnTo>
                <a:lnTo>
                  <a:pt x="134399" y="946782"/>
                </a:lnTo>
                <a:lnTo>
                  <a:pt x="107533" y="912571"/>
                </a:lnTo>
                <a:lnTo>
                  <a:pt x="83357" y="876188"/>
                </a:lnTo>
                <a:lnTo>
                  <a:pt x="61996" y="837761"/>
                </a:lnTo>
                <a:lnTo>
                  <a:pt x="43576" y="797421"/>
                </a:lnTo>
                <a:lnTo>
                  <a:pt x="28224" y="755294"/>
                </a:lnTo>
                <a:lnTo>
                  <a:pt x="16064" y="711510"/>
                </a:lnTo>
                <a:lnTo>
                  <a:pt x="7223" y="666197"/>
                </a:lnTo>
                <a:lnTo>
                  <a:pt x="1826" y="619484"/>
                </a:lnTo>
                <a:lnTo>
                  <a:pt x="0" y="571500"/>
                </a:lnTo>
                <a:lnTo>
                  <a:pt x="1826" y="523343"/>
                </a:lnTo>
                <a:lnTo>
                  <a:pt x="7223" y="476493"/>
                </a:lnTo>
                <a:lnTo>
                  <a:pt x="16064" y="431076"/>
                </a:lnTo>
                <a:lnTo>
                  <a:pt x="28224" y="387217"/>
                </a:lnTo>
                <a:lnTo>
                  <a:pt x="43576" y="345043"/>
                </a:lnTo>
                <a:lnTo>
                  <a:pt x="61996" y="304678"/>
                </a:lnTo>
                <a:lnTo>
                  <a:pt x="83357" y="266248"/>
                </a:lnTo>
                <a:lnTo>
                  <a:pt x="107533" y="229880"/>
                </a:lnTo>
                <a:lnTo>
                  <a:pt x="134399" y="195698"/>
                </a:lnTo>
                <a:lnTo>
                  <a:pt x="163829" y="163830"/>
                </a:lnTo>
                <a:lnTo>
                  <a:pt x="195698" y="134399"/>
                </a:lnTo>
                <a:lnTo>
                  <a:pt x="229880" y="107533"/>
                </a:lnTo>
                <a:lnTo>
                  <a:pt x="266248" y="83357"/>
                </a:lnTo>
                <a:lnTo>
                  <a:pt x="304678" y="61996"/>
                </a:lnTo>
                <a:lnTo>
                  <a:pt x="345043" y="43576"/>
                </a:lnTo>
                <a:lnTo>
                  <a:pt x="387217" y="28224"/>
                </a:lnTo>
                <a:lnTo>
                  <a:pt x="431076" y="16064"/>
                </a:lnTo>
                <a:lnTo>
                  <a:pt x="476493" y="7223"/>
                </a:lnTo>
                <a:lnTo>
                  <a:pt x="523343" y="1826"/>
                </a:lnTo>
                <a:lnTo>
                  <a:pt x="571500" y="0"/>
                </a:lnTo>
                <a:close/>
              </a:path>
            </a:pathLst>
          </a:custGeom>
          <a:ln w="9129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426136" y="5558445"/>
            <a:ext cx="0" cy="82918"/>
          </a:xfrm>
          <a:custGeom>
            <a:avLst/>
            <a:gdLst/>
            <a:ahLst/>
            <a:cxnLst/>
            <a:rect l="l" t="t" r="r" b="b"/>
            <a:pathLst>
              <a:path h="91439">
                <a:moveTo>
                  <a:pt x="0" y="0"/>
                </a:moveTo>
                <a:lnTo>
                  <a:pt x="0" y="91290"/>
                </a:lnTo>
              </a:path>
            </a:pathLst>
          </a:custGeom>
          <a:ln w="31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462610" y="6594918"/>
            <a:ext cx="0" cy="82918"/>
          </a:xfrm>
          <a:custGeom>
            <a:avLst/>
            <a:gdLst/>
            <a:ahLst/>
            <a:cxnLst/>
            <a:rect l="l" t="t" r="r" b="b"/>
            <a:pathLst>
              <a:path h="91440">
                <a:moveTo>
                  <a:pt x="0" y="0"/>
                </a:moveTo>
                <a:lnTo>
                  <a:pt x="0" y="91290"/>
                </a:lnTo>
              </a:path>
            </a:pathLst>
          </a:custGeom>
          <a:ln w="31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756262" y="3978331"/>
            <a:ext cx="4353189" cy="1520161"/>
          </a:xfrm>
          <a:custGeom>
            <a:avLst/>
            <a:gdLst/>
            <a:ahLst/>
            <a:cxnLst/>
            <a:rect l="l" t="t" r="r" b="b"/>
            <a:pathLst>
              <a:path w="4800600" h="1676400">
                <a:moveTo>
                  <a:pt x="4800600" y="0"/>
                </a:moveTo>
                <a:lnTo>
                  <a:pt x="0" y="0"/>
                </a:lnTo>
                <a:lnTo>
                  <a:pt x="0" y="1676400"/>
                </a:lnTo>
                <a:lnTo>
                  <a:pt x="4800600" y="1676400"/>
                </a:lnTo>
                <a:lnTo>
                  <a:pt x="480060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756262" y="3978331"/>
            <a:ext cx="4353189" cy="1520161"/>
          </a:xfrm>
          <a:custGeom>
            <a:avLst/>
            <a:gdLst/>
            <a:ahLst/>
            <a:cxnLst/>
            <a:rect l="l" t="t" r="r" b="b"/>
            <a:pathLst>
              <a:path w="4800600" h="1676400">
                <a:moveTo>
                  <a:pt x="2400300" y="1676400"/>
                </a:moveTo>
                <a:lnTo>
                  <a:pt x="0" y="1676400"/>
                </a:lnTo>
                <a:lnTo>
                  <a:pt x="0" y="0"/>
                </a:lnTo>
                <a:lnTo>
                  <a:pt x="4800600" y="0"/>
                </a:lnTo>
                <a:lnTo>
                  <a:pt x="4800600" y="1676400"/>
                </a:lnTo>
                <a:lnTo>
                  <a:pt x="2400300" y="167640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658373" y="3880442"/>
            <a:ext cx="4353189" cy="1520161"/>
          </a:xfrm>
          <a:custGeom>
            <a:avLst/>
            <a:gdLst/>
            <a:ahLst/>
            <a:cxnLst/>
            <a:rect l="l" t="t" r="r" b="b"/>
            <a:pathLst>
              <a:path w="4800600" h="1676400">
                <a:moveTo>
                  <a:pt x="4800600" y="0"/>
                </a:moveTo>
                <a:lnTo>
                  <a:pt x="0" y="0"/>
                </a:lnTo>
                <a:lnTo>
                  <a:pt x="0" y="1676400"/>
                </a:lnTo>
                <a:lnTo>
                  <a:pt x="4800600" y="1676400"/>
                </a:lnTo>
                <a:lnTo>
                  <a:pt x="48006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658373" y="3880442"/>
            <a:ext cx="4353189" cy="1471864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48945" rIns="0" bIns="0" rtlCol="0">
            <a:spAutoFit/>
          </a:bodyPr>
          <a:lstStyle/>
          <a:p>
            <a:pPr marL="138196" marR="229751" indent="576" algn="ctr" defTabSz="829178">
              <a:lnSpc>
                <a:spcPct val="97600"/>
              </a:lnSpc>
              <a:spcBef>
                <a:spcPts val="385"/>
              </a:spcBef>
              <a:defRPr/>
            </a:pPr>
            <a:r>
              <a:rPr sz="2358" b="1" spc="-5" dirty="0">
                <a:solidFill>
                  <a:srgbClr val="0000FF"/>
                </a:solidFill>
                <a:latin typeface="DejaVu Serif"/>
                <a:cs typeface="DejaVu Serif"/>
              </a:rPr>
              <a:t>Claim </a:t>
            </a:r>
            <a:r>
              <a:rPr sz="2358" b="1" spc="9" dirty="0">
                <a:solidFill>
                  <a:srgbClr val="0000FF"/>
                </a:solidFill>
                <a:latin typeface="DejaVu Serif"/>
                <a:cs typeface="DejaVu Serif"/>
              </a:rPr>
              <a:t>5</a:t>
            </a:r>
            <a:r>
              <a:rPr sz="2358" spc="9" dirty="0">
                <a:solidFill>
                  <a:srgbClr val="191919"/>
                </a:solidFill>
                <a:latin typeface="DejaVu Serif"/>
                <a:cs typeface="DejaVu Serif"/>
              </a:rPr>
              <a:t>: </a:t>
            </a:r>
            <a:r>
              <a:rPr sz="2358" dirty="0">
                <a:solidFill>
                  <a:srgbClr val="191919"/>
                </a:solidFill>
                <a:latin typeface="DejaVu Serif"/>
                <a:cs typeface="DejaVu Serif"/>
              </a:rPr>
              <a:t>The </a:t>
            </a:r>
            <a:r>
              <a:rPr sz="2358" spc="-5" dirty="0">
                <a:solidFill>
                  <a:srgbClr val="191919"/>
                </a:solidFill>
                <a:latin typeface="DejaVu Serif"/>
                <a:cs typeface="DejaVu Serif"/>
              </a:rPr>
              <a:t>only  </a:t>
            </a:r>
            <a:r>
              <a:rPr sz="2358" i="1" spc="-5" dirty="0">
                <a:solidFill>
                  <a:srgbClr val="191919"/>
                </a:solidFill>
                <a:latin typeface="DejaVu Serif"/>
                <a:cs typeface="DejaVu Serif"/>
              </a:rPr>
              <a:t>unvisited </a:t>
            </a:r>
            <a:r>
              <a:rPr sz="2358" spc="-5" dirty="0">
                <a:solidFill>
                  <a:srgbClr val="191919"/>
                </a:solidFill>
                <a:latin typeface="DejaVu Serif"/>
                <a:cs typeface="DejaVu Serif"/>
              </a:rPr>
              <a:t>nodes</a:t>
            </a:r>
            <a:r>
              <a:rPr sz="2358" spc="-23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58" spc="-5" dirty="0">
                <a:solidFill>
                  <a:srgbClr val="191919"/>
                </a:solidFill>
                <a:latin typeface="DejaVu Serif"/>
                <a:cs typeface="DejaVu Serif"/>
              </a:rPr>
              <a:t>reachable  </a:t>
            </a:r>
            <a:r>
              <a:rPr sz="2358" dirty="0">
                <a:solidFill>
                  <a:srgbClr val="191919"/>
                </a:solidFill>
                <a:latin typeface="DejaVu Serif"/>
                <a:cs typeface="DejaVu Serif"/>
              </a:rPr>
              <a:t>from </a:t>
            </a:r>
            <a:r>
              <a:rPr sz="2358" b="1" dirty="0">
                <a:solidFill>
                  <a:srgbClr val="191919"/>
                </a:solidFill>
                <a:latin typeface="DejaVu Serif"/>
                <a:cs typeface="DejaVu Serif"/>
              </a:rPr>
              <a:t>H </a:t>
            </a:r>
            <a:r>
              <a:rPr sz="2358" spc="-5" dirty="0">
                <a:solidFill>
                  <a:srgbClr val="191919"/>
                </a:solidFill>
                <a:latin typeface="DejaVu Serif"/>
                <a:cs typeface="DejaVu Serif"/>
              </a:rPr>
              <a:t>are </a:t>
            </a:r>
            <a:r>
              <a:rPr sz="2358" dirty="0">
                <a:solidFill>
                  <a:srgbClr val="191919"/>
                </a:solidFill>
                <a:latin typeface="DejaVu Serif"/>
                <a:cs typeface="DejaVu Serif"/>
              </a:rPr>
              <a:t>the </a:t>
            </a:r>
            <a:r>
              <a:rPr sz="2358" spc="-5" dirty="0">
                <a:solidFill>
                  <a:srgbClr val="191919"/>
                </a:solidFill>
                <a:latin typeface="DejaVu Serif"/>
                <a:cs typeface="DejaVu Serif"/>
              </a:rPr>
              <a:t>nodes in  </a:t>
            </a:r>
            <a:r>
              <a:rPr sz="2358" dirty="0">
                <a:solidFill>
                  <a:srgbClr val="191919"/>
                </a:solidFill>
                <a:latin typeface="DejaVu Serif"/>
                <a:cs typeface="DejaVu Serif"/>
              </a:rPr>
              <a:t>the </a:t>
            </a:r>
            <a:r>
              <a:rPr sz="2358" spc="-5" dirty="0">
                <a:solidFill>
                  <a:srgbClr val="191919"/>
                </a:solidFill>
                <a:latin typeface="DejaVu Serif"/>
                <a:cs typeface="DejaVu Serif"/>
              </a:rPr>
              <a:t>same </a:t>
            </a:r>
            <a:r>
              <a:rPr sz="2358" dirty="0">
                <a:solidFill>
                  <a:srgbClr val="191919"/>
                </a:solidFill>
                <a:latin typeface="DejaVu Serif"/>
                <a:cs typeface="DejaVu Serif"/>
              </a:rPr>
              <a:t>SCC </a:t>
            </a:r>
            <a:r>
              <a:rPr sz="2358" spc="-9" dirty="0">
                <a:solidFill>
                  <a:srgbClr val="191919"/>
                </a:solidFill>
                <a:latin typeface="DejaVu Serif"/>
                <a:cs typeface="DejaVu Serif"/>
              </a:rPr>
              <a:t>as</a:t>
            </a:r>
            <a:r>
              <a:rPr sz="2358" spc="-27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358" b="1" spc="5" dirty="0">
                <a:solidFill>
                  <a:srgbClr val="191919"/>
                </a:solidFill>
                <a:latin typeface="DejaVu Serif"/>
                <a:cs typeface="DejaVu Serif"/>
              </a:rPr>
              <a:t>H</a:t>
            </a:r>
            <a:r>
              <a:rPr sz="2358" spc="5" dirty="0">
                <a:solidFill>
                  <a:srgbClr val="191919"/>
                </a:solidFill>
                <a:latin typeface="DejaVu Serif"/>
                <a:cs typeface="DejaVu Serif"/>
              </a:rPr>
              <a:t>.</a:t>
            </a:r>
            <a:endParaRPr sz="2358">
              <a:solidFill>
                <a:prstClr val="black"/>
              </a:solidFill>
              <a:latin typeface="DejaVu Serif"/>
              <a:cs typeface="DejaVu Serif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36474" y="5558446"/>
            <a:ext cx="6840725" cy="1119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36474" y="5558446"/>
            <a:ext cx="6840725" cy="1119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36474" y="5558446"/>
            <a:ext cx="6840725" cy="1119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36474" y="5558446"/>
            <a:ext cx="6840725" cy="1119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36474" y="5558446"/>
            <a:ext cx="6840725" cy="1119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36474" y="5558446"/>
            <a:ext cx="6840725" cy="1119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36474" y="5558446"/>
            <a:ext cx="6840725" cy="1119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36474" y="5558446"/>
            <a:ext cx="6840725" cy="1119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36474" y="5558446"/>
            <a:ext cx="6840725" cy="1119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036474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08645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08645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88886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788886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3109421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59">
                <a:moveTo>
                  <a:pt x="372110" y="0"/>
                </a:moveTo>
                <a:lnTo>
                  <a:pt x="0" y="132079"/>
                </a:lnTo>
                <a:lnTo>
                  <a:pt x="372110" y="264159"/>
                </a:lnTo>
                <a:lnTo>
                  <a:pt x="37211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3109421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59">
                <a:moveTo>
                  <a:pt x="0" y="132079"/>
                </a:moveTo>
                <a:lnTo>
                  <a:pt x="372110" y="264159"/>
                </a:lnTo>
                <a:lnTo>
                  <a:pt x="372110" y="0"/>
                </a:lnTo>
                <a:lnTo>
                  <a:pt x="0" y="132079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3109421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4767778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3352416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68909" y="0"/>
                </a:moveTo>
                <a:lnTo>
                  <a:pt x="0" y="355600"/>
                </a:lnTo>
                <a:lnTo>
                  <a:pt x="355600" y="186690"/>
                </a:lnTo>
                <a:lnTo>
                  <a:pt x="16890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3352416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355600"/>
                </a:moveTo>
                <a:lnTo>
                  <a:pt x="355600" y="186690"/>
                </a:lnTo>
                <a:lnTo>
                  <a:pt x="168909" y="0"/>
                </a:lnTo>
                <a:lnTo>
                  <a:pt x="0" y="35560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3109421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4767778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3818829" y="1323806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264159" y="0"/>
                </a:moveTo>
                <a:lnTo>
                  <a:pt x="0" y="0"/>
                </a:lnTo>
                <a:lnTo>
                  <a:pt x="132079" y="372110"/>
                </a:lnTo>
                <a:lnTo>
                  <a:pt x="26415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3818829" y="1323806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79" y="372110"/>
                </a:moveTo>
                <a:lnTo>
                  <a:pt x="264159" y="0"/>
                </a:lnTo>
                <a:lnTo>
                  <a:pt x="0" y="0"/>
                </a:lnTo>
                <a:lnTo>
                  <a:pt x="132079" y="37211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3109421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4767778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4202324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86690" y="0"/>
                </a:moveTo>
                <a:lnTo>
                  <a:pt x="0" y="186690"/>
                </a:lnTo>
                <a:lnTo>
                  <a:pt x="355600" y="355600"/>
                </a:lnTo>
                <a:lnTo>
                  <a:pt x="18669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4202324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355600"/>
                </a:moveTo>
                <a:lnTo>
                  <a:pt x="186690" y="0"/>
                </a:lnTo>
                <a:lnTo>
                  <a:pt x="0" y="186690"/>
                </a:lnTo>
                <a:lnTo>
                  <a:pt x="355600" y="35560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3109421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4767778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4430348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59">
                <a:moveTo>
                  <a:pt x="0" y="0"/>
                </a:moveTo>
                <a:lnTo>
                  <a:pt x="0" y="264159"/>
                </a:lnTo>
                <a:lnTo>
                  <a:pt x="372110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4430348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59">
                <a:moveTo>
                  <a:pt x="372110" y="132079"/>
                </a:moveTo>
                <a:lnTo>
                  <a:pt x="0" y="0"/>
                </a:lnTo>
                <a:lnTo>
                  <a:pt x="0" y="264159"/>
                </a:lnTo>
                <a:lnTo>
                  <a:pt x="372110" y="132079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3109421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4767778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4202324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4202324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3109421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4767778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3818829" y="287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79" y="0"/>
                </a:moveTo>
                <a:lnTo>
                  <a:pt x="0" y="372109"/>
                </a:lnTo>
                <a:lnTo>
                  <a:pt x="264159" y="372109"/>
                </a:lnTo>
                <a:lnTo>
                  <a:pt x="13207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3818829" y="287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79" y="0"/>
                </a:moveTo>
                <a:lnTo>
                  <a:pt x="0" y="372109"/>
                </a:lnTo>
                <a:lnTo>
                  <a:pt x="264159" y="372109"/>
                </a:lnTo>
                <a:lnTo>
                  <a:pt x="132079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3109421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4767778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3352416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3352416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3109421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4767778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3524010" y="417469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30">
                <a:moveTo>
                  <a:pt x="455929" y="0"/>
                </a:moveTo>
                <a:lnTo>
                  <a:pt x="408114" y="2273"/>
                </a:lnTo>
                <a:lnTo>
                  <a:pt x="361954" y="8964"/>
                </a:lnTo>
                <a:lnTo>
                  <a:pt x="317648" y="19874"/>
                </a:lnTo>
                <a:lnTo>
                  <a:pt x="275391" y="34805"/>
                </a:lnTo>
                <a:lnTo>
                  <a:pt x="235382" y="53562"/>
                </a:lnTo>
                <a:lnTo>
                  <a:pt x="197817" y="75946"/>
                </a:lnTo>
                <a:lnTo>
                  <a:pt x="162894" y="101761"/>
                </a:lnTo>
                <a:lnTo>
                  <a:pt x="130810" y="130810"/>
                </a:lnTo>
                <a:lnTo>
                  <a:pt x="101761" y="162894"/>
                </a:lnTo>
                <a:lnTo>
                  <a:pt x="75946" y="197817"/>
                </a:lnTo>
                <a:lnTo>
                  <a:pt x="53562" y="235382"/>
                </a:lnTo>
                <a:lnTo>
                  <a:pt x="34805" y="275391"/>
                </a:lnTo>
                <a:lnTo>
                  <a:pt x="19874" y="317648"/>
                </a:lnTo>
                <a:lnTo>
                  <a:pt x="8964" y="361954"/>
                </a:lnTo>
                <a:lnTo>
                  <a:pt x="2273" y="408114"/>
                </a:lnTo>
                <a:lnTo>
                  <a:pt x="0" y="455929"/>
                </a:lnTo>
                <a:lnTo>
                  <a:pt x="2273" y="503968"/>
                </a:lnTo>
                <a:lnTo>
                  <a:pt x="8964" y="550324"/>
                </a:lnTo>
                <a:lnTo>
                  <a:pt x="19874" y="594800"/>
                </a:lnTo>
                <a:lnTo>
                  <a:pt x="34805" y="637202"/>
                </a:lnTo>
                <a:lnTo>
                  <a:pt x="53562" y="677335"/>
                </a:lnTo>
                <a:lnTo>
                  <a:pt x="75946" y="715002"/>
                </a:lnTo>
                <a:lnTo>
                  <a:pt x="101761" y="750009"/>
                </a:lnTo>
                <a:lnTo>
                  <a:pt x="130810" y="782161"/>
                </a:lnTo>
                <a:lnTo>
                  <a:pt x="162894" y="811261"/>
                </a:lnTo>
                <a:lnTo>
                  <a:pt x="197817" y="837116"/>
                </a:lnTo>
                <a:lnTo>
                  <a:pt x="235382" y="859528"/>
                </a:lnTo>
                <a:lnTo>
                  <a:pt x="275391" y="878304"/>
                </a:lnTo>
                <a:lnTo>
                  <a:pt x="317648" y="893247"/>
                </a:lnTo>
                <a:lnTo>
                  <a:pt x="361954" y="904163"/>
                </a:lnTo>
                <a:lnTo>
                  <a:pt x="408114" y="910855"/>
                </a:lnTo>
                <a:lnTo>
                  <a:pt x="455929" y="913129"/>
                </a:lnTo>
                <a:lnTo>
                  <a:pt x="503968" y="910855"/>
                </a:lnTo>
                <a:lnTo>
                  <a:pt x="550324" y="904163"/>
                </a:lnTo>
                <a:lnTo>
                  <a:pt x="594800" y="893247"/>
                </a:lnTo>
                <a:lnTo>
                  <a:pt x="637202" y="878304"/>
                </a:lnTo>
                <a:lnTo>
                  <a:pt x="677335" y="859528"/>
                </a:lnTo>
                <a:lnTo>
                  <a:pt x="715002" y="837116"/>
                </a:lnTo>
                <a:lnTo>
                  <a:pt x="750009" y="811261"/>
                </a:lnTo>
                <a:lnTo>
                  <a:pt x="782161" y="782161"/>
                </a:lnTo>
                <a:lnTo>
                  <a:pt x="811261" y="750009"/>
                </a:lnTo>
                <a:lnTo>
                  <a:pt x="837116" y="715002"/>
                </a:lnTo>
                <a:lnTo>
                  <a:pt x="859528" y="677335"/>
                </a:lnTo>
                <a:lnTo>
                  <a:pt x="878304" y="637202"/>
                </a:lnTo>
                <a:lnTo>
                  <a:pt x="893247" y="594800"/>
                </a:lnTo>
                <a:lnTo>
                  <a:pt x="904163" y="550324"/>
                </a:lnTo>
                <a:lnTo>
                  <a:pt x="910855" y="503968"/>
                </a:lnTo>
                <a:lnTo>
                  <a:pt x="913129" y="455929"/>
                </a:lnTo>
                <a:lnTo>
                  <a:pt x="910855" y="408114"/>
                </a:lnTo>
                <a:lnTo>
                  <a:pt x="904163" y="361954"/>
                </a:lnTo>
                <a:lnTo>
                  <a:pt x="893247" y="317648"/>
                </a:lnTo>
                <a:lnTo>
                  <a:pt x="878304" y="275391"/>
                </a:lnTo>
                <a:lnTo>
                  <a:pt x="859528" y="235382"/>
                </a:lnTo>
                <a:lnTo>
                  <a:pt x="837116" y="197817"/>
                </a:lnTo>
                <a:lnTo>
                  <a:pt x="811261" y="162894"/>
                </a:lnTo>
                <a:lnTo>
                  <a:pt x="782161" y="130810"/>
                </a:lnTo>
                <a:lnTo>
                  <a:pt x="750009" y="101761"/>
                </a:lnTo>
                <a:lnTo>
                  <a:pt x="715002" y="75946"/>
                </a:lnTo>
                <a:lnTo>
                  <a:pt x="677335" y="53562"/>
                </a:lnTo>
                <a:lnTo>
                  <a:pt x="637202" y="34805"/>
                </a:lnTo>
                <a:lnTo>
                  <a:pt x="594800" y="19874"/>
                </a:lnTo>
                <a:lnTo>
                  <a:pt x="550324" y="8964"/>
                </a:lnTo>
                <a:lnTo>
                  <a:pt x="503968" y="2273"/>
                </a:lnTo>
                <a:lnTo>
                  <a:pt x="45592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3524010" y="417469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30">
                <a:moveTo>
                  <a:pt x="455929" y="0"/>
                </a:moveTo>
                <a:lnTo>
                  <a:pt x="503968" y="2273"/>
                </a:lnTo>
                <a:lnTo>
                  <a:pt x="550324" y="8964"/>
                </a:lnTo>
                <a:lnTo>
                  <a:pt x="594800" y="19874"/>
                </a:lnTo>
                <a:lnTo>
                  <a:pt x="637202" y="34805"/>
                </a:lnTo>
                <a:lnTo>
                  <a:pt x="677335" y="53562"/>
                </a:lnTo>
                <a:lnTo>
                  <a:pt x="715002" y="75946"/>
                </a:lnTo>
                <a:lnTo>
                  <a:pt x="750009" y="101761"/>
                </a:lnTo>
                <a:lnTo>
                  <a:pt x="782161" y="130809"/>
                </a:lnTo>
                <a:lnTo>
                  <a:pt x="811261" y="162894"/>
                </a:lnTo>
                <a:lnTo>
                  <a:pt x="837116" y="197817"/>
                </a:lnTo>
                <a:lnTo>
                  <a:pt x="859528" y="235382"/>
                </a:lnTo>
                <a:lnTo>
                  <a:pt x="878304" y="275391"/>
                </a:lnTo>
                <a:lnTo>
                  <a:pt x="893247" y="317648"/>
                </a:lnTo>
                <a:lnTo>
                  <a:pt x="904163" y="361954"/>
                </a:lnTo>
                <a:lnTo>
                  <a:pt x="910855" y="408114"/>
                </a:lnTo>
                <a:lnTo>
                  <a:pt x="913129" y="455929"/>
                </a:lnTo>
                <a:lnTo>
                  <a:pt x="910855" y="503968"/>
                </a:lnTo>
                <a:lnTo>
                  <a:pt x="904163" y="550324"/>
                </a:lnTo>
                <a:lnTo>
                  <a:pt x="893247" y="594800"/>
                </a:lnTo>
                <a:lnTo>
                  <a:pt x="878304" y="637202"/>
                </a:lnTo>
                <a:lnTo>
                  <a:pt x="859528" y="677335"/>
                </a:lnTo>
                <a:lnTo>
                  <a:pt x="837116" y="715002"/>
                </a:lnTo>
                <a:lnTo>
                  <a:pt x="811261" y="750009"/>
                </a:lnTo>
                <a:lnTo>
                  <a:pt x="782161" y="782161"/>
                </a:lnTo>
                <a:lnTo>
                  <a:pt x="750009" y="811261"/>
                </a:lnTo>
                <a:lnTo>
                  <a:pt x="715002" y="837116"/>
                </a:lnTo>
                <a:lnTo>
                  <a:pt x="677335" y="859528"/>
                </a:lnTo>
                <a:lnTo>
                  <a:pt x="637202" y="878304"/>
                </a:lnTo>
                <a:lnTo>
                  <a:pt x="594800" y="893247"/>
                </a:lnTo>
                <a:lnTo>
                  <a:pt x="550324" y="904163"/>
                </a:lnTo>
                <a:lnTo>
                  <a:pt x="503968" y="910855"/>
                </a:lnTo>
                <a:lnTo>
                  <a:pt x="455929" y="913129"/>
                </a:lnTo>
                <a:lnTo>
                  <a:pt x="408114" y="910855"/>
                </a:lnTo>
                <a:lnTo>
                  <a:pt x="361954" y="904163"/>
                </a:lnTo>
                <a:lnTo>
                  <a:pt x="317648" y="893247"/>
                </a:lnTo>
                <a:lnTo>
                  <a:pt x="275391" y="878304"/>
                </a:lnTo>
                <a:lnTo>
                  <a:pt x="235382" y="859528"/>
                </a:lnTo>
                <a:lnTo>
                  <a:pt x="197817" y="837116"/>
                </a:lnTo>
                <a:lnTo>
                  <a:pt x="162894" y="811261"/>
                </a:lnTo>
                <a:lnTo>
                  <a:pt x="130810" y="782161"/>
                </a:lnTo>
                <a:lnTo>
                  <a:pt x="101761" y="750009"/>
                </a:lnTo>
                <a:lnTo>
                  <a:pt x="75946" y="715002"/>
                </a:lnTo>
                <a:lnTo>
                  <a:pt x="53562" y="677335"/>
                </a:lnTo>
                <a:lnTo>
                  <a:pt x="34805" y="637202"/>
                </a:lnTo>
                <a:lnTo>
                  <a:pt x="19874" y="594800"/>
                </a:lnTo>
                <a:lnTo>
                  <a:pt x="8964" y="550324"/>
                </a:lnTo>
                <a:lnTo>
                  <a:pt x="2273" y="503968"/>
                </a:lnTo>
                <a:lnTo>
                  <a:pt x="0" y="455929"/>
                </a:lnTo>
                <a:lnTo>
                  <a:pt x="2273" y="408114"/>
                </a:lnTo>
                <a:lnTo>
                  <a:pt x="8964" y="361954"/>
                </a:lnTo>
                <a:lnTo>
                  <a:pt x="19874" y="317648"/>
                </a:lnTo>
                <a:lnTo>
                  <a:pt x="34805" y="275391"/>
                </a:lnTo>
                <a:lnTo>
                  <a:pt x="53562" y="235382"/>
                </a:lnTo>
                <a:lnTo>
                  <a:pt x="75946" y="197817"/>
                </a:lnTo>
                <a:lnTo>
                  <a:pt x="101761" y="162894"/>
                </a:lnTo>
                <a:lnTo>
                  <a:pt x="130810" y="130810"/>
                </a:lnTo>
                <a:lnTo>
                  <a:pt x="162894" y="101761"/>
                </a:lnTo>
                <a:lnTo>
                  <a:pt x="197817" y="75946"/>
                </a:lnTo>
                <a:lnTo>
                  <a:pt x="235382" y="53562"/>
                </a:lnTo>
                <a:lnTo>
                  <a:pt x="275391" y="34805"/>
                </a:lnTo>
                <a:lnTo>
                  <a:pt x="317648" y="19874"/>
                </a:lnTo>
                <a:lnTo>
                  <a:pt x="361954" y="8964"/>
                </a:lnTo>
                <a:lnTo>
                  <a:pt x="408114" y="2273"/>
                </a:lnTo>
                <a:lnTo>
                  <a:pt x="455929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3109421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4767778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3788886" y="449714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439" dirty="0">
                <a:solidFill>
                  <a:srgbClr val="191919"/>
                </a:solidFill>
                <a:latin typeface="Courier New"/>
                <a:cs typeface="Courier New"/>
              </a:rPr>
              <a:t>0</a:t>
            </a:r>
            <a:endParaRPr sz="4353">
              <a:solidFill>
                <a:prstClr val="black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36474" y="5558446"/>
            <a:ext cx="6840725" cy="1119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36474" y="5558446"/>
            <a:ext cx="6840725" cy="1119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36474" y="5558446"/>
            <a:ext cx="6840725" cy="1119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36474" y="5558446"/>
            <a:ext cx="6840725" cy="1119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787788" y="5558446"/>
            <a:ext cx="7089411" cy="1119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8358" y="417469"/>
            <a:ext cx="5804252" cy="476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12676" y="475972"/>
          <a:ext cx="5493309" cy="4652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R="310515" algn="r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A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ts val="4530"/>
                        </a:lnSpc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B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4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C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D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E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28215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062">
                <a:tc>
                  <a:txBody>
                    <a:bodyPr/>
                    <a:lstStyle/>
                    <a:p>
                      <a:pPr marR="310515" algn="r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F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G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350"/>
                        </a:spcBef>
                        <a:tabLst>
                          <a:tab pos="2259965" algn="l"/>
                        </a:tabLst>
                      </a:pPr>
                      <a:r>
                        <a:rPr lang="en-US"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H    I</a:t>
                      </a:r>
                      <a:endParaRPr sz="4000" dirty="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91">
                <a:tc>
                  <a:txBody>
                    <a:bodyPr/>
                    <a:lstStyle/>
                    <a:p>
                      <a:pPr marR="310515" algn="r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J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5050"/>
                        </a:lnSpc>
                        <a:spcBef>
                          <a:spcPts val="3350"/>
                        </a:spcBef>
                      </a:pPr>
                      <a:r>
                        <a:rPr sz="4000" dirty="0">
                          <a:solidFill>
                            <a:srgbClr val="191919"/>
                          </a:solidFill>
                          <a:latin typeface="SimSun"/>
                          <a:cs typeface="SimSun"/>
                        </a:rPr>
                        <a:t>K</a:t>
                      </a:r>
                      <a:endParaRPr sz="4000">
                        <a:latin typeface="SimSun"/>
                        <a:cs typeface="SimSun"/>
                      </a:endParaRPr>
                    </a:p>
                  </a:txBody>
                  <a:tcPr marL="0" marR="0" marT="3857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36474" y="5807131"/>
            <a:ext cx="6840725" cy="621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806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A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995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C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183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K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71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J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5603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G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487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F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937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D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25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B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3141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I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5025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H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6909" y="5854117"/>
            <a:ext cx="27639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defTabSz="829178">
              <a:lnSpc>
                <a:spcPts val="4171"/>
              </a:lnSpc>
              <a:defRPr/>
            </a:pPr>
            <a:r>
              <a:rPr sz="3990" dirty="0">
                <a:solidFill>
                  <a:srgbClr val="191919"/>
                </a:solidFill>
                <a:latin typeface="SimSun"/>
                <a:cs typeface="SimSun"/>
              </a:rPr>
              <a:t>E</a:t>
            </a:r>
            <a:endParaRPr sz="3990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115410" y="728131"/>
            <a:ext cx="9144000" cy="5859383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vert="horz" wrap="square" lIns="0" tIns="11516" rIns="0" bIns="0" rtlCol="0">
            <a:spAutoFit/>
          </a:bodyPr>
          <a:lstStyle/>
          <a:p>
            <a:pPr marL="23033" defTabSz="829178">
              <a:tabLst>
                <a:tab pos="1639354" algn="l"/>
              </a:tabLst>
              <a:defRPr/>
            </a:pPr>
            <a:r>
              <a:rPr sz="2000" b="1" dirty="0">
                <a:solidFill>
                  <a:srgbClr val="7F00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procedure	</a:t>
            </a:r>
            <a:r>
              <a:rPr sz="20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kosarajuSCC(graph G):</a:t>
            </a:r>
            <a:endParaRPr sz="20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92134" marR="4348002" indent="-484839" defTabSz="829178">
              <a:tabLst>
                <a:tab pos="1154515" algn="l"/>
              </a:tabLst>
              <a:defRPr/>
            </a:pPr>
            <a:r>
              <a:rPr sz="2000" b="1" dirty="0">
                <a:solidFill>
                  <a:srgbClr val="7F00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	</a:t>
            </a:r>
            <a:r>
              <a:rPr sz="20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each node v in G:  color v gray.</a:t>
            </a:r>
            <a:endParaRPr sz="20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07296" defTabSz="829178">
              <a:tabLst>
                <a:tab pos="1154515" algn="l"/>
              </a:tabLst>
              <a:defRPr/>
            </a:pPr>
            <a:r>
              <a:rPr sz="2000" b="1" dirty="0">
                <a:solidFill>
                  <a:srgbClr val="7F00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	</a:t>
            </a:r>
            <a:r>
              <a:rPr sz="20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 be an empty list.</a:t>
            </a:r>
            <a:endParaRPr sz="20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92134" marR="4348002" indent="-484839" defTabSz="829178">
              <a:tabLst>
                <a:tab pos="1154515" algn="l"/>
              </a:tabLst>
              <a:defRPr/>
            </a:pPr>
            <a:r>
              <a:rPr sz="2000" b="1" dirty="0">
                <a:solidFill>
                  <a:srgbClr val="7F00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	</a:t>
            </a:r>
            <a:r>
              <a:rPr sz="20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each node v in G:  if v is gray:</a:t>
            </a:r>
            <a:endParaRPr sz="20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78701" marR="306911" defTabSz="829178">
              <a:tabLst>
                <a:tab pos="2124193" algn="l"/>
                <a:tab pos="4224777" algn="l"/>
                <a:tab pos="6972580" algn="l"/>
              </a:tabLst>
              <a:defRPr/>
            </a:pPr>
            <a:r>
              <a:rPr sz="20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	DFS starting	at v, appending each  node to list L when it is colored</a:t>
            </a:r>
            <a:r>
              <a:rPr lang="en-US" sz="20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green.</a:t>
            </a:r>
            <a:endParaRPr sz="20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07296" defTabSz="829178">
              <a:tabLst>
                <a:tab pos="2542236" algn="l"/>
              </a:tabLst>
              <a:defRPr/>
            </a:pPr>
            <a:r>
              <a:rPr sz="20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 G</a:t>
            </a:r>
            <a:r>
              <a:rPr sz="2000" baseline="32986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	</a:t>
            </a:r>
            <a:r>
              <a:rPr sz="20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G.</a:t>
            </a:r>
            <a:endParaRPr sz="20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92134" marR="4252416" indent="-484839" defTabSz="829178">
              <a:tabLst>
                <a:tab pos="1154515" algn="l"/>
              </a:tabLst>
              <a:defRPr/>
            </a:pPr>
            <a:r>
              <a:rPr lang="en-US" sz="2000" b="1" dirty="0">
                <a:solidFill>
                  <a:srgbClr val="7F00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sz="2000" b="1" dirty="0">
                <a:solidFill>
                  <a:srgbClr val="7F00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en-US" sz="2000" b="1" dirty="0">
                <a:solidFill>
                  <a:srgbClr val="7F00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each node v in G</a:t>
            </a:r>
            <a:r>
              <a:rPr sz="2000" baseline="3125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sz="20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 color v gray.</a:t>
            </a:r>
            <a:endParaRPr sz="20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07296" defTabSz="829178">
              <a:tabLst>
                <a:tab pos="1154515" algn="l"/>
                <a:tab pos="2608456" algn="l"/>
                <a:tab pos="4224777" algn="l"/>
                <a:tab pos="5841098" algn="l"/>
              </a:tabLst>
              <a:defRPr/>
            </a:pPr>
            <a:r>
              <a:rPr sz="2000" b="1" dirty="0">
                <a:solidFill>
                  <a:srgbClr val="7F00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	</a:t>
            </a:r>
            <a:r>
              <a:rPr sz="20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scc be a	new array	of length	n</a:t>
            </a:r>
            <a:endParaRPr sz="20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07296" defTabSz="829178">
              <a:tabLst>
                <a:tab pos="1154515" algn="l"/>
                <a:tab pos="2123617" algn="l"/>
              </a:tabLst>
              <a:defRPr/>
            </a:pPr>
            <a:r>
              <a:rPr sz="2000" b="1" dirty="0">
                <a:solidFill>
                  <a:srgbClr val="7F00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	</a:t>
            </a:r>
            <a:r>
              <a:rPr sz="20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	= 0</a:t>
            </a:r>
            <a:endParaRPr sz="20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07296" defTabSz="829178">
              <a:tabLst>
                <a:tab pos="1154515" algn="l"/>
                <a:tab pos="5841098" algn="l"/>
              </a:tabLst>
              <a:defRPr/>
            </a:pPr>
            <a:r>
              <a:rPr sz="2000" b="1" dirty="0">
                <a:solidFill>
                  <a:srgbClr val="7F00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	</a:t>
            </a:r>
            <a:r>
              <a:rPr sz="20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each node v in L, in reverse	order:</a:t>
            </a:r>
            <a:endParaRPr sz="20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92134" defTabSz="829178">
              <a:tabLst>
                <a:tab pos="1478125" algn="l"/>
              </a:tabLst>
              <a:defRPr/>
            </a:pPr>
            <a:r>
              <a:rPr sz="2000" b="1" dirty="0">
                <a:solidFill>
                  <a:srgbClr val="7F00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	</a:t>
            </a:r>
            <a:r>
              <a:rPr sz="20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 is gray:</a:t>
            </a:r>
            <a:endParaRPr sz="20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78701" marR="50672" defTabSz="829178">
              <a:tabLst>
                <a:tab pos="2124193" algn="l"/>
                <a:tab pos="3740514" algn="l"/>
                <a:tab pos="5356835" algn="l"/>
              </a:tabLst>
              <a:defRPr/>
            </a:pPr>
            <a:r>
              <a:rPr sz="20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	DFS on v in G</a:t>
            </a:r>
            <a:r>
              <a:rPr sz="2000" baseline="32986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sz="20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setting scc[u] = index  for	each node	u colored	green this way.</a:t>
            </a:r>
            <a:endParaRPr sz="20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92134" defTabSz="829178">
              <a:defRPr/>
            </a:pPr>
            <a:r>
              <a:rPr sz="20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 = index + 1</a:t>
            </a:r>
            <a:endParaRPr sz="20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07296" defTabSz="829178">
              <a:tabLst>
                <a:tab pos="1639354" algn="l"/>
              </a:tabLst>
              <a:defRPr/>
            </a:pPr>
            <a:r>
              <a:rPr sz="2000" b="1" dirty="0">
                <a:solidFill>
                  <a:srgbClr val="7F00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	</a:t>
            </a:r>
            <a:r>
              <a:rPr sz="20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scc</a:t>
            </a:r>
            <a:endParaRPr sz="20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7666" y="408834"/>
            <a:ext cx="7439487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algn="ctr">
              <a:spcBef>
                <a:spcPts val="91"/>
              </a:spcBef>
            </a:pPr>
            <a:r>
              <a:rPr b="1" spc="-5" dirty="0">
                <a:solidFill>
                  <a:srgbClr val="191919"/>
                </a:solidFill>
              </a:rPr>
              <a:t>Proving</a:t>
            </a:r>
            <a:r>
              <a:rPr b="1" spc="-82" dirty="0">
                <a:solidFill>
                  <a:srgbClr val="191919"/>
                </a:solidFill>
              </a:rPr>
              <a:t> </a:t>
            </a:r>
            <a:r>
              <a:rPr b="1" spc="-5" dirty="0">
                <a:solidFill>
                  <a:srgbClr val="191919"/>
                </a:solidFill>
              </a:rPr>
              <a:t>Correctness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5845" y="1549037"/>
            <a:ext cx="8472309" cy="4574591"/>
          </a:xfrm>
          <a:prstGeom prst="rect">
            <a:avLst/>
          </a:prstGeom>
        </p:spPr>
        <p:txBody>
          <a:bodyPr vert="horz" wrap="square" lIns="0" tIns="34549" rIns="0" bIns="0" rtlCol="0">
            <a:spAutoFit/>
          </a:bodyPr>
          <a:lstStyle/>
          <a:p>
            <a:pPr marL="468716" marR="4607" indent="-457200" defTabSz="829178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sz="2500" spc="-9" dirty="0">
                <a:solidFill>
                  <a:srgbClr val="191919"/>
                </a:solidFill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Here's a quick </a:t>
            </a:r>
            <a:r>
              <a:rPr sz="2500" spc="-14" dirty="0">
                <a:solidFill>
                  <a:srgbClr val="191919"/>
                </a:solidFill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sketch </a:t>
            </a:r>
            <a:r>
              <a:rPr sz="2500" spc="-5" dirty="0">
                <a:solidFill>
                  <a:srgbClr val="191919"/>
                </a:solidFill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of </a:t>
            </a:r>
            <a:r>
              <a:rPr sz="2500" spc="-9" dirty="0">
                <a:solidFill>
                  <a:srgbClr val="191919"/>
                </a:solidFill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the </a:t>
            </a:r>
            <a:r>
              <a:rPr sz="2500" spc="-14" dirty="0">
                <a:solidFill>
                  <a:srgbClr val="191919"/>
                </a:solidFill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correctness  </a:t>
            </a:r>
            <a:r>
              <a:rPr sz="2500" spc="-9" dirty="0">
                <a:solidFill>
                  <a:srgbClr val="191919"/>
                </a:solidFill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proof </a:t>
            </a:r>
            <a:r>
              <a:rPr sz="2500" spc="-5" dirty="0">
                <a:solidFill>
                  <a:srgbClr val="191919"/>
                </a:solidFill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of </a:t>
            </a:r>
            <a:r>
              <a:rPr sz="2500" spc="-18" dirty="0">
                <a:solidFill>
                  <a:srgbClr val="191919"/>
                </a:solidFill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Kosaraju's</a:t>
            </a:r>
            <a:r>
              <a:rPr sz="2500" spc="-5" dirty="0">
                <a:solidFill>
                  <a:srgbClr val="191919"/>
                </a:solidFill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sz="2500" spc="-14" dirty="0">
                <a:solidFill>
                  <a:srgbClr val="191919"/>
                </a:solidFill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algorithm:</a:t>
            </a:r>
            <a:endParaRPr lang="en-US" sz="2500" spc="-14" dirty="0">
              <a:solidFill>
                <a:srgbClr val="191919"/>
              </a:solidFill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marL="1039064" marR="4607" indent="-3429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2500" spc="9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As </a:t>
            </a:r>
            <a:r>
              <a:rPr lang="en-CA" sz="2500" spc="5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proven </a:t>
            </a:r>
            <a:r>
              <a:rPr lang="en-CA" sz="2500" spc="-32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earlier, </a:t>
            </a:r>
            <a:r>
              <a:rPr lang="en-CA" sz="2500" spc="5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the last </a:t>
            </a:r>
            <a:r>
              <a:rPr lang="en-CA" sz="2500" spc="9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nodes </a:t>
            </a:r>
            <a:r>
              <a:rPr lang="en-CA" sz="2500" spc="5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in each </a:t>
            </a:r>
            <a:r>
              <a:rPr lang="en-CA" sz="2500" spc="9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SCC </a:t>
            </a:r>
            <a:r>
              <a:rPr lang="en-CA" sz="25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will  </a:t>
            </a:r>
            <a:r>
              <a:rPr lang="en-CA" sz="2500" spc="5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be returned in reverse topological</a:t>
            </a:r>
            <a:r>
              <a:rPr lang="en-CA" sz="2500" spc="-45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en-CA" sz="2500" spc="-4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order.</a:t>
            </a:r>
            <a:endParaRPr lang="en-CA" sz="25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marL="1039064" marR="80615" indent="-3429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2500" spc="5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Each time </a:t>
            </a:r>
            <a:r>
              <a:rPr lang="en-CA" sz="2500" spc="9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we </a:t>
            </a:r>
            <a:r>
              <a:rPr lang="en-CA" sz="2500" spc="5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do </a:t>
            </a:r>
            <a:r>
              <a:rPr lang="en-CA" sz="2500" spc="9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a DFS </a:t>
            </a:r>
            <a:r>
              <a:rPr lang="en-CA" sz="25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in </a:t>
            </a:r>
            <a:r>
              <a:rPr lang="en-CA" sz="2500" spc="5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the </a:t>
            </a:r>
            <a:r>
              <a:rPr lang="en-CA" sz="2500" i="1" spc="5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reverse </a:t>
            </a:r>
            <a:r>
              <a:rPr lang="en-CA" sz="2500" spc="5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graph  starting from some node, </a:t>
            </a:r>
            <a:r>
              <a:rPr lang="en-CA" sz="2500" spc="9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we </a:t>
            </a:r>
            <a:r>
              <a:rPr lang="en-CA" sz="2500" spc="5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only reach </a:t>
            </a:r>
            <a:r>
              <a:rPr lang="en-CA" sz="2500" spc="9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nodes </a:t>
            </a:r>
            <a:r>
              <a:rPr lang="en-CA" sz="25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in  </a:t>
            </a:r>
            <a:r>
              <a:rPr lang="en-CA" sz="2500" spc="5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the same </a:t>
            </a:r>
            <a:r>
              <a:rPr lang="en-CA" sz="2500" spc="9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SCC </a:t>
            </a:r>
            <a:r>
              <a:rPr lang="en-CA" sz="2500" spc="5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or in ancestor</a:t>
            </a:r>
            <a:r>
              <a:rPr lang="en-CA" sz="2500" spc="-32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en-CA" sz="2500" spc="5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SCCs.</a:t>
            </a:r>
            <a:endParaRPr lang="en-CA" sz="25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marL="1039064" marR="122073" indent="-3429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2500" spc="5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Since </a:t>
            </a:r>
            <a:r>
              <a:rPr lang="en-CA" sz="2500" spc="9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we </a:t>
            </a:r>
            <a:r>
              <a:rPr lang="en-CA" sz="2500" spc="5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process the </a:t>
            </a:r>
            <a:r>
              <a:rPr lang="en-CA" sz="2500" spc="9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SCCs </a:t>
            </a:r>
            <a:r>
              <a:rPr lang="en-CA" sz="2500" spc="5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in topological </a:t>
            </a:r>
            <a:r>
              <a:rPr lang="en-CA" sz="2500" spc="-4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order,  </a:t>
            </a:r>
            <a:r>
              <a:rPr lang="en-CA" sz="2500" spc="5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at each point the only unvisited </a:t>
            </a:r>
            <a:r>
              <a:rPr lang="en-CA" sz="2500" spc="9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nodes </a:t>
            </a:r>
            <a:r>
              <a:rPr lang="en-CA" sz="2500" spc="5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reachable  are nodes </a:t>
            </a:r>
            <a:r>
              <a:rPr lang="en-CA" sz="25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in </a:t>
            </a:r>
            <a:r>
              <a:rPr lang="en-CA" sz="2500" spc="5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the same</a:t>
            </a:r>
            <a:r>
              <a:rPr lang="en-CA" sz="2500" spc="-9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en-CA" sz="2500" spc="-14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SCC.</a:t>
            </a:r>
            <a:endParaRPr lang="en-CA" sz="25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5258" y="319714"/>
            <a:ext cx="867348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b="1" spc="-18" dirty="0">
                <a:solidFill>
                  <a:srgbClr val="191919"/>
                </a:solidFill>
              </a:rPr>
              <a:t>Kosaraju's </a:t>
            </a:r>
            <a:r>
              <a:rPr b="1" spc="-9" dirty="0">
                <a:solidFill>
                  <a:srgbClr val="191919"/>
                </a:solidFill>
              </a:rPr>
              <a:t>Algorithm</a:t>
            </a:r>
            <a:r>
              <a:rPr b="1" spc="9" dirty="0">
                <a:solidFill>
                  <a:srgbClr val="191919"/>
                </a:solidFill>
              </a:rPr>
              <a:t> </a:t>
            </a:r>
            <a:r>
              <a:rPr b="1" spc="-9" dirty="0">
                <a:solidFill>
                  <a:srgbClr val="191919"/>
                </a:solidFill>
              </a:rPr>
              <a:t>Runtime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3573" y="1218788"/>
            <a:ext cx="8147666" cy="908665"/>
          </a:xfrm>
          <a:prstGeom prst="rect">
            <a:avLst/>
          </a:prstGeom>
        </p:spPr>
        <p:txBody>
          <a:bodyPr vert="horz" wrap="square" lIns="0" tIns="36277" rIns="0" bIns="0" rtlCol="0">
            <a:spAutoFit/>
          </a:bodyPr>
          <a:lstStyle/>
          <a:p>
            <a:pPr marL="468716" marR="4607" indent="-457200" defTabSz="829178">
              <a:lnSpc>
                <a:spcPts val="3381"/>
              </a:lnSpc>
              <a:spcBef>
                <a:spcPts val="286"/>
              </a:spcBef>
              <a:buFont typeface="Arial" panose="020B0604020202020204" pitchFamily="34" charset="0"/>
              <a:buChar char="•"/>
              <a:defRPr/>
            </a:pPr>
            <a:r>
              <a:rPr sz="2902" spc="-5" dirty="0">
                <a:solidFill>
                  <a:srgbClr val="191919"/>
                </a:solidFill>
                <a:latin typeface="DejaVu Serif"/>
                <a:cs typeface="DejaVu Serif"/>
              </a:rPr>
              <a:t>What is the runtime </a:t>
            </a:r>
            <a:r>
              <a:rPr sz="2902" dirty="0">
                <a:solidFill>
                  <a:srgbClr val="191919"/>
                </a:solidFill>
                <a:latin typeface="DejaVu Serif"/>
                <a:cs typeface="DejaVu Serif"/>
              </a:rPr>
              <a:t>of </a:t>
            </a:r>
            <a:r>
              <a:rPr sz="2902" spc="-5" dirty="0">
                <a:solidFill>
                  <a:srgbClr val="191919"/>
                </a:solidFill>
                <a:latin typeface="DejaVu Serif"/>
                <a:cs typeface="DejaVu Serif"/>
              </a:rPr>
              <a:t>the </a:t>
            </a:r>
            <a:r>
              <a:rPr sz="2902" spc="-14" dirty="0">
                <a:solidFill>
                  <a:srgbClr val="191919"/>
                </a:solidFill>
                <a:latin typeface="DejaVu Serif"/>
                <a:cs typeface="DejaVu Serif"/>
              </a:rPr>
              <a:t>Kosaraju's  </a:t>
            </a:r>
            <a:r>
              <a:rPr sz="2902" spc="-5" dirty="0">
                <a:solidFill>
                  <a:srgbClr val="191919"/>
                </a:solidFill>
                <a:latin typeface="DejaVu Serif"/>
                <a:cs typeface="DejaVu Serif"/>
              </a:rPr>
              <a:t>algorithm?</a:t>
            </a:r>
            <a:endParaRPr sz="2902" dirty="0">
              <a:solidFill>
                <a:prstClr val="black"/>
              </a:solidFill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7239" y="2336079"/>
            <a:ext cx="7748216" cy="3054559"/>
          </a:xfrm>
          <a:prstGeom prst="rect">
            <a:avLst/>
          </a:prstGeom>
        </p:spPr>
        <p:txBody>
          <a:bodyPr vert="horz" wrap="square" lIns="0" tIns="34549" rIns="0" bIns="0" rtlCol="0">
            <a:spAutoFit/>
          </a:bodyPr>
          <a:lstStyle/>
          <a:p>
            <a:pPr marL="468716" marR="4607" indent="-457200" defTabSz="829178">
              <a:lnSpc>
                <a:spcPts val="2947"/>
              </a:lnSpc>
              <a:spcBef>
                <a:spcPts val="272"/>
              </a:spcBef>
              <a:buFont typeface="Arial" panose="020B0604020202020204" pitchFamily="34" charset="0"/>
              <a:buChar char="•"/>
              <a:defRPr/>
            </a:pP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Runtime for running DFS starting </a:t>
            </a:r>
            <a:r>
              <a:rPr sz="2539" spc="-9" dirty="0">
                <a:solidFill>
                  <a:srgbClr val="191919"/>
                </a:solidFill>
                <a:latin typeface="DejaVu Serif"/>
                <a:cs typeface="DejaVu Serif"/>
              </a:rPr>
              <a:t>from each  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node </a:t>
            </a:r>
            <a:r>
              <a:rPr sz="2539" dirty="0">
                <a:solidFill>
                  <a:srgbClr val="191919"/>
                </a:solidFill>
                <a:latin typeface="DejaVu Serif"/>
                <a:cs typeface="DejaVu Serif"/>
              </a:rPr>
              <a:t>in 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the graph: </a:t>
            </a:r>
            <a:r>
              <a:rPr sz="2539" dirty="0">
                <a:solidFill>
                  <a:srgbClr val="191919"/>
                </a:solidFill>
                <a:latin typeface="DejaVu Serif"/>
                <a:cs typeface="DejaVu Serif"/>
              </a:rPr>
              <a:t>Θ(</a:t>
            </a:r>
            <a:r>
              <a:rPr sz="2539" i="1" dirty="0">
                <a:solidFill>
                  <a:srgbClr val="191919"/>
                </a:solidFill>
                <a:latin typeface="DejaVu Serif"/>
                <a:cs typeface="DejaVu Serif"/>
              </a:rPr>
              <a:t>m </a:t>
            </a:r>
            <a:r>
              <a:rPr sz="2539" dirty="0">
                <a:solidFill>
                  <a:srgbClr val="191919"/>
                </a:solidFill>
                <a:latin typeface="DejaVu Serif"/>
                <a:cs typeface="DejaVu Serif"/>
              </a:rPr>
              <a:t>+</a:t>
            </a:r>
            <a:r>
              <a:rPr sz="2539" spc="-54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539" i="1" spc="-5" dirty="0">
                <a:solidFill>
                  <a:srgbClr val="191919"/>
                </a:solidFill>
                <a:latin typeface="DejaVu Serif"/>
                <a:cs typeface="DejaVu Serif"/>
              </a:rPr>
              <a:t>n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).</a:t>
            </a:r>
            <a:endParaRPr sz="2539" dirty="0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468716" marR="1278316" indent="-457200" defTabSz="829178">
              <a:lnSpc>
                <a:spcPts val="2947"/>
              </a:lnSpc>
              <a:spcBef>
                <a:spcPts val="1034"/>
              </a:spcBef>
              <a:buFont typeface="Arial" panose="020B0604020202020204" pitchFamily="34" charset="0"/>
              <a:buChar char="•"/>
              <a:defRPr/>
            </a:pP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Runtime for reversing the </a:t>
            </a:r>
            <a:r>
              <a:rPr sz="2539" spc="-9" dirty="0">
                <a:solidFill>
                  <a:srgbClr val="191919"/>
                </a:solidFill>
                <a:latin typeface="DejaVu Serif"/>
                <a:cs typeface="DejaVu Serif"/>
              </a:rPr>
              <a:t>graph</a:t>
            </a:r>
            <a:r>
              <a:rPr sz="2539" spc="-91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and  coloring all </a:t>
            </a:r>
            <a:r>
              <a:rPr sz="2539" spc="-9" dirty="0">
                <a:solidFill>
                  <a:srgbClr val="191919"/>
                </a:solidFill>
                <a:latin typeface="DejaVu Serif"/>
                <a:cs typeface="DejaVu Serif"/>
              </a:rPr>
              <a:t>nodes 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gray: </a:t>
            </a:r>
            <a:r>
              <a:rPr sz="2539" spc="5" dirty="0">
                <a:solidFill>
                  <a:srgbClr val="191919"/>
                </a:solidFill>
                <a:latin typeface="DejaVu Serif"/>
                <a:cs typeface="DejaVu Serif"/>
              </a:rPr>
              <a:t>Θ(</a:t>
            </a:r>
            <a:r>
              <a:rPr sz="2539" i="1" spc="5" dirty="0">
                <a:solidFill>
                  <a:srgbClr val="191919"/>
                </a:solidFill>
                <a:latin typeface="DejaVu Serif"/>
                <a:cs typeface="DejaVu Serif"/>
              </a:rPr>
              <a:t>m </a:t>
            </a:r>
            <a:r>
              <a:rPr sz="2539" dirty="0">
                <a:solidFill>
                  <a:srgbClr val="191919"/>
                </a:solidFill>
                <a:latin typeface="DejaVu Serif"/>
                <a:cs typeface="DejaVu Serif"/>
              </a:rPr>
              <a:t>+</a:t>
            </a:r>
            <a:r>
              <a:rPr sz="2539" spc="-54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539" i="1" spc="-5" dirty="0">
                <a:solidFill>
                  <a:srgbClr val="191919"/>
                </a:solidFill>
                <a:latin typeface="DejaVu Serif"/>
                <a:cs typeface="DejaVu Serif"/>
              </a:rPr>
              <a:t>n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).</a:t>
            </a:r>
            <a:endParaRPr sz="2539" dirty="0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468716" marR="561998" indent="-457200" defTabSz="829178">
              <a:lnSpc>
                <a:spcPts val="2956"/>
              </a:lnSpc>
              <a:spcBef>
                <a:spcPts val="1016"/>
              </a:spcBef>
              <a:buFont typeface="Arial" panose="020B0604020202020204" pitchFamily="34" charset="0"/>
              <a:buChar char="•"/>
              <a:defRPr/>
            </a:pP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Runtime for running DFS </a:t>
            </a:r>
            <a:r>
              <a:rPr sz="2539" dirty="0">
                <a:solidFill>
                  <a:srgbClr val="191919"/>
                </a:solidFill>
                <a:latin typeface="DejaVu Serif"/>
                <a:cs typeface="DejaVu Serif"/>
              </a:rPr>
              <a:t>in 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the</a:t>
            </a:r>
            <a:r>
              <a:rPr sz="2539" spc="-109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reversed  graph: </a:t>
            </a:r>
            <a:r>
              <a:rPr sz="2539" dirty="0">
                <a:solidFill>
                  <a:srgbClr val="191919"/>
                </a:solidFill>
                <a:latin typeface="DejaVu Serif"/>
                <a:cs typeface="DejaVu Serif"/>
              </a:rPr>
              <a:t>Θ(</a:t>
            </a:r>
            <a:r>
              <a:rPr sz="2539" i="1" dirty="0">
                <a:solidFill>
                  <a:srgbClr val="191919"/>
                </a:solidFill>
                <a:latin typeface="DejaVu Serif"/>
                <a:cs typeface="DejaVu Serif"/>
              </a:rPr>
              <a:t>m </a:t>
            </a:r>
            <a:r>
              <a:rPr sz="2539" dirty="0">
                <a:solidFill>
                  <a:srgbClr val="191919"/>
                </a:solidFill>
                <a:latin typeface="DejaVu Serif"/>
                <a:cs typeface="DejaVu Serif"/>
              </a:rPr>
              <a:t>+</a:t>
            </a:r>
            <a:r>
              <a:rPr sz="2539" spc="-27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539" i="1" spc="-5" dirty="0">
                <a:solidFill>
                  <a:srgbClr val="191919"/>
                </a:solidFill>
                <a:latin typeface="DejaVu Serif"/>
                <a:cs typeface="DejaVu Serif"/>
              </a:rPr>
              <a:t>n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).</a:t>
            </a:r>
            <a:endParaRPr sz="2539" dirty="0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468716" indent="-457200" defTabSz="829178">
              <a:spcBef>
                <a:spcPts val="880"/>
              </a:spcBef>
              <a:buFont typeface="Arial" panose="020B0604020202020204" pitchFamily="34" charset="0"/>
              <a:buChar char="•"/>
              <a:defRPr/>
            </a:pPr>
            <a:r>
              <a:rPr sz="2539" spc="-45" dirty="0">
                <a:solidFill>
                  <a:srgbClr val="191919"/>
                </a:solidFill>
                <a:latin typeface="DejaVu Serif"/>
                <a:cs typeface="DejaVu Serif"/>
              </a:rPr>
              <a:t>Total 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runtime: </a:t>
            </a:r>
            <a:r>
              <a:rPr sz="2539" b="1" spc="-5" dirty="0">
                <a:solidFill>
                  <a:srgbClr val="0000FF"/>
                </a:solidFill>
                <a:latin typeface="DejaVu Serif"/>
                <a:cs typeface="DejaVu Serif"/>
              </a:rPr>
              <a:t>Θ(</a:t>
            </a:r>
            <a:r>
              <a:rPr sz="2539" b="1" i="1" spc="-5" dirty="0">
                <a:solidFill>
                  <a:srgbClr val="0000FF"/>
                </a:solidFill>
                <a:latin typeface="DejaVu Serif"/>
                <a:cs typeface="DejaVu Serif"/>
              </a:rPr>
              <a:t>m </a:t>
            </a:r>
            <a:r>
              <a:rPr sz="2539" b="1" dirty="0">
                <a:solidFill>
                  <a:srgbClr val="0000FF"/>
                </a:solidFill>
                <a:latin typeface="DejaVu Serif"/>
                <a:cs typeface="DejaVu Serif"/>
              </a:rPr>
              <a:t>+</a:t>
            </a:r>
            <a:r>
              <a:rPr sz="2539" b="1" spc="41" dirty="0">
                <a:solidFill>
                  <a:srgbClr val="0000FF"/>
                </a:solidFill>
                <a:latin typeface="DejaVu Serif"/>
                <a:cs typeface="DejaVu Serif"/>
              </a:rPr>
              <a:t> </a:t>
            </a:r>
            <a:r>
              <a:rPr sz="2539" b="1" i="1" spc="-5" dirty="0">
                <a:solidFill>
                  <a:srgbClr val="0000FF"/>
                </a:solidFill>
                <a:latin typeface="DejaVu Serif"/>
                <a:cs typeface="DejaVu Serif"/>
              </a:rPr>
              <a:t>n</a:t>
            </a:r>
            <a:r>
              <a:rPr sz="2539" b="1" spc="-5" dirty="0">
                <a:solidFill>
                  <a:srgbClr val="0000FF"/>
                </a:solidFill>
                <a:latin typeface="DejaVu Serif"/>
                <a:cs typeface="DejaVu Serif"/>
              </a:rPr>
              <a:t>)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.</a:t>
            </a:r>
            <a:endParaRPr sz="2539" dirty="0">
              <a:solidFill>
                <a:prstClr val="black"/>
              </a:solidFill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3573" y="6011273"/>
            <a:ext cx="7579494" cy="458226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468716" indent="-457200" defTabSz="829178">
              <a:spcBef>
                <a:spcPts val="91"/>
              </a:spcBef>
              <a:buFont typeface="Arial" panose="020B0604020202020204" pitchFamily="34" charset="0"/>
              <a:buChar char="•"/>
              <a:defRPr/>
            </a:pPr>
            <a:r>
              <a:rPr sz="2902" spc="-5" dirty="0">
                <a:solidFill>
                  <a:srgbClr val="191919"/>
                </a:solidFill>
                <a:latin typeface="DejaVu Serif"/>
                <a:cs typeface="DejaVu Serif"/>
              </a:rPr>
              <a:t>This is </a:t>
            </a:r>
            <a:r>
              <a:rPr sz="2902" dirty="0">
                <a:solidFill>
                  <a:srgbClr val="191919"/>
                </a:solidFill>
                <a:latin typeface="DejaVu Serif"/>
                <a:cs typeface="DejaVu Serif"/>
              </a:rPr>
              <a:t>a </a:t>
            </a:r>
            <a:r>
              <a:rPr sz="2902" b="1" spc="-5" dirty="0">
                <a:solidFill>
                  <a:srgbClr val="0000FF"/>
                </a:solidFill>
                <a:latin typeface="DejaVu Serif"/>
                <a:cs typeface="DejaVu Serif"/>
              </a:rPr>
              <a:t>linear-time</a:t>
            </a:r>
            <a:r>
              <a:rPr sz="2902" b="1" spc="-18" dirty="0">
                <a:solidFill>
                  <a:srgbClr val="0000FF"/>
                </a:solidFill>
                <a:latin typeface="DejaVu Serif"/>
                <a:cs typeface="DejaVu Serif"/>
              </a:rPr>
              <a:t> </a:t>
            </a:r>
            <a:r>
              <a:rPr sz="2902" b="1" spc="-5" dirty="0">
                <a:solidFill>
                  <a:srgbClr val="0000FF"/>
                </a:solidFill>
                <a:latin typeface="DejaVu Serif"/>
                <a:cs typeface="DejaVu Serif"/>
              </a:rPr>
              <a:t>algorithm!</a:t>
            </a:r>
            <a:endParaRPr sz="2902" dirty="0">
              <a:solidFill>
                <a:prstClr val="black"/>
              </a:solidFill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1184" y="162953"/>
            <a:ext cx="7501631" cy="7502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algn="ctr">
              <a:spcBef>
                <a:spcPts val="91"/>
              </a:spcBef>
            </a:pPr>
            <a:r>
              <a:rPr sz="4800" b="1" dirty="0">
                <a:solidFill>
                  <a:srgbClr val="191919"/>
                </a:solidFill>
              </a:rPr>
              <a:t>Why </a:t>
            </a:r>
            <a:r>
              <a:rPr lang="en-US" sz="4800" b="1" spc="-5" dirty="0">
                <a:solidFill>
                  <a:srgbClr val="191919"/>
                </a:solidFill>
              </a:rPr>
              <a:t>a</a:t>
            </a:r>
            <a:r>
              <a:rPr sz="4800" b="1" spc="-5" dirty="0">
                <a:solidFill>
                  <a:srgbClr val="191919"/>
                </a:solidFill>
              </a:rPr>
              <a:t>ll </a:t>
            </a:r>
            <a:r>
              <a:rPr lang="en-US" sz="4800" b="1" spc="-5" dirty="0">
                <a:solidFill>
                  <a:srgbClr val="191919"/>
                </a:solidFill>
              </a:rPr>
              <a:t>t</a:t>
            </a:r>
            <a:r>
              <a:rPr sz="4800" b="1" spc="-5" dirty="0">
                <a:solidFill>
                  <a:srgbClr val="191919"/>
                </a:solidFill>
              </a:rPr>
              <a:t>his</a:t>
            </a:r>
            <a:r>
              <a:rPr sz="4800" b="1" spc="-100" dirty="0">
                <a:solidFill>
                  <a:srgbClr val="191919"/>
                </a:solidFill>
              </a:rPr>
              <a:t> </a:t>
            </a:r>
            <a:r>
              <a:rPr lang="en-US" sz="4800" b="1" spc="-5" dirty="0">
                <a:solidFill>
                  <a:srgbClr val="191919"/>
                </a:solidFill>
              </a:rPr>
              <a:t>m</a:t>
            </a:r>
            <a:r>
              <a:rPr sz="4800" b="1" spc="-5" dirty="0">
                <a:solidFill>
                  <a:srgbClr val="191919"/>
                </a:solidFill>
              </a:rPr>
              <a:t>atters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481430" y="1051889"/>
            <a:ext cx="8325217" cy="5563259"/>
          </a:xfrm>
          <a:prstGeom prst="rect">
            <a:avLst/>
          </a:prstGeom>
        </p:spPr>
        <p:txBody>
          <a:bodyPr vert="horz" wrap="square" lIns="0" tIns="34549" rIns="0" bIns="0" rtlCol="0">
            <a:spAutoFit/>
          </a:bodyPr>
          <a:lstStyle/>
          <a:p>
            <a:pPr marL="457200" marR="737623" indent="-457200">
              <a:lnSpc>
                <a:spcPct val="150000"/>
              </a:lnSpc>
              <a:spcBef>
                <a:spcPts val="272"/>
              </a:spcBef>
              <a:buFont typeface="Arial" panose="020B0604020202020204" pitchFamily="34" charset="0"/>
              <a:buChar char="•"/>
            </a:pPr>
            <a:r>
              <a:rPr sz="2539" spc="-5" dirty="0">
                <a:solidFill>
                  <a:srgbClr val="FF0000"/>
                </a:solidFill>
              </a:rPr>
              <a:t>Depth-first </a:t>
            </a:r>
            <a:r>
              <a:rPr sz="2539" spc="-9" dirty="0">
                <a:solidFill>
                  <a:srgbClr val="FF0000"/>
                </a:solidFill>
              </a:rPr>
              <a:t>search </a:t>
            </a:r>
            <a:r>
              <a:rPr sz="2539" dirty="0"/>
              <a:t>is </a:t>
            </a:r>
            <a:r>
              <a:rPr sz="2539" spc="-5" dirty="0"/>
              <a:t>an important building  block </a:t>
            </a:r>
            <a:r>
              <a:rPr sz="2539" spc="-9" dirty="0"/>
              <a:t>for </a:t>
            </a:r>
            <a:r>
              <a:rPr sz="2539" spc="-5" dirty="0"/>
              <a:t>many other algorithms, including  </a:t>
            </a:r>
            <a:r>
              <a:rPr sz="2539" spc="-5" dirty="0">
                <a:solidFill>
                  <a:srgbClr val="FF0000"/>
                </a:solidFill>
              </a:rPr>
              <a:t>topological sorting</a:t>
            </a:r>
            <a:r>
              <a:rPr sz="2539" spc="-5" dirty="0"/>
              <a:t>, </a:t>
            </a:r>
            <a:r>
              <a:rPr sz="2539" spc="-5" dirty="0">
                <a:solidFill>
                  <a:srgbClr val="FF0000"/>
                </a:solidFill>
              </a:rPr>
              <a:t>finding connected  components</a:t>
            </a:r>
            <a:r>
              <a:rPr sz="2539" spc="-5" dirty="0"/>
              <a:t>, and </a:t>
            </a:r>
            <a:r>
              <a:rPr sz="2539" spc="-14" dirty="0">
                <a:solidFill>
                  <a:srgbClr val="FF0000"/>
                </a:solidFill>
              </a:rPr>
              <a:t>Kosaraju's</a:t>
            </a:r>
            <a:r>
              <a:rPr sz="2539" spc="-50" dirty="0">
                <a:solidFill>
                  <a:srgbClr val="FF0000"/>
                </a:solidFill>
              </a:rPr>
              <a:t> </a:t>
            </a:r>
            <a:r>
              <a:rPr sz="2539" spc="-5" dirty="0">
                <a:solidFill>
                  <a:srgbClr val="FF0000"/>
                </a:solidFill>
              </a:rPr>
              <a:t>algorithm</a:t>
            </a:r>
            <a:r>
              <a:rPr sz="2539" spc="-5" dirty="0"/>
              <a:t>.</a:t>
            </a:r>
            <a:endParaRPr sz="2539" dirty="0"/>
          </a:p>
          <a:p>
            <a:pPr marL="457200" marR="242419" indent="-457200">
              <a:lnSpc>
                <a:spcPct val="150000"/>
              </a:lnSpc>
              <a:spcBef>
                <a:spcPts val="1288"/>
              </a:spcBef>
              <a:buFont typeface="Arial" panose="020B0604020202020204" pitchFamily="34" charset="0"/>
              <a:buChar char="•"/>
            </a:pPr>
            <a:r>
              <a:rPr sz="2539" spc="-109" dirty="0"/>
              <a:t>We </a:t>
            </a:r>
            <a:r>
              <a:rPr sz="2539" spc="-5" dirty="0"/>
              <a:t>can find </a:t>
            </a:r>
            <a:r>
              <a:rPr sz="2539" spc="-9" dirty="0"/>
              <a:t>CCs </a:t>
            </a:r>
            <a:r>
              <a:rPr sz="2539" spc="-5" dirty="0"/>
              <a:t>and SCCs </a:t>
            </a:r>
            <a:r>
              <a:rPr sz="2539" spc="5" dirty="0"/>
              <a:t>in </a:t>
            </a:r>
            <a:r>
              <a:rPr sz="2539" spc="-5" dirty="0"/>
              <a:t>(asymptotically)  the same amount of</a:t>
            </a:r>
            <a:r>
              <a:rPr sz="2539" spc="-32" dirty="0"/>
              <a:t> </a:t>
            </a:r>
            <a:r>
              <a:rPr sz="2539" spc="-5" dirty="0"/>
              <a:t>time.</a:t>
            </a:r>
            <a:endParaRPr sz="2539" dirty="0"/>
          </a:p>
          <a:p>
            <a:pPr marL="457200" marR="4607" indent="-457200">
              <a:lnSpc>
                <a:spcPct val="150000"/>
              </a:lnSpc>
              <a:spcBef>
                <a:spcPts val="1215"/>
              </a:spcBef>
              <a:buFont typeface="Arial" panose="020B0604020202020204" pitchFamily="34" charset="0"/>
              <a:buChar char="•"/>
            </a:pPr>
            <a:r>
              <a:rPr sz="2539" spc="-5" dirty="0"/>
              <a:t>Further reading: look up </a:t>
            </a:r>
            <a:r>
              <a:rPr sz="2539" b="1" spc="-36" dirty="0">
                <a:solidFill>
                  <a:srgbClr val="0000FF"/>
                </a:solidFill>
              </a:rPr>
              <a:t>Tarjan's </a:t>
            </a:r>
            <a:r>
              <a:rPr sz="2539" b="1" spc="-9" dirty="0">
                <a:solidFill>
                  <a:srgbClr val="0000FF"/>
                </a:solidFill>
              </a:rPr>
              <a:t>SCC  algorithm </a:t>
            </a:r>
            <a:r>
              <a:rPr sz="2539" spc="-9" dirty="0"/>
              <a:t>for </a:t>
            </a:r>
            <a:r>
              <a:rPr sz="2539" dirty="0"/>
              <a:t>a </a:t>
            </a:r>
            <a:r>
              <a:rPr sz="2539" spc="-5" dirty="0"/>
              <a:t>way </a:t>
            </a:r>
            <a:r>
              <a:rPr sz="2539" dirty="0"/>
              <a:t>to </a:t>
            </a:r>
            <a:r>
              <a:rPr sz="2539" spc="-5" dirty="0"/>
              <a:t>find </a:t>
            </a:r>
            <a:r>
              <a:rPr sz="2539" spc="-9" dirty="0"/>
              <a:t>SCCs </a:t>
            </a:r>
            <a:r>
              <a:rPr sz="2539" spc="-5" dirty="0"/>
              <a:t>with </a:t>
            </a:r>
            <a:r>
              <a:rPr sz="2539" dirty="0"/>
              <a:t>a</a:t>
            </a:r>
            <a:r>
              <a:rPr sz="2539" spc="-109" dirty="0"/>
              <a:t> </a:t>
            </a:r>
            <a:r>
              <a:rPr sz="2539" spc="-5" dirty="0"/>
              <a:t>single  DFS!</a:t>
            </a:r>
            <a:endParaRPr sz="2539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036474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08645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788886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88886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788886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829179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59">
                <a:moveTo>
                  <a:pt x="372109" y="0"/>
                </a:moveTo>
                <a:lnTo>
                  <a:pt x="0" y="132079"/>
                </a:lnTo>
                <a:lnTo>
                  <a:pt x="372109" y="264159"/>
                </a:lnTo>
                <a:lnTo>
                  <a:pt x="37210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829179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59">
                <a:moveTo>
                  <a:pt x="0" y="132079"/>
                </a:moveTo>
                <a:lnTo>
                  <a:pt x="372109" y="264159"/>
                </a:lnTo>
                <a:lnTo>
                  <a:pt x="372109" y="0"/>
                </a:lnTo>
                <a:lnTo>
                  <a:pt x="0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1072174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68910" y="0"/>
                </a:moveTo>
                <a:lnTo>
                  <a:pt x="0" y="355600"/>
                </a:lnTo>
                <a:lnTo>
                  <a:pt x="355600" y="186690"/>
                </a:lnTo>
                <a:lnTo>
                  <a:pt x="16891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072174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355600"/>
                </a:moveTo>
                <a:lnTo>
                  <a:pt x="355600" y="186690"/>
                </a:lnTo>
                <a:lnTo>
                  <a:pt x="168910" y="0"/>
                </a:lnTo>
                <a:lnTo>
                  <a:pt x="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1538587" y="1323806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264160" y="0"/>
                </a:moveTo>
                <a:lnTo>
                  <a:pt x="0" y="0"/>
                </a:lnTo>
                <a:lnTo>
                  <a:pt x="132080" y="372110"/>
                </a:lnTo>
                <a:lnTo>
                  <a:pt x="26416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1538587" y="1323806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80" y="372110"/>
                </a:moveTo>
                <a:lnTo>
                  <a:pt x="264160" y="0"/>
                </a:lnTo>
                <a:lnTo>
                  <a:pt x="0" y="0"/>
                </a:lnTo>
                <a:lnTo>
                  <a:pt x="132080" y="37211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1922082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86689" y="0"/>
                </a:moveTo>
                <a:lnTo>
                  <a:pt x="0" y="186690"/>
                </a:lnTo>
                <a:lnTo>
                  <a:pt x="355600" y="355600"/>
                </a:lnTo>
                <a:lnTo>
                  <a:pt x="18668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1922082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355600"/>
                </a:moveTo>
                <a:lnTo>
                  <a:pt x="186689" y="0"/>
                </a:lnTo>
                <a:lnTo>
                  <a:pt x="0" y="186690"/>
                </a:lnTo>
                <a:lnTo>
                  <a:pt x="35560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2150106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59">
                <a:moveTo>
                  <a:pt x="0" y="0"/>
                </a:moveTo>
                <a:lnTo>
                  <a:pt x="0" y="264159"/>
                </a:lnTo>
                <a:lnTo>
                  <a:pt x="372110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2150106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59">
                <a:moveTo>
                  <a:pt x="372110" y="132079"/>
                </a:moveTo>
                <a:lnTo>
                  <a:pt x="0" y="0"/>
                </a:lnTo>
                <a:lnTo>
                  <a:pt x="0" y="264159"/>
                </a:lnTo>
                <a:lnTo>
                  <a:pt x="372110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1922082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89" y="355600"/>
                </a:lnTo>
                <a:lnTo>
                  <a:pt x="3556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1922082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89" y="355600"/>
                </a:lnTo>
                <a:lnTo>
                  <a:pt x="35560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1538587" y="287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80" y="0"/>
                </a:moveTo>
                <a:lnTo>
                  <a:pt x="0" y="372109"/>
                </a:lnTo>
                <a:lnTo>
                  <a:pt x="264160" y="372109"/>
                </a:lnTo>
                <a:lnTo>
                  <a:pt x="13208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1538587" y="287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80" y="0"/>
                </a:moveTo>
                <a:lnTo>
                  <a:pt x="0" y="372109"/>
                </a:lnTo>
                <a:lnTo>
                  <a:pt x="264160" y="372109"/>
                </a:lnTo>
                <a:lnTo>
                  <a:pt x="13208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1072174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10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1072174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10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1243768" y="417469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30" h="913130">
                <a:moveTo>
                  <a:pt x="455930" y="0"/>
                </a:moveTo>
                <a:lnTo>
                  <a:pt x="408114" y="2273"/>
                </a:lnTo>
                <a:lnTo>
                  <a:pt x="361954" y="8964"/>
                </a:lnTo>
                <a:lnTo>
                  <a:pt x="317648" y="19874"/>
                </a:lnTo>
                <a:lnTo>
                  <a:pt x="275391" y="34805"/>
                </a:lnTo>
                <a:lnTo>
                  <a:pt x="235382" y="53562"/>
                </a:lnTo>
                <a:lnTo>
                  <a:pt x="197817" y="75946"/>
                </a:lnTo>
                <a:lnTo>
                  <a:pt x="162894" y="101761"/>
                </a:lnTo>
                <a:lnTo>
                  <a:pt x="130809" y="130810"/>
                </a:lnTo>
                <a:lnTo>
                  <a:pt x="101761" y="162894"/>
                </a:lnTo>
                <a:lnTo>
                  <a:pt x="75946" y="197817"/>
                </a:lnTo>
                <a:lnTo>
                  <a:pt x="53562" y="235382"/>
                </a:lnTo>
                <a:lnTo>
                  <a:pt x="34805" y="275391"/>
                </a:lnTo>
                <a:lnTo>
                  <a:pt x="19874" y="317648"/>
                </a:lnTo>
                <a:lnTo>
                  <a:pt x="8964" y="361954"/>
                </a:lnTo>
                <a:lnTo>
                  <a:pt x="2273" y="408114"/>
                </a:lnTo>
                <a:lnTo>
                  <a:pt x="0" y="455929"/>
                </a:lnTo>
                <a:lnTo>
                  <a:pt x="2273" y="503968"/>
                </a:lnTo>
                <a:lnTo>
                  <a:pt x="8964" y="550324"/>
                </a:lnTo>
                <a:lnTo>
                  <a:pt x="19874" y="594800"/>
                </a:lnTo>
                <a:lnTo>
                  <a:pt x="34805" y="637202"/>
                </a:lnTo>
                <a:lnTo>
                  <a:pt x="53562" y="677335"/>
                </a:lnTo>
                <a:lnTo>
                  <a:pt x="75946" y="715002"/>
                </a:lnTo>
                <a:lnTo>
                  <a:pt x="101761" y="750009"/>
                </a:lnTo>
                <a:lnTo>
                  <a:pt x="130809" y="782161"/>
                </a:lnTo>
                <a:lnTo>
                  <a:pt x="162894" y="811261"/>
                </a:lnTo>
                <a:lnTo>
                  <a:pt x="197817" y="837116"/>
                </a:lnTo>
                <a:lnTo>
                  <a:pt x="235382" y="859528"/>
                </a:lnTo>
                <a:lnTo>
                  <a:pt x="275391" y="878304"/>
                </a:lnTo>
                <a:lnTo>
                  <a:pt x="317648" y="893247"/>
                </a:lnTo>
                <a:lnTo>
                  <a:pt x="361954" y="904163"/>
                </a:lnTo>
                <a:lnTo>
                  <a:pt x="408114" y="910855"/>
                </a:lnTo>
                <a:lnTo>
                  <a:pt x="455930" y="913129"/>
                </a:lnTo>
                <a:lnTo>
                  <a:pt x="503968" y="910855"/>
                </a:lnTo>
                <a:lnTo>
                  <a:pt x="550324" y="904163"/>
                </a:lnTo>
                <a:lnTo>
                  <a:pt x="594800" y="893247"/>
                </a:lnTo>
                <a:lnTo>
                  <a:pt x="637202" y="878304"/>
                </a:lnTo>
                <a:lnTo>
                  <a:pt x="677335" y="859528"/>
                </a:lnTo>
                <a:lnTo>
                  <a:pt x="715002" y="837116"/>
                </a:lnTo>
                <a:lnTo>
                  <a:pt x="750009" y="811261"/>
                </a:lnTo>
                <a:lnTo>
                  <a:pt x="782161" y="782161"/>
                </a:lnTo>
                <a:lnTo>
                  <a:pt x="811261" y="750009"/>
                </a:lnTo>
                <a:lnTo>
                  <a:pt x="837116" y="715002"/>
                </a:lnTo>
                <a:lnTo>
                  <a:pt x="859528" y="677335"/>
                </a:lnTo>
                <a:lnTo>
                  <a:pt x="878304" y="637202"/>
                </a:lnTo>
                <a:lnTo>
                  <a:pt x="893247" y="594800"/>
                </a:lnTo>
                <a:lnTo>
                  <a:pt x="904163" y="550324"/>
                </a:lnTo>
                <a:lnTo>
                  <a:pt x="910855" y="503968"/>
                </a:lnTo>
                <a:lnTo>
                  <a:pt x="913130" y="455929"/>
                </a:lnTo>
                <a:lnTo>
                  <a:pt x="910855" y="408114"/>
                </a:lnTo>
                <a:lnTo>
                  <a:pt x="904163" y="361954"/>
                </a:lnTo>
                <a:lnTo>
                  <a:pt x="893247" y="317648"/>
                </a:lnTo>
                <a:lnTo>
                  <a:pt x="878304" y="275391"/>
                </a:lnTo>
                <a:lnTo>
                  <a:pt x="859528" y="235382"/>
                </a:lnTo>
                <a:lnTo>
                  <a:pt x="837116" y="197817"/>
                </a:lnTo>
                <a:lnTo>
                  <a:pt x="811261" y="162894"/>
                </a:lnTo>
                <a:lnTo>
                  <a:pt x="782161" y="130810"/>
                </a:lnTo>
                <a:lnTo>
                  <a:pt x="750009" y="101761"/>
                </a:lnTo>
                <a:lnTo>
                  <a:pt x="715002" y="75946"/>
                </a:lnTo>
                <a:lnTo>
                  <a:pt x="677335" y="53562"/>
                </a:lnTo>
                <a:lnTo>
                  <a:pt x="637202" y="34805"/>
                </a:lnTo>
                <a:lnTo>
                  <a:pt x="594800" y="19874"/>
                </a:lnTo>
                <a:lnTo>
                  <a:pt x="550324" y="8964"/>
                </a:lnTo>
                <a:lnTo>
                  <a:pt x="503968" y="2273"/>
                </a:lnTo>
                <a:lnTo>
                  <a:pt x="45593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1243768" y="417469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30" h="913130">
                <a:moveTo>
                  <a:pt x="455930" y="0"/>
                </a:moveTo>
                <a:lnTo>
                  <a:pt x="503968" y="2273"/>
                </a:lnTo>
                <a:lnTo>
                  <a:pt x="550324" y="8964"/>
                </a:lnTo>
                <a:lnTo>
                  <a:pt x="594800" y="19874"/>
                </a:lnTo>
                <a:lnTo>
                  <a:pt x="637202" y="34805"/>
                </a:lnTo>
                <a:lnTo>
                  <a:pt x="677335" y="53562"/>
                </a:lnTo>
                <a:lnTo>
                  <a:pt x="715002" y="75946"/>
                </a:lnTo>
                <a:lnTo>
                  <a:pt x="750009" y="101761"/>
                </a:lnTo>
                <a:lnTo>
                  <a:pt x="782161" y="130809"/>
                </a:lnTo>
                <a:lnTo>
                  <a:pt x="811261" y="162894"/>
                </a:lnTo>
                <a:lnTo>
                  <a:pt x="837116" y="197817"/>
                </a:lnTo>
                <a:lnTo>
                  <a:pt x="859528" y="235382"/>
                </a:lnTo>
                <a:lnTo>
                  <a:pt x="878304" y="275391"/>
                </a:lnTo>
                <a:lnTo>
                  <a:pt x="893247" y="317648"/>
                </a:lnTo>
                <a:lnTo>
                  <a:pt x="904163" y="361954"/>
                </a:lnTo>
                <a:lnTo>
                  <a:pt x="910855" y="408114"/>
                </a:lnTo>
                <a:lnTo>
                  <a:pt x="913130" y="455929"/>
                </a:lnTo>
                <a:lnTo>
                  <a:pt x="910855" y="503968"/>
                </a:lnTo>
                <a:lnTo>
                  <a:pt x="904163" y="550324"/>
                </a:lnTo>
                <a:lnTo>
                  <a:pt x="893247" y="594800"/>
                </a:lnTo>
                <a:lnTo>
                  <a:pt x="878304" y="637202"/>
                </a:lnTo>
                <a:lnTo>
                  <a:pt x="859528" y="677335"/>
                </a:lnTo>
                <a:lnTo>
                  <a:pt x="837116" y="715002"/>
                </a:lnTo>
                <a:lnTo>
                  <a:pt x="811261" y="750009"/>
                </a:lnTo>
                <a:lnTo>
                  <a:pt x="782161" y="782161"/>
                </a:lnTo>
                <a:lnTo>
                  <a:pt x="750009" y="811261"/>
                </a:lnTo>
                <a:lnTo>
                  <a:pt x="715002" y="837116"/>
                </a:lnTo>
                <a:lnTo>
                  <a:pt x="677335" y="859528"/>
                </a:lnTo>
                <a:lnTo>
                  <a:pt x="637202" y="878304"/>
                </a:lnTo>
                <a:lnTo>
                  <a:pt x="594800" y="893247"/>
                </a:lnTo>
                <a:lnTo>
                  <a:pt x="550324" y="904163"/>
                </a:lnTo>
                <a:lnTo>
                  <a:pt x="503968" y="910855"/>
                </a:lnTo>
                <a:lnTo>
                  <a:pt x="455930" y="913129"/>
                </a:lnTo>
                <a:lnTo>
                  <a:pt x="408114" y="910855"/>
                </a:lnTo>
                <a:lnTo>
                  <a:pt x="361954" y="904163"/>
                </a:lnTo>
                <a:lnTo>
                  <a:pt x="317648" y="893247"/>
                </a:lnTo>
                <a:lnTo>
                  <a:pt x="275391" y="878304"/>
                </a:lnTo>
                <a:lnTo>
                  <a:pt x="235382" y="859528"/>
                </a:lnTo>
                <a:lnTo>
                  <a:pt x="197817" y="837116"/>
                </a:lnTo>
                <a:lnTo>
                  <a:pt x="162894" y="811261"/>
                </a:lnTo>
                <a:lnTo>
                  <a:pt x="130809" y="782161"/>
                </a:lnTo>
                <a:lnTo>
                  <a:pt x="101761" y="750009"/>
                </a:lnTo>
                <a:lnTo>
                  <a:pt x="75946" y="715002"/>
                </a:lnTo>
                <a:lnTo>
                  <a:pt x="53562" y="677335"/>
                </a:lnTo>
                <a:lnTo>
                  <a:pt x="34805" y="637202"/>
                </a:lnTo>
                <a:lnTo>
                  <a:pt x="19874" y="594800"/>
                </a:lnTo>
                <a:lnTo>
                  <a:pt x="8964" y="550324"/>
                </a:lnTo>
                <a:lnTo>
                  <a:pt x="2273" y="503968"/>
                </a:lnTo>
                <a:lnTo>
                  <a:pt x="0" y="455929"/>
                </a:lnTo>
                <a:lnTo>
                  <a:pt x="2273" y="408114"/>
                </a:lnTo>
                <a:lnTo>
                  <a:pt x="8964" y="361954"/>
                </a:lnTo>
                <a:lnTo>
                  <a:pt x="19874" y="317648"/>
                </a:lnTo>
                <a:lnTo>
                  <a:pt x="34805" y="275391"/>
                </a:lnTo>
                <a:lnTo>
                  <a:pt x="53562" y="235382"/>
                </a:lnTo>
                <a:lnTo>
                  <a:pt x="75946" y="197817"/>
                </a:lnTo>
                <a:lnTo>
                  <a:pt x="101761" y="162894"/>
                </a:lnTo>
                <a:lnTo>
                  <a:pt x="130809" y="130810"/>
                </a:lnTo>
                <a:lnTo>
                  <a:pt x="162894" y="101761"/>
                </a:lnTo>
                <a:lnTo>
                  <a:pt x="197817" y="75946"/>
                </a:lnTo>
                <a:lnTo>
                  <a:pt x="235382" y="53562"/>
                </a:lnTo>
                <a:lnTo>
                  <a:pt x="275391" y="34805"/>
                </a:lnTo>
                <a:lnTo>
                  <a:pt x="317648" y="19874"/>
                </a:lnTo>
                <a:lnTo>
                  <a:pt x="361954" y="8964"/>
                </a:lnTo>
                <a:lnTo>
                  <a:pt x="408114" y="2273"/>
                </a:lnTo>
                <a:lnTo>
                  <a:pt x="45593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1508645" y="449714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439" dirty="0">
                <a:solidFill>
                  <a:srgbClr val="191919"/>
                </a:solidFill>
                <a:latin typeface="Courier New"/>
                <a:cs typeface="Courier New"/>
              </a:rPr>
              <a:t>0</a:t>
            </a:r>
            <a:endParaRPr sz="4353">
              <a:solidFill>
                <a:prstClr val="black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036474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08645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788886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88886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788886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829179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59">
                <a:moveTo>
                  <a:pt x="372109" y="0"/>
                </a:moveTo>
                <a:lnTo>
                  <a:pt x="0" y="132079"/>
                </a:lnTo>
                <a:lnTo>
                  <a:pt x="372109" y="264159"/>
                </a:lnTo>
                <a:lnTo>
                  <a:pt x="37210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829179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59">
                <a:moveTo>
                  <a:pt x="0" y="132079"/>
                </a:moveTo>
                <a:lnTo>
                  <a:pt x="372109" y="264159"/>
                </a:lnTo>
                <a:lnTo>
                  <a:pt x="372109" y="0"/>
                </a:lnTo>
                <a:lnTo>
                  <a:pt x="0" y="132079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1072174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68910" y="0"/>
                </a:moveTo>
                <a:lnTo>
                  <a:pt x="0" y="355600"/>
                </a:lnTo>
                <a:lnTo>
                  <a:pt x="355600" y="186690"/>
                </a:lnTo>
                <a:lnTo>
                  <a:pt x="16891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072174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355600"/>
                </a:moveTo>
                <a:lnTo>
                  <a:pt x="355600" y="186690"/>
                </a:lnTo>
                <a:lnTo>
                  <a:pt x="168910" y="0"/>
                </a:lnTo>
                <a:lnTo>
                  <a:pt x="0" y="35560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1538587" y="1323806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264160" y="0"/>
                </a:moveTo>
                <a:lnTo>
                  <a:pt x="0" y="0"/>
                </a:lnTo>
                <a:lnTo>
                  <a:pt x="132080" y="372110"/>
                </a:lnTo>
                <a:lnTo>
                  <a:pt x="26416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1538587" y="1323806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80" y="372110"/>
                </a:moveTo>
                <a:lnTo>
                  <a:pt x="264160" y="0"/>
                </a:lnTo>
                <a:lnTo>
                  <a:pt x="0" y="0"/>
                </a:lnTo>
                <a:lnTo>
                  <a:pt x="132080" y="37211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1922082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86689" y="0"/>
                </a:moveTo>
                <a:lnTo>
                  <a:pt x="0" y="186690"/>
                </a:lnTo>
                <a:lnTo>
                  <a:pt x="355600" y="355600"/>
                </a:lnTo>
                <a:lnTo>
                  <a:pt x="18668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1922082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355600"/>
                </a:moveTo>
                <a:lnTo>
                  <a:pt x="186689" y="0"/>
                </a:lnTo>
                <a:lnTo>
                  <a:pt x="0" y="186690"/>
                </a:lnTo>
                <a:lnTo>
                  <a:pt x="355600" y="35560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2150106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59">
                <a:moveTo>
                  <a:pt x="0" y="0"/>
                </a:moveTo>
                <a:lnTo>
                  <a:pt x="0" y="264159"/>
                </a:lnTo>
                <a:lnTo>
                  <a:pt x="372110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2150106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59">
                <a:moveTo>
                  <a:pt x="372110" y="132079"/>
                </a:moveTo>
                <a:lnTo>
                  <a:pt x="0" y="0"/>
                </a:lnTo>
                <a:lnTo>
                  <a:pt x="0" y="264159"/>
                </a:lnTo>
                <a:lnTo>
                  <a:pt x="372110" y="132079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1922082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89" y="355600"/>
                </a:lnTo>
                <a:lnTo>
                  <a:pt x="3556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1922082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89" y="355600"/>
                </a:lnTo>
                <a:lnTo>
                  <a:pt x="355600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1538587" y="287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80" y="0"/>
                </a:moveTo>
                <a:lnTo>
                  <a:pt x="0" y="372109"/>
                </a:lnTo>
                <a:lnTo>
                  <a:pt x="264160" y="372109"/>
                </a:lnTo>
                <a:lnTo>
                  <a:pt x="13208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1538587" y="287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60" h="372110">
                <a:moveTo>
                  <a:pt x="132080" y="0"/>
                </a:moveTo>
                <a:lnTo>
                  <a:pt x="0" y="372109"/>
                </a:lnTo>
                <a:lnTo>
                  <a:pt x="264160" y="372109"/>
                </a:lnTo>
                <a:lnTo>
                  <a:pt x="132080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1072174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10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1072174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10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1243768" y="417469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30" h="913130">
                <a:moveTo>
                  <a:pt x="455930" y="0"/>
                </a:moveTo>
                <a:lnTo>
                  <a:pt x="408114" y="2273"/>
                </a:lnTo>
                <a:lnTo>
                  <a:pt x="361954" y="8964"/>
                </a:lnTo>
                <a:lnTo>
                  <a:pt x="317648" y="19874"/>
                </a:lnTo>
                <a:lnTo>
                  <a:pt x="275391" y="34805"/>
                </a:lnTo>
                <a:lnTo>
                  <a:pt x="235382" y="53562"/>
                </a:lnTo>
                <a:lnTo>
                  <a:pt x="197817" y="75946"/>
                </a:lnTo>
                <a:lnTo>
                  <a:pt x="162894" y="101761"/>
                </a:lnTo>
                <a:lnTo>
                  <a:pt x="130809" y="130810"/>
                </a:lnTo>
                <a:lnTo>
                  <a:pt x="101761" y="162894"/>
                </a:lnTo>
                <a:lnTo>
                  <a:pt x="75946" y="197817"/>
                </a:lnTo>
                <a:lnTo>
                  <a:pt x="53562" y="235382"/>
                </a:lnTo>
                <a:lnTo>
                  <a:pt x="34805" y="275391"/>
                </a:lnTo>
                <a:lnTo>
                  <a:pt x="19874" y="317648"/>
                </a:lnTo>
                <a:lnTo>
                  <a:pt x="8964" y="361954"/>
                </a:lnTo>
                <a:lnTo>
                  <a:pt x="2273" y="408114"/>
                </a:lnTo>
                <a:lnTo>
                  <a:pt x="0" y="455929"/>
                </a:lnTo>
                <a:lnTo>
                  <a:pt x="2273" y="503968"/>
                </a:lnTo>
                <a:lnTo>
                  <a:pt x="8964" y="550324"/>
                </a:lnTo>
                <a:lnTo>
                  <a:pt x="19874" y="594800"/>
                </a:lnTo>
                <a:lnTo>
                  <a:pt x="34805" y="637202"/>
                </a:lnTo>
                <a:lnTo>
                  <a:pt x="53562" y="677335"/>
                </a:lnTo>
                <a:lnTo>
                  <a:pt x="75946" y="715002"/>
                </a:lnTo>
                <a:lnTo>
                  <a:pt x="101761" y="750009"/>
                </a:lnTo>
                <a:lnTo>
                  <a:pt x="130809" y="782161"/>
                </a:lnTo>
                <a:lnTo>
                  <a:pt x="162894" y="811261"/>
                </a:lnTo>
                <a:lnTo>
                  <a:pt x="197817" y="837116"/>
                </a:lnTo>
                <a:lnTo>
                  <a:pt x="235382" y="859528"/>
                </a:lnTo>
                <a:lnTo>
                  <a:pt x="275391" y="878304"/>
                </a:lnTo>
                <a:lnTo>
                  <a:pt x="317648" y="893247"/>
                </a:lnTo>
                <a:lnTo>
                  <a:pt x="361954" y="904163"/>
                </a:lnTo>
                <a:lnTo>
                  <a:pt x="408114" y="910855"/>
                </a:lnTo>
                <a:lnTo>
                  <a:pt x="455930" y="913129"/>
                </a:lnTo>
                <a:lnTo>
                  <a:pt x="503968" y="910855"/>
                </a:lnTo>
                <a:lnTo>
                  <a:pt x="550324" y="904163"/>
                </a:lnTo>
                <a:lnTo>
                  <a:pt x="594800" y="893247"/>
                </a:lnTo>
                <a:lnTo>
                  <a:pt x="637202" y="878304"/>
                </a:lnTo>
                <a:lnTo>
                  <a:pt x="677335" y="859528"/>
                </a:lnTo>
                <a:lnTo>
                  <a:pt x="715002" y="837116"/>
                </a:lnTo>
                <a:lnTo>
                  <a:pt x="750009" y="811261"/>
                </a:lnTo>
                <a:lnTo>
                  <a:pt x="782161" y="782161"/>
                </a:lnTo>
                <a:lnTo>
                  <a:pt x="811261" y="750009"/>
                </a:lnTo>
                <a:lnTo>
                  <a:pt x="837116" y="715002"/>
                </a:lnTo>
                <a:lnTo>
                  <a:pt x="859528" y="677335"/>
                </a:lnTo>
                <a:lnTo>
                  <a:pt x="878304" y="637202"/>
                </a:lnTo>
                <a:lnTo>
                  <a:pt x="893247" y="594800"/>
                </a:lnTo>
                <a:lnTo>
                  <a:pt x="904163" y="550324"/>
                </a:lnTo>
                <a:lnTo>
                  <a:pt x="910855" y="503968"/>
                </a:lnTo>
                <a:lnTo>
                  <a:pt x="913130" y="455929"/>
                </a:lnTo>
                <a:lnTo>
                  <a:pt x="910855" y="408114"/>
                </a:lnTo>
                <a:lnTo>
                  <a:pt x="904163" y="361954"/>
                </a:lnTo>
                <a:lnTo>
                  <a:pt x="893247" y="317648"/>
                </a:lnTo>
                <a:lnTo>
                  <a:pt x="878304" y="275391"/>
                </a:lnTo>
                <a:lnTo>
                  <a:pt x="859528" y="235382"/>
                </a:lnTo>
                <a:lnTo>
                  <a:pt x="837116" y="197817"/>
                </a:lnTo>
                <a:lnTo>
                  <a:pt x="811261" y="162894"/>
                </a:lnTo>
                <a:lnTo>
                  <a:pt x="782161" y="130810"/>
                </a:lnTo>
                <a:lnTo>
                  <a:pt x="750009" y="101761"/>
                </a:lnTo>
                <a:lnTo>
                  <a:pt x="715002" y="75946"/>
                </a:lnTo>
                <a:lnTo>
                  <a:pt x="677335" y="53562"/>
                </a:lnTo>
                <a:lnTo>
                  <a:pt x="637202" y="34805"/>
                </a:lnTo>
                <a:lnTo>
                  <a:pt x="594800" y="19874"/>
                </a:lnTo>
                <a:lnTo>
                  <a:pt x="550324" y="8964"/>
                </a:lnTo>
                <a:lnTo>
                  <a:pt x="503968" y="2273"/>
                </a:lnTo>
                <a:lnTo>
                  <a:pt x="45593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1243768" y="417469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30" h="913130">
                <a:moveTo>
                  <a:pt x="455930" y="0"/>
                </a:moveTo>
                <a:lnTo>
                  <a:pt x="503968" y="2273"/>
                </a:lnTo>
                <a:lnTo>
                  <a:pt x="550324" y="8964"/>
                </a:lnTo>
                <a:lnTo>
                  <a:pt x="594800" y="19874"/>
                </a:lnTo>
                <a:lnTo>
                  <a:pt x="637202" y="34805"/>
                </a:lnTo>
                <a:lnTo>
                  <a:pt x="677335" y="53562"/>
                </a:lnTo>
                <a:lnTo>
                  <a:pt x="715002" y="75946"/>
                </a:lnTo>
                <a:lnTo>
                  <a:pt x="750009" y="101761"/>
                </a:lnTo>
                <a:lnTo>
                  <a:pt x="782161" y="130809"/>
                </a:lnTo>
                <a:lnTo>
                  <a:pt x="811261" y="162894"/>
                </a:lnTo>
                <a:lnTo>
                  <a:pt x="837116" y="197817"/>
                </a:lnTo>
                <a:lnTo>
                  <a:pt x="859528" y="235382"/>
                </a:lnTo>
                <a:lnTo>
                  <a:pt x="878304" y="275391"/>
                </a:lnTo>
                <a:lnTo>
                  <a:pt x="893247" y="317648"/>
                </a:lnTo>
                <a:lnTo>
                  <a:pt x="904163" y="361954"/>
                </a:lnTo>
                <a:lnTo>
                  <a:pt x="910855" y="408114"/>
                </a:lnTo>
                <a:lnTo>
                  <a:pt x="913130" y="455929"/>
                </a:lnTo>
                <a:lnTo>
                  <a:pt x="910855" y="503968"/>
                </a:lnTo>
                <a:lnTo>
                  <a:pt x="904163" y="550324"/>
                </a:lnTo>
                <a:lnTo>
                  <a:pt x="893247" y="594800"/>
                </a:lnTo>
                <a:lnTo>
                  <a:pt x="878304" y="637202"/>
                </a:lnTo>
                <a:lnTo>
                  <a:pt x="859528" y="677335"/>
                </a:lnTo>
                <a:lnTo>
                  <a:pt x="837116" y="715002"/>
                </a:lnTo>
                <a:lnTo>
                  <a:pt x="811261" y="750009"/>
                </a:lnTo>
                <a:lnTo>
                  <a:pt x="782161" y="782161"/>
                </a:lnTo>
                <a:lnTo>
                  <a:pt x="750009" y="811261"/>
                </a:lnTo>
                <a:lnTo>
                  <a:pt x="715002" y="837116"/>
                </a:lnTo>
                <a:lnTo>
                  <a:pt x="677335" y="859528"/>
                </a:lnTo>
                <a:lnTo>
                  <a:pt x="637202" y="878304"/>
                </a:lnTo>
                <a:lnTo>
                  <a:pt x="594800" y="893247"/>
                </a:lnTo>
                <a:lnTo>
                  <a:pt x="550324" y="904163"/>
                </a:lnTo>
                <a:lnTo>
                  <a:pt x="503968" y="910855"/>
                </a:lnTo>
                <a:lnTo>
                  <a:pt x="455930" y="913129"/>
                </a:lnTo>
                <a:lnTo>
                  <a:pt x="408114" y="910855"/>
                </a:lnTo>
                <a:lnTo>
                  <a:pt x="361954" y="904163"/>
                </a:lnTo>
                <a:lnTo>
                  <a:pt x="317648" y="893247"/>
                </a:lnTo>
                <a:lnTo>
                  <a:pt x="275391" y="878304"/>
                </a:lnTo>
                <a:lnTo>
                  <a:pt x="235382" y="859528"/>
                </a:lnTo>
                <a:lnTo>
                  <a:pt x="197817" y="837116"/>
                </a:lnTo>
                <a:lnTo>
                  <a:pt x="162894" y="811261"/>
                </a:lnTo>
                <a:lnTo>
                  <a:pt x="130809" y="782161"/>
                </a:lnTo>
                <a:lnTo>
                  <a:pt x="101761" y="750009"/>
                </a:lnTo>
                <a:lnTo>
                  <a:pt x="75946" y="715002"/>
                </a:lnTo>
                <a:lnTo>
                  <a:pt x="53562" y="677335"/>
                </a:lnTo>
                <a:lnTo>
                  <a:pt x="34805" y="637202"/>
                </a:lnTo>
                <a:lnTo>
                  <a:pt x="19874" y="594800"/>
                </a:lnTo>
                <a:lnTo>
                  <a:pt x="8964" y="550324"/>
                </a:lnTo>
                <a:lnTo>
                  <a:pt x="2273" y="503968"/>
                </a:lnTo>
                <a:lnTo>
                  <a:pt x="0" y="455929"/>
                </a:lnTo>
                <a:lnTo>
                  <a:pt x="2273" y="408114"/>
                </a:lnTo>
                <a:lnTo>
                  <a:pt x="8964" y="361954"/>
                </a:lnTo>
                <a:lnTo>
                  <a:pt x="19874" y="317648"/>
                </a:lnTo>
                <a:lnTo>
                  <a:pt x="34805" y="275391"/>
                </a:lnTo>
                <a:lnTo>
                  <a:pt x="53562" y="235382"/>
                </a:lnTo>
                <a:lnTo>
                  <a:pt x="75946" y="197817"/>
                </a:lnTo>
                <a:lnTo>
                  <a:pt x="101761" y="162894"/>
                </a:lnTo>
                <a:lnTo>
                  <a:pt x="130809" y="130810"/>
                </a:lnTo>
                <a:lnTo>
                  <a:pt x="162894" y="101761"/>
                </a:lnTo>
                <a:lnTo>
                  <a:pt x="197817" y="75946"/>
                </a:lnTo>
                <a:lnTo>
                  <a:pt x="235382" y="53562"/>
                </a:lnTo>
                <a:lnTo>
                  <a:pt x="275391" y="34805"/>
                </a:lnTo>
                <a:lnTo>
                  <a:pt x="317648" y="19874"/>
                </a:lnTo>
                <a:lnTo>
                  <a:pt x="361954" y="8964"/>
                </a:lnTo>
                <a:lnTo>
                  <a:pt x="408114" y="2273"/>
                </a:lnTo>
                <a:lnTo>
                  <a:pt x="455930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829179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2487537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1508645" y="449714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439" dirty="0">
                <a:solidFill>
                  <a:srgbClr val="191919"/>
                </a:solidFill>
                <a:latin typeface="Courier New"/>
                <a:cs typeface="Courier New"/>
              </a:rPr>
              <a:t>0</a:t>
            </a:r>
            <a:endParaRPr sz="4353">
              <a:solidFill>
                <a:prstClr val="black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036474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08645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08645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788886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788886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788886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036474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08645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08645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788886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788886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788886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3316715" y="210174"/>
            <a:ext cx="1243768" cy="1243768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685800" y="0"/>
                </a:moveTo>
                <a:lnTo>
                  <a:pt x="733886" y="1532"/>
                </a:lnTo>
                <a:lnTo>
                  <a:pt x="780930" y="6072"/>
                </a:lnTo>
                <a:lnTo>
                  <a:pt x="826844" y="13528"/>
                </a:lnTo>
                <a:lnTo>
                  <a:pt x="871537" y="23812"/>
                </a:lnTo>
                <a:lnTo>
                  <a:pt x="914920" y="36834"/>
                </a:lnTo>
                <a:lnTo>
                  <a:pt x="956905" y="52506"/>
                </a:lnTo>
                <a:lnTo>
                  <a:pt x="997401" y="70738"/>
                </a:lnTo>
                <a:lnTo>
                  <a:pt x="1036320" y="91439"/>
                </a:lnTo>
                <a:lnTo>
                  <a:pt x="1073571" y="114523"/>
                </a:lnTo>
                <a:lnTo>
                  <a:pt x="1109067" y="139898"/>
                </a:lnTo>
                <a:lnTo>
                  <a:pt x="1142717" y="167476"/>
                </a:lnTo>
                <a:lnTo>
                  <a:pt x="1174432" y="197167"/>
                </a:lnTo>
                <a:lnTo>
                  <a:pt x="1204123" y="228882"/>
                </a:lnTo>
                <a:lnTo>
                  <a:pt x="1231701" y="262532"/>
                </a:lnTo>
                <a:lnTo>
                  <a:pt x="1257076" y="298028"/>
                </a:lnTo>
                <a:lnTo>
                  <a:pt x="1280160" y="335279"/>
                </a:lnTo>
                <a:lnTo>
                  <a:pt x="1300861" y="374198"/>
                </a:lnTo>
                <a:lnTo>
                  <a:pt x="1319093" y="414694"/>
                </a:lnTo>
                <a:lnTo>
                  <a:pt x="1334765" y="456679"/>
                </a:lnTo>
                <a:lnTo>
                  <a:pt x="1347787" y="500062"/>
                </a:lnTo>
                <a:lnTo>
                  <a:pt x="1358071" y="544755"/>
                </a:lnTo>
                <a:lnTo>
                  <a:pt x="1365527" y="590669"/>
                </a:lnTo>
                <a:lnTo>
                  <a:pt x="1370067" y="637713"/>
                </a:lnTo>
                <a:lnTo>
                  <a:pt x="1371600" y="685800"/>
                </a:lnTo>
                <a:lnTo>
                  <a:pt x="1370067" y="733886"/>
                </a:lnTo>
                <a:lnTo>
                  <a:pt x="1365527" y="780930"/>
                </a:lnTo>
                <a:lnTo>
                  <a:pt x="1358071" y="826844"/>
                </a:lnTo>
                <a:lnTo>
                  <a:pt x="1347787" y="871537"/>
                </a:lnTo>
                <a:lnTo>
                  <a:pt x="1334765" y="914920"/>
                </a:lnTo>
                <a:lnTo>
                  <a:pt x="1319093" y="956905"/>
                </a:lnTo>
                <a:lnTo>
                  <a:pt x="1300861" y="997401"/>
                </a:lnTo>
                <a:lnTo>
                  <a:pt x="1280160" y="1036319"/>
                </a:lnTo>
                <a:lnTo>
                  <a:pt x="1257076" y="1073571"/>
                </a:lnTo>
                <a:lnTo>
                  <a:pt x="1231701" y="1109067"/>
                </a:lnTo>
                <a:lnTo>
                  <a:pt x="1204123" y="1142717"/>
                </a:lnTo>
                <a:lnTo>
                  <a:pt x="1174432" y="1174432"/>
                </a:lnTo>
                <a:lnTo>
                  <a:pt x="1142717" y="1204123"/>
                </a:lnTo>
                <a:lnTo>
                  <a:pt x="1109067" y="1231701"/>
                </a:lnTo>
                <a:lnTo>
                  <a:pt x="1073571" y="1257076"/>
                </a:lnTo>
                <a:lnTo>
                  <a:pt x="1036320" y="1280159"/>
                </a:lnTo>
                <a:lnTo>
                  <a:pt x="997401" y="1300861"/>
                </a:lnTo>
                <a:lnTo>
                  <a:pt x="956905" y="1319093"/>
                </a:lnTo>
                <a:lnTo>
                  <a:pt x="914920" y="1334765"/>
                </a:lnTo>
                <a:lnTo>
                  <a:pt x="871537" y="1347787"/>
                </a:lnTo>
                <a:lnTo>
                  <a:pt x="826844" y="1358071"/>
                </a:lnTo>
                <a:lnTo>
                  <a:pt x="780930" y="1365527"/>
                </a:lnTo>
                <a:lnTo>
                  <a:pt x="733886" y="1370067"/>
                </a:lnTo>
                <a:lnTo>
                  <a:pt x="685800" y="1371600"/>
                </a:lnTo>
                <a:lnTo>
                  <a:pt x="637713" y="1370067"/>
                </a:lnTo>
                <a:lnTo>
                  <a:pt x="590669" y="1365527"/>
                </a:lnTo>
                <a:lnTo>
                  <a:pt x="544755" y="1358071"/>
                </a:lnTo>
                <a:lnTo>
                  <a:pt x="500062" y="1347787"/>
                </a:lnTo>
                <a:lnTo>
                  <a:pt x="456679" y="1334765"/>
                </a:lnTo>
                <a:lnTo>
                  <a:pt x="414694" y="1319093"/>
                </a:lnTo>
                <a:lnTo>
                  <a:pt x="374198" y="1300861"/>
                </a:lnTo>
                <a:lnTo>
                  <a:pt x="335279" y="1280160"/>
                </a:lnTo>
                <a:lnTo>
                  <a:pt x="298028" y="1257076"/>
                </a:lnTo>
                <a:lnTo>
                  <a:pt x="262532" y="1231701"/>
                </a:lnTo>
                <a:lnTo>
                  <a:pt x="228882" y="1204123"/>
                </a:lnTo>
                <a:lnTo>
                  <a:pt x="197167" y="1174432"/>
                </a:lnTo>
                <a:lnTo>
                  <a:pt x="167476" y="1142717"/>
                </a:lnTo>
                <a:lnTo>
                  <a:pt x="139898" y="1109067"/>
                </a:lnTo>
                <a:lnTo>
                  <a:pt x="114523" y="1073571"/>
                </a:lnTo>
                <a:lnTo>
                  <a:pt x="91439" y="1036320"/>
                </a:lnTo>
                <a:lnTo>
                  <a:pt x="70738" y="997401"/>
                </a:lnTo>
                <a:lnTo>
                  <a:pt x="52506" y="956905"/>
                </a:lnTo>
                <a:lnTo>
                  <a:pt x="36834" y="914920"/>
                </a:lnTo>
                <a:lnTo>
                  <a:pt x="23812" y="871537"/>
                </a:lnTo>
                <a:lnTo>
                  <a:pt x="13528" y="826844"/>
                </a:lnTo>
                <a:lnTo>
                  <a:pt x="6072" y="780930"/>
                </a:lnTo>
                <a:lnTo>
                  <a:pt x="1532" y="733886"/>
                </a:lnTo>
                <a:lnTo>
                  <a:pt x="0" y="685800"/>
                </a:lnTo>
                <a:lnTo>
                  <a:pt x="1532" y="637713"/>
                </a:lnTo>
                <a:lnTo>
                  <a:pt x="6072" y="590669"/>
                </a:lnTo>
                <a:lnTo>
                  <a:pt x="13528" y="544755"/>
                </a:lnTo>
                <a:lnTo>
                  <a:pt x="23812" y="500062"/>
                </a:lnTo>
                <a:lnTo>
                  <a:pt x="36834" y="456679"/>
                </a:lnTo>
                <a:lnTo>
                  <a:pt x="52506" y="414694"/>
                </a:lnTo>
                <a:lnTo>
                  <a:pt x="70738" y="374198"/>
                </a:lnTo>
                <a:lnTo>
                  <a:pt x="91439" y="335280"/>
                </a:lnTo>
                <a:lnTo>
                  <a:pt x="114523" y="298028"/>
                </a:lnTo>
                <a:lnTo>
                  <a:pt x="139898" y="262532"/>
                </a:lnTo>
                <a:lnTo>
                  <a:pt x="167476" y="228882"/>
                </a:lnTo>
                <a:lnTo>
                  <a:pt x="197167" y="197167"/>
                </a:lnTo>
                <a:lnTo>
                  <a:pt x="228882" y="167476"/>
                </a:lnTo>
                <a:lnTo>
                  <a:pt x="262532" y="139898"/>
                </a:lnTo>
                <a:lnTo>
                  <a:pt x="298028" y="114523"/>
                </a:lnTo>
                <a:lnTo>
                  <a:pt x="335279" y="91440"/>
                </a:lnTo>
                <a:lnTo>
                  <a:pt x="374198" y="70738"/>
                </a:lnTo>
                <a:lnTo>
                  <a:pt x="414694" y="52506"/>
                </a:lnTo>
                <a:lnTo>
                  <a:pt x="456679" y="36834"/>
                </a:lnTo>
                <a:lnTo>
                  <a:pt x="500062" y="23812"/>
                </a:lnTo>
                <a:lnTo>
                  <a:pt x="544755" y="13528"/>
                </a:lnTo>
                <a:lnTo>
                  <a:pt x="590669" y="6072"/>
                </a:lnTo>
                <a:lnTo>
                  <a:pt x="637713" y="1532"/>
                </a:lnTo>
                <a:lnTo>
                  <a:pt x="685800" y="0"/>
                </a:lnTo>
                <a:close/>
              </a:path>
            </a:pathLst>
          </a:custGeom>
          <a:ln w="729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3316715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-36480"/>
                </a:moveTo>
                <a:lnTo>
                  <a:pt x="0" y="36480"/>
                </a:lnTo>
              </a:path>
            </a:pathLst>
          </a:custGeom>
          <a:ln w="729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4560484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-36480"/>
                </a:moveTo>
                <a:lnTo>
                  <a:pt x="0" y="36480"/>
                </a:lnTo>
              </a:path>
            </a:pathLst>
          </a:custGeom>
          <a:ln w="729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1063" y="228312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51063" y="228312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51063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72947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51063" y="624763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51063" y="624763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51063" y="6247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72947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16715" y="624763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16715" y="624763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16715" y="6247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938599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316715" y="228312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16715" y="228312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3167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38599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389663" y="624763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389663" y="624763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389662" y="6247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011547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255315" y="624763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255315" y="624763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255315" y="6247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877199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389663" y="228312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389663" y="228312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011547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316715" y="3941479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316715" y="3941479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938599" y="45633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389663" y="3941479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389663" y="3941479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389662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011547" y="45633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316715" y="5599836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316715" y="5599836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316715" y="559983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938599" y="62217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255315" y="3941479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255315" y="3941479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2553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877199" y="45633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255315" y="228312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255315" y="228312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877199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981968" y="1155667"/>
            <a:ext cx="1425727" cy="1218432"/>
          </a:xfrm>
          <a:custGeom>
            <a:avLst/>
            <a:gdLst/>
            <a:ahLst/>
            <a:cxnLst/>
            <a:rect l="l" t="t" r="r" b="b"/>
            <a:pathLst>
              <a:path w="1572260" h="1343660">
                <a:moveTo>
                  <a:pt x="0" y="0"/>
                </a:moveTo>
                <a:lnTo>
                  <a:pt x="1572259" y="1343659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1981968" y="1155667"/>
            <a:ext cx="1425727" cy="1218432"/>
          </a:xfrm>
          <a:custGeom>
            <a:avLst/>
            <a:gdLst/>
            <a:ahLst/>
            <a:cxnLst/>
            <a:rect l="l" t="t" r="r" b="b"/>
            <a:pathLst>
              <a:path w="1572260" h="1343660">
                <a:moveTo>
                  <a:pt x="0" y="1343659"/>
                </a:moveTo>
                <a:lnTo>
                  <a:pt x="1572259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2072947" y="935705"/>
            <a:ext cx="1243768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627657" y="2905005"/>
            <a:ext cx="0" cy="1036474"/>
          </a:xfrm>
          <a:custGeom>
            <a:avLst/>
            <a:gdLst/>
            <a:ahLst/>
            <a:cxnLst/>
            <a:rect l="l" t="t" r="r" b="b"/>
            <a:pathLst>
              <a:path h="1143000">
                <a:moveTo>
                  <a:pt x="0" y="0"/>
                </a:moveTo>
                <a:lnTo>
                  <a:pt x="0" y="11430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981968" y="2814026"/>
            <a:ext cx="1425727" cy="1218432"/>
          </a:xfrm>
          <a:custGeom>
            <a:avLst/>
            <a:gdLst/>
            <a:ahLst/>
            <a:cxnLst/>
            <a:rect l="l" t="t" r="r" b="b"/>
            <a:pathLst>
              <a:path w="1572260" h="1343660">
                <a:moveTo>
                  <a:pt x="0" y="0"/>
                </a:moveTo>
                <a:lnTo>
                  <a:pt x="1572259" y="1343659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700605" y="2905005"/>
            <a:ext cx="0" cy="1036474"/>
          </a:xfrm>
          <a:custGeom>
            <a:avLst/>
            <a:gdLst/>
            <a:ahLst/>
            <a:cxnLst/>
            <a:rect l="l" t="t" r="r" b="b"/>
            <a:pathLst>
              <a:path h="1143000">
                <a:moveTo>
                  <a:pt x="0" y="114300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700605" y="1246647"/>
            <a:ext cx="0" cy="1036474"/>
          </a:xfrm>
          <a:custGeom>
            <a:avLst/>
            <a:gdLst/>
            <a:ahLst/>
            <a:cxnLst/>
            <a:rect l="l" t="t" r="r" b="b"/>
            <a:pathLst>
              <a:path h="1143000">
                <a:moveTo>
                  <a:pt x="0" y="114300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011547" y="935705"/>
            <a:ext cx="1243768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920566" y="1155667"/>
            <a:ext cx="1425727" cy="2876790"/>
          </a:xfrm>
          <a:custGeom>
            <a:avLst/>
            <a:gdLst/>
            <a:ahLst/>
            <a:cxnLst/>
            <a:rect l="l" t="t" r="r" b="b"/>
            <a:pathLst>
              <a:path w="1572259" h="3172460">
                <a:moveTo>
                  <a:pt x="1572259" y="0"/>
                </a:moveTo>
                <a:lnTo>
                  <a:pt x="0" y="317246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566257" y="2905005"/>
            <a:ext cx="0" cy="1036474"/>
          </a:xfrm>
          <a:custGeom>
            <a:avLst/>
            <a:gdLst/>
            <a:ahLst/>
            <a:cxnLst/>
            <a:rect l="l" t="t" r="r" b="b"/>
            <a:pathLst>
              <a:path h="1143000">
                <a:moveTo>
                  <a:pt x="0" y="0"/>
                </a:moveTo>
                <a:lnTo>
                  <a:pt x="0" y="11430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1451063" y="3941479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451063" y="3941479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451063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2072947" y="45633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1451063" y="5599836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1451063" y="5599836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451063" y="559983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2072947" y="62217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1762005" y="4563362"/>
            <a:ext cx="0" cy="1036474"/>
          </a:xfrm>
          <a:custGeom>
            <a:avLst/>
            <a:gdLst/>
            <a:ahLst/>
            <a:cxnLst/>
            <a:rect l="l" t="t" r="r" b="b"/>
            <a:pathLst>
              <a:path h="1143000">
                <a:moveTo>
                  <a:pt x="0" y="0"/>
                </a:moveTo>
                <a:lnTo>
                  <a:pt x="0" y="11430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036474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08645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08645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788886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788886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788886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5182368" y="210174"/>
            <a:ext cx="1243768" cy="1243768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685800" y="0"/>
                </a:moveTo>
                <a:lnTo>
                  <a:pt x="733886" y="1532"/>
                </a:lnTo>
                <a:lnTo>
                  <a:pt x="780930" y="6072"/>
                </a:lnTo>
                <a:lnTo>
                  <a:pt x="826844" y="13528"/>
                </a:lnTo>
                <a:lnTo>
                  <a:pt x="871537" y="23812"/>
                </a:lnTo>
                <a:lnTo>
                  <a:pt x="914920" y="36834"/>
                </a:lnTo>
                <a:lnTo>
                  <a:pt x="956905" y="52506"/>
                </a:lnTo>
                <a:lnTo>
                  <a:pt x="997401" y="70738"/>
                </a:lnTo>
                <a:lnTo>
                  <a:pt x="1036319" y="91439"/>
                </a:lnTo>
                <a:lnTo>
                  <a:pt x="1073571" y="114523"/>
                </a:lnTo>
                <a:lnTo>
                  <a:pt x="1109067" y="139898"/>
                </a:lnTo>
                <a:lnTo>
                  <a:pt x="1142717" y="167476"/>
                </a:lnTo>
                <a:lnTo>
                  <a:pt x="1174432" y="197167"/>
                </a:lnTo>
                <a:lnTo>
                  <a:pt x="1204123" y="228882"/>
                </a:lnTo>
                <a:lnTo>
                  <a:pt x="1231701" y="262532"/>
                </a:lnTo>
                <a:lnTo>
                  <a:pt x="1257076" y="298028"/>
                </a:lnTo>
                <a:lnTo>
                  <a:pt x="1280159" y="335279"/>
                </a:lnTo>
                <a:lnTo>
                  <a:pt x="1300861" y="374198"/>
                </a:lnTo>
                <a:lnTo>
                  <a:pt x="1319093" y="414694"/>
                </a:lnTo>
                <a:lnTo>
                  <a:pt x="1334765" y="456679"/>
                </a:lnTo>
                <a:lnTo>
                  <a:pt x="1347787" y="500062"/>
                </a:lnTo>
                <a:lnTo>
                  <a:pt x="1358071" y="544755"/>
                </a:lnTo>
                <a:lnTo>
                  <a:pt x="1365527" y="590669"/>
                </a:lnTo>
                <a:lnTo>
                  <a:pt x="1370067" y="637713"/>
                </a:lnTo>
                <a:lnTo>
                  <a:pt x="1371600" y="685800"/>
                </a:lnTo>
                <a:lnTo>
                  <a:pt x="1370067" y="733886"/>
                </a:lnTo>
                <a:lnTo>
                  <a:pt x="1365527" y="780930"/>
                </a:lnTo>
                <a:lnTo>
                  <a:pt x="1358071" y="826844"/>
                </a:lnTo>
                <a:lnTo>
                  <a:pt x="1347787" y="871537"/>
                </a:lnTo>
                <a:lnTo>
                  <a:pt x="1334765" y="914920"/>
                </a:lnTo>
                <a:lnTo>
                  <a:pt x="1319093" y="956905"/>
                </a:lnTo>
                <a:lnTo>
                  <a:pt x="1300861" y="997401"/>
                </a:lnTo>
                <a:lnTo>
                  <a:pt x="1280160" y="1036319"/>
                </a:lnTo>
                <a:lnTo>
                  <a:pt x="1257076" y="1073571"/>
                </a:lnTo>
                <a:lnTo>
                  <a:pt x="1231701" y="1109067"/>
                </a:lnTo>
                <a:lnTo>
                  <a:pt x="1204123" y="1142717"/>
                </a:lnTo>
                <a:lnTo>
                  <a:pt x="1174432" y="1174432"/>
                </a:lnTo>
                <a:lnTo>
                  <a:pt x="1142717" y="1204123"/>
                </a:lnTo>
                <a:lnTo>
                  <a:pt x="1109067" y="1231701"/>
                </a:lnTo>
                <a:lnTo>
                  <a:pt x="1073571" y="1257076"/>
                </a:lnTo>
                <a:lnTo>
                  <a:pt x="1036320" y="1280159"/>
                </a:lnTo>
                <a:lnTo>
                  <a:pt x="997401" y="1300861"/>
                </a:lnTo>
                <a:lnTo>
                  <a:pt x="956905" y="1319093"/>
                </a:lnTo>
                <a:lnTo>
                  <a:pt x="914920" y="1334765"/>
                </a:lnTo>
                <a:lnTo>
                  <a:pt x="871537" y="1347787"/>
                </a:lnTo>
                <a:lnTo>
                  <a:pt x="826844" y="1358071"/>
                </a:lnTo>
                <a:lnTo>
                  <a:pt x="780930" y="1365527"/>
                </a:lnTo>
                <a:lnTo>
                  <a:pt x="733886" y="1370067"/>
                </a:lnTo>
                <a:lnTo>
                  <a:pt x="685800" y="1371600"/>
                </a:lnTo>
                <a:lnTo>
                  <a:pt x="637713" y="1370067"/>
                </a:lnTo>
                <a:lnTo>
                  <a:pt x="590669" y="1365527"/>
                </a:lnTo>
                <a:lnTo>
                  <a:pt x="544755" y="1358071"/>
                </a:lnTo>
                <a:lnTo>
                  <a:pt x="500062" y="1347787"/>
                </a:lnTo>
                <a:lnTo>
                  <a:pt x="456679" y="1334765"/>
                </a:lnTo>
                <a:lnTo>
                  <a:pt x="414694" y="1319093"/>
                </a:lnTo>
                <a:lnTo>
                  <a:pt x="374198" y="1300861"/>
                </a:lnTo>
                <a:lnTo>
                  <a:pt x="335279" y="1280160"/>
                </a:lnTo>
                <a:lnTo>
                  <a:pt x="298028" y="1257076"/>
                </a:lnTo>
                <a:lnTo>
                  <a:pt x="262532" y="1231701"/>
                </a:lnTo>
                <a:lnTo>
                  <a:pt x="228882" y="1204123"/>
                </a:lnTo>
                <a:lnTo>
                  <a:pt x="197167" y="1174432"/>
                </a:lnTo>
                <a:lnTo>
                  <a:pt x="167476" y="1142717"/>
                </a:lnTo>
                <a:lnTo>
                  <a:pt x="139898" y="1109067"/>
                </a:lnTo>
                <a:lnTo>
                  <a:pt x="114523" y="1073571"/>
                </a:lnTo>
                <a:lnTo>
                  <a:pt x="91439" y="1036320"/>
                </a:lnTo>
                <a:lnTo>
                  <a:pt x="70738" y="997401"/>
                </a:lnTo>
                <a:lnTo>
                  <a:pt x="52506" y="956905"/>
                </a:lnTo>
                <a:lnTo>
                  <a:pt x="36834" y="914920"/>
                </a:lnTo>
                <a:lnTo>
                  <a:pt x="23812" y="871537"/>
                </a:lnTo>
                <a:lnTo>
                  <a:pt x="13528" y="826844"/>
                </a:lnTo>
                <a:lnTo>
                  <a:pt x="6072" y="780930"/>
                </a:lnTo>
                <a:lnTo>
                  <a:pt x="1532" y="733886"/>
                </a:lnTo>
                <a:lnTo>
                  <a:pt x="0" y="685800"/>
                </a:lnTo>
                <a:lnTo>
                  <a:pt x="1532" y="637713"/>
                </a:lnTo>
                <a:lnTo>
                  <a:pt x="6072" y="590669"/>
                </a:lnTo>
                <a:lnTo>
                  <a:pt x="13528" y="544755"/>
                </a:lnTo>
                <a:lnTo>
                  <a:pt x="23812" y="500062"/>
                </a:lnTo>
                <a:lnTo>
                  <a:pt x="36834" y="456679"/>
                </a:lnTo>
                <a:lnTo>
                  <a:pt x="52506" y="414694"/>
                </a:lnTo>
                <a:lnTo>
                  <a:pt x="70738" y="374198"/>
                </a:lnTo>
                <a:lnTo>
                  <a:pt x="91439" y="335280"/>
                </a:lnTo>
                <a:lnTo>
                  <a:pt x="114523" y="298028"/>
                </a:lnTo>
                <a:lnTo>
                  <a:pt x="139898" y="262532"/>
                </a:lnTo>
                <a:lnTo>
                  <a:pt x="167476" y="228882"/>
                </a:lnTo>
                <a:lnTo>
                  <a:pt x="197167" y="197167"/>
                </a:lnTo>
                <a:lnTo>
                  <a:pt x="228882" y="167476"/>
                </a:lnTo>
                <a:lnTo>
                  <a:pt x="262532" y="139898"/>
                </a:lnTo>
                <a:lnTo>
                  <a:pt x="298028" y="114523"/>
                </a:lnTo>
                <a:lnTo>
                  <a:pt x="335279" y="91440"/>
                </a:lnTo>
                <a:lnTo>
                  <a:pt x="374198" y="70738"/>
                </a:lnTo>
                <a:lnTo>
                  <a:pt x="414694" y="52506"/>
                </a:lnTo>
                <a:lnTo>
                  <a:pt x="456679" y="36834"/>
                </a:lnTo>
                <a:lnTo>
                  <a:pt x="500062" y="23812"/>
                </a:lnTo>
                <a:lnTo>
                  <a:pt x="544755" y="13528"/>
                </a:lnTo>
                <a:lnTo>
                  <a:pt x="590669" y="6072"/>
                </a:lnTo>
                <a:lnTo>
                  <a:pt x="637713" y="1532"/>
                </a:lnTo>
                <a:lnTo>
                  <a:pt x="685800" y="0"/>
                </a:lnTo>
                <a:close/>
              </a:path>
            </a:pathLst>
          </a:custGeom>
          <a:ln w="729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5182368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-36480"/>
                </a:moveTo>
                <a:lnTo>
                  <a:pt x="0" y="36480"/>
                </a:lnTo>
              </a:path>
            </a:pathLst>
          </a:custGeom>
          <a:ln w="729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6426136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-36480"/>
                </a:moveTo>
                <a:lnTo>
                  <a:pt x="0" y="36480"/>
                </a:lnTo>
              </a:path>
            </a:pathLst>
          </a:custGeom>
          <a:ln w="729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036474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08645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08645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788886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788886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788886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975073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59">
                <a:moveTo>
                  <a:pt x="372110" y="0"/>
                </a:moveTo>
                <a:lnTo>
                  <a:pt x="0" y="132079"/>
                </a:lnTo>
                <a:lnTo>
                  <a:pt x="372110" y="264159"/>
                </a:lnTo>
                <a:lnTo>
                  <a:pt x="37211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4975073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59">
                <a:moveTo>
                  <a:pt x="0" y="132079"/>
                </a:moveTo>
                <a:lnTo>
                  <a:pt x="372110" y="264159"/>
                </a:lnTo>
                <a:lnTo>
                  <a:pt x="372110" y="0"/>
                </a:lnTo>
                <a:lnTo>
                  <a:pt x="0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5218069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68909" y="0"/>
                </a:moveTo>
                <a:lnTo>
                  <a:pt x="0" y="355600"/>
                </a:lnTo>
                <a:lnTo>
                  <a:pt x="355600" y="186690"/>
                </a:lnTo>
                <a:lnTo>
                  <a:pt x="16890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5218069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355600"/>
                </a:moveTo>
                <a:lnTo>
                  <a:pt x="355600" y="186690"/>
                </a:lnTo>
                <a:lnTo>
                  <a:pt x="168909" y="0"/>
                </a:lnTo>
                <a:lnTo>
                  <a:pt x="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5684481" y="1323806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264159" y="0"/>
                </a:moveTo>
                <a:lnTo>
                  <a:pt x="0" y="0"/>
                </a:lnTo>
                <a:lnTo>
                  <a:pt x="132079" y="372110"/>
                </a:lnTo>
                <a:lnTo>
                  <a:pt x="26415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5684481" y="1323806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372110"/>
                </a:moveTo>
                <a:lnTo>
                  <a:pt x="264159" y="0"/>
                </a:lnTo>
                <a:lnTo>
                  <a:pt x="0" y="0"/>
                </a:lnTo>
                <a:lnTo>
                  <a:pt x="132079" y="37211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6067977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86690" y="0"/>
                </a:moveTo>
                <a:lnTo>
                  <a:pt x="0" y="186690"/>
                </a:lnTo>
                <a:lnTo>
                  <a:pt x="355600" y="355600"/>
                </a:lnTo>
                <a:lnTo>
                  <a:pt x="18669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6067977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355600"/>
                </a:moveTo>
                <a:lnTo>
                  <a:pt x="186690" y="0"/>
                </a:lnTo>
                <a:lnTo>
                  <a:pt x="0" y="186690"/>
                </a:lnTo>
                <a:lnTo>
                  <a:pt x="35560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6296001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59">
                <a:moveTo>
                  <a:pt x="0" y="0"/>
                </a:moveTo>
                <a:lnTo>
                  <a:pt x="0" y="264159"/>
                </a:lnTo>
                <a:lnTo>
                  <a:pt x="372109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6296001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59">
                <a:moveTo>
                  <a:pt x="372109" y="132079"/>
                </a:moveTo>
                <a:lnTo>
                  <a:pt x="0" y="0"/>
                </a:lnTo>
                <a:lnTo>
                  <a:pt x="0" y="264159"/>
                </a:lnTo>
                <a:lnTo>
                  <a:pt x="372109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6067977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6067977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5684481" y="287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0"/>
                </a:moveTo>
                <a:lnTo>
                  <a:pt x="0" y="372109"/>
                </a:lnTo>
                <a:lnTo>
                  <a:pt x="264159" y="372109"/>
                </a:lnTo>
                <a:lnTo>
                  <a:pt x="13207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5684481" y="287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0"/>
                </a:moveTo>
                <a:lnTo>
                  <a:pt x="0" y="372109"/>
                </a:lnTo>
                <a:lnTo>
                  <a:pt x="264159" y="372109"/>
                </a:lnTo>
                <a:lnTo>
                  <a:pt x="132079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5218069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5218069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5389663" y="417469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30">
                <a:moveTo>
                  <a:pt x="455929" y="0"/>
                </a:moveTo>
                <a:lnTo>
                  <a:pt x="408114" y="2273"/>
                </a:lnTo>
                <a:lnTo>
                  <a:pt x="361954" y="8964"/>
                </a:lnTo>
                <a:lnTo>
                  <a:pt x="317648" y="19874"/>
                </a:lnTo>
                <a:lnTo>
                  <a:pt x="275391" y="34805"/>
                </a:lnTo>
                <a:lnTo>
                  <a:pt x="235382" y="53562"/>
                </a:lnTo>
                <a:lnTo>
                  <a:pt x="197817" y="75946"/>
                </a:lnTo>
                <a:lnTo>
                  <a:pt x="162894" y="101761"/>
                </a:lnTo>
                <a:lnTo>
                  <a:pt x="130810" y="130810"/>
                </a:lnTo>
                <a:lnTo>
                  <a:pt x="101761" y="162894"/>
                </a:lnTo>
                <a:lnTo>
                  <a:pt x="75946" y="197817"/>
                </a:lnTo>
                <a:lnTo>
                  <a:pt x="53562" y="235382"/>
                </a:lnTo>
                <a:lnTo>
                  <a:pt x="34805" y="275391"/>
                </a:lnTo>
                <a:lnTo>
                  <a:pt x="19874" y="317648"/>
                </a:lnTo>
                <a:lnTo>
                  <a:pt x="8964" y="361954"/>
                </a:lnTo>
                <a:lnTo>
                  <a:pt x="2273" y="408114"/>
                </a:lnTo>
                <a:lnTo>
                  <a:pt x="0" y="455929"/>
                </a:lnTo>
                <a:lnTo>
                  <a:pt x="2273" y="503968"/>
                </a:lnTo>
                <a:lnTo>
                  <a:pt x="8964" y="550324"/>
                </a:lnTo>
                <a:lnTo>
                  <a:pt x="19874" y="594800"/>
                </a:lnTo>
                <a:lnTo>
                  <a:pt x="34805" y="637202"/>
                </a:lnTo>
                <a:lnTo>
                  <a:pt x="53562" y="677335"/>
                </a:lnTo>
                <a:lnTo>
                  <a:pt x="75946" y="715002"/>
                </a:lnTo>
                <a:lnTo>
                  <a:pt x="101761" y="750009"/>
                </a:lnTo>
                <a:lnTo>
                  <a:pt x="130810" y="782161"/>
                </a:lnTo>
                <a:lnTo>
                  <a:pt x="162894" y="811261"/>
                </a:lnTo>
                <a:lnTo>
                  <a:pt x="197817" y="837116"/>
                </a:lnTo>
                <a:lnTo>
                  <a:pt x="235382" y="859528"/>
                </a:lnTo>
                <a:lnTo>
                  <a:pt x="275391" y="878304"/>
                </a:lnTo>
                <a:lnTo>
                  <a:pt x="317648" y="893247"/>
                </a:lnTo>
                <a:lnTo>
                  <a:pt x="361954" y="904163"/>
                </a:lnTo>
                <a:lnTo>
                  <a:pt x="408114" y="910855"/>
                </a:lnTo>
                <a:lnTo>
                  <a:pt x="455929" y="913129"/>
                </a:lnTo>
                <a:lnTo>
                  <a:pt x="503968" y="910855"/>
                </a:lnTo>
                <a:lnTo>
                  <a:pt x="550324" y="904163"/>
                </a:lnTo>
                <a:lnTo>
                  <a:pt x="594800" y="893247"/>
                </a:lnTo>
                <a:lnTo>
                  <a:pt x="637202" y="878304"/>
                </a:lnTo>
                <a:lnTo>
                  <a:pt x="677335" y="859528"/>
                </a:lnTo>
                <a:lnTo>
                  <a:pt x="715002" y="837116"/>
                </a:lnTo>
                <a:lnTo>
                  <a:pt x="750009" y="811261"/>
                </a:lnTo>
                <a:lnTo>
                  <a:pt x="782161" y="782161"/>
                </a:lnTo>
                <a:lnTo>
                  <a:pt x="811261" y="750009"/>
                </a:lnTo>
                <a:lnTo>
                  <a:pt x="837116" y="715002"/>
                </a:lnTo>
                <a:lnTo>
                  <a:pt x="859528" y="677335"/>
                </a:lnTo>
                <a:lnTo>
                  <a:pt x="878304" y="637202"/>
                </a:lnTo>
                <a:lnTo>
                  <a:pt x="893247" y="594800"/>
                </a:lnTo>
                <a:lnTo>
                  <a:pt x="904163" y="550324"/>
                </a:lnTo>
                <a:lnTo>
                  <a:pt x="910855" y="503968"/>
                </a:lnTo>
                <a:lnTo>
                  <a:pt x="913129" y="455929"/>
                </a:lnTo>
                <a:lnTo>
                  <a:pt x="910855" y="408114"/>
                </a:lnTo>
                <a:lnTo>
                  <a:pt x="904163" y="361954"/>
                </a:lnTo>
                <a:lnTo>
                  <a:pt x="893247" y="317648"/>
                </a:lnTo>
                <a:lnTo>
                  <a:pt x="878304" y="275391"/>
                </a:lnTo>
                <a:lnTo>
                  <a:pt x="859528" y="235382"/>
                </a:lnTo>
                <a:lnTo>
                  <a:pt x="837116" y="197817"/>
                </a:lnTo>
                <a:lnTo>
                  <a:pt x="811261" y="162894"/>
                </a:lnTo>
                <a:lnTo>
                  <a:pt x="782161" y="130810"/>
                </a:lnTo>
                <a:lnTo>
                  <a:pt x="750009" y="101761"/>
                </a:lnTo>
                <a:lnTo>
                  <a:pt x="715002" y="75946"/>
                </a:lnTo>
                <a:lnTo>
                  <a:pt x="677335" y="53562"/>
                </a:lnTo>
                <a:lnTo>
                  <a:pt x="637202" y="34805"/>
                </a:lnTo>
                <a:lnTo>
                  <a:pt x="594800" y="19874"/>
                </a:lnTo>
                <a:lnTo>
                  <a:pt x="550324" y="8964"/>
                </a:lnTo>
                <a:lnTo>
                  <a:pt x="503968" y="2273"/>
                </a:lnTo>
                <a:lnTo>
                  <a:pt x="45592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5389663" y="417469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30">
                <a:moveTo>
                  <a:pt x="455929" y="0"/>
                </a:moveTo>
                <a:lnTo>
                  <a:pt x="503968" y="2273"/>
                </a:lnTo>
                <a:lnTo>
                  <a:pt x="550324" y="8964"/>
                </a:lnTo>
                <a:lnTo>
                  <a:pt x="594800" y="19874"/>
                </a:lnTo>
                <a:lnTo>
                  <a:pt x="637202" y="34805"/>
                </a:lnTo>
                <a:lnTo>
                  <a:pt x="677335" y="53562"/>
                </a:lnTo>
                <a:lnTo>
                  <a:pt x="715002" y="75946"/>
                </a:lnTo>
                <a:lnTo>
                  <a:pt x="750009" y="101761"/>
                </a:lnTo>
                <a:lnTo>
                  <a:pt x="782161" y="130809"/>
                </a:lnTo>
                <a:lnTo>
                  <a:pt x="811261" y="162894"/>
                </a:lnTo>
                <a:lnTo>
                  <a:pt x="837116" y="197817"/>
                </a:lnTo>
                <a:lnTo>
                  <a:pt x="859528" y="235382"/>
                </a:lnTo>
                <a:lnTo>
                  <a:pt x="878304" y="275391"/>
                </a:lnTo>
                <a:lnTo>
                  <a:pt x="893247" y="317648"/>
                </a:lnTo>
                <a:lnTo>
                  <a:pt x="904163" y="361954"/>
                </a:lnTo>
                <a:lnTo>
                  <a:pt x="910855" y="408114"/>
                </a:lnTo>
                <a:lnTo>
                  <a:pt x="913129" y="455929"/>
                </a:lnTo>
                <a:lnTo>
                  <a:pt x="910855" y="503968"/>
                </a:lnTo>
                <a:lnTo>
                  <a:pt x="904163" y="550324"/>
                </a:lnTo>
                <a:lnTo>
                  <a:pt x="893247" y="594800"/>
                </a:lnTo>
                <a:lnTo>
                  <a:pt x="878304" y="637202"/>
                </a:lnTo>
                <a:lnTo>
                  <a:pt x="859528" y="677335"/>
                </a:lnTo>
                <a:lnTo>
                  <a:pt x="837116" y="715002"/>
                </a:lnTo>
                <a:lnTo>
                  <a:pt x="811261" y="750009"/>
                </a:lnTo>
                <a:lnTo>
                  <a:pt x="782161" y="782161"/>
                </a:lnTo>
                <a:lnTo>
                  <a:pt x="750009" y="811261"/>
                </a:lnTo>
                <a:lnTo>
                  <a:pt x="715002" y="837116"/>
                </a:lnTo>
                <a:lnTo>
                  <a:pt x="677335" y="859528"/>
                </a:lnTo>
                <a:lnTo>
                  <a:pt x="637202" y="878304"/>
                </a:lnTo>
                <a:lnTo>
                  <a:pt x="594800" y="893247"/>
                </a:lnTo>
                <a:lnTo>
                  <a:pt x="550324" y="904163"/>
                </a:lnTo>
                <a:lnTo>
                  <a:pt x="503968" y="910855"/>
                </a:lnTo>
                <a:lnTo>
                  <a:pt x="455929" y="913129"/>
                </a:lnTo>
                <a:lnTo>
                  <a:pt x="408114" y="910855"/>
                </a:lnTo>
                <a:lnTo>
                  <a:pt x="361954" y="904163"/>
                </a:lnTo>
                <a:lnTo>
                  <a:pt x="317648" y="893247"/>
                </a:lnTo>
                <a:lnTo>
                  <a:pt x="275391" y="878304"/>
                </a:lnTo>
                <a:lnTo>
                  <a:pt x="235382" y="859528"/>
                </a:lnTo>
                <a:lnTo>
                  <a:pt x="197817" y="837116"/>
                </a:lnTo>
                <a:lnTo>
                  <a:pt x="162894" y="811261"/>
                </a:lnTo>
                <a:lnTo>
                  <a:pt x="130810" y="782161"/>
                </a:lnTo>
                <a:lnTo>
                  <a:pt x="101761" y="750009"/>
                </a:lnTo>
                <a:lnTo>
                  <a:pt x="75946" y="715002"/>
                </a:lnTo>
                <a:lnTo>
                  <a:pt x="53562" y="677335"/>
                </a:lnTo>
                <a:lnTo>
                  <a:pt x="34805" y="637202"/>
                </a:lnTo>
                <a:lnTo>
                  <a:pt x="19874" y="594800"/>
                </a:lnTo>
                <a:lnTo>
                  <a:pt x="8964" y="550324"/>
                </a:lnTo>
                <a:lnTo>
                  <a:pt x="2273" y="503968"/>
                </a:lnTo>
                <a:lnTo>
                  <a:pt x="0" y="455929"/>
                </a:lnTo>
                <a:lnTo>
                  <a:pt x="2273" y="408114"/>
                </a:lnTo>
                <a:lnTo>
                  <a:pt x="8964" y="361954"/>
                </a:lnTo>
                <a:lnTo>
                  <a:pt x="19874" y="317648"/>
                </a:lnTo>
                <a:lnTo>
                  <a:pt x="34805" y="275391"/>
                </a:lnTo>
                <a:lnTo>
                  <a:pt x="53562" y="235382"/>
                </a:lnTo>
                <a:lnTo>
                  <a:pt x="75946" y="197817"/>
                </a:lnTo>
                <a:lnTo>
                  <a:pt x="101761" y="162894"/>
                </a:lnTo>
                <a:lnTo>
                  <a:pt x="130810" y="130810"/>
                </a:lnTo>
                <a:lnTo>
                  <a:pt x="162894" y="101761"/>
                </a:lnTo>
                <a:lnTo>
                  <a:pt x="197817" y="75946"/>
                </a:lnTo>
                <a:lnTo>
                  <a:pt x="235382" y="53562"/>
                </a:lnTo>
                <a:lnTo>
                  <a:pt x="275391" y="34805"/>
                </a:lnTo>
                <a:lnTo>
                  <a:pt x="317648" y="19874"/>
                </a:lnTo>
                <a:lnTo>
                  <a:pt x="361954" y="8964"/>
                </a:lnTo>
                <a:lnTo>
                  <a:pt x="408114" y="2273"/>
                </a:lnTo>
                <a:lnTo>
                  <a:pt x="455929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036474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08645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08645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788886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788886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788886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975073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59">
                <a:moveTo>
                  <a:pt x="372110" y="0"/>
                </a:moveTo>
                <a:lnTo>
                  <a:pt x="0" y="132079"/>
                </a:lnTo>
                <a:lnTo>
                  <a:pt x="372110" y="264159"/>
                </a:lnTo>
                <a:lnTo>
                  <a:pt x="37211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4975073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59">
                <a:moveTo>
                  <a:pt x="0" y="132079"/>
                </a:moveTo>
                <a:lnTo>
                  <a:pt x="372110" y="264159"/>
                </a:lnTo>
                <a:lnTo>
                  <a:pt x="372110" y="0"/>
                </a:lnTo>
                <a:lnTo>
                  <a:pt x="0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5218069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68909" y="0"/>
                </a:moveTo>
                <a:lnTo>
                  <a:pt x="0" y="355600"/>
                </a:lnTo>
                <a:lnTo>
                  <a:pt x="355600" y="186690"/>
                </a:lnTo>
                <a:lnTo>
                  <a:pt x="16890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5218069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355600"/>
                </a:moveTo>
                <a:lnTo>
                  <a:pt x="355600" y="186690"/>
                </a:lnTo>
                <a:lnTo>
                  <a:pt x="168909" y="0"/>
                </a:lnTo>
                <a:lnTo>
                  <a:pt x="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5684481" y="1323806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264159" y="0"/>
                </a:moveTo>
                <a:lnTo>
                  <a:pt x="0" y="0"/>
                </a:lnTo>
                <a:lnTo>
                  <a:pt x="132079" y="372110"/>
                </a:lnTo>
                <a:lnTo>
                  <a:pt x="26415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5684481" y="1323806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372110"/>
                </a:moveTo>
                <a:lnTo>
                  <a:pt x="264159" y="0"/>
                </a:lnTo>
                <a:lnTo>
                  <a:pt x="0" y="0"/>
                </a:lnTo>
                <a:lnTo>
                  <a:pt x="132079" y="37211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6067977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86690" y="0"/>
                </a:moveTo>
                <a:lnTo>
                  <a:pt x="0" y="186690"/>
                </a:lnTo>
                <a:lnTo>
                  <a:pt x="355600" y="355600"/>
                </a:lnTo>
                <a:lnTo>
                  <a:pt x="18669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6067977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355600"/>
                </a:moveTo>
                <a:lnTo>
                  <a:pt x="186690" y="0"/>
                </a:lnTo>
                <a:lnTo>
                  <a:pt x="0" y="186690"/>
                </a:lnTo>
                <a:lnTo>
                  <a:pt x="35560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6296001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59">
                <a:moveTo>
                  <a:pt x="0" y="0"/>
                </a:moveTo>
                <a:lnTo>
                  <a:pt x="0" y="264159"/>
                </a:lnTo>
                <a:lnTo>
                  <a:pt x="372109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6296001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59">
                <a:moveTo>
                  <a:pt x="372109" y="132079"/>
                </a:moveTo>
                <a:lnTo>
                  <a:pt x="0" y="0"/>
                </a:lnTo>
                <a:lnTo>
                  <a:pt x="0" y="264159"/>
                </a:lnTo>
                <a:lnTo>
                  <a:pt x="372109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6067977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6067977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5684481" y="287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0"/>
                </a:moveTo>
                <a:lnTo>
                  <a:pt x="0" y="372109"/>
                </a:lnTo>
                <a:lnTo>
                  <a:pt x="264159" y="372109"/>
                </a:lnTo>
                <a:lnTo>
                  <a:pt x="13207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5684481" y="287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0"/>
                </a:moveTo>
                <a:lnTo>
                  <a:pt x="0" y="372109"/>
                </a:lnTo>
                <a:lnTo>
                  <a:pt x="264159" y="372109"/>
                </a:lnTo>
                <a:lnTo>
                  <a:pt x="132079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5218069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5218069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5389663" y="417469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30">
                <a:moveTo>
                  <a:pt x="455929" y="0"/>
                </a:moveTo>
                <a:lnTo>
                  <a:pt x="408114" y="2273"/>
                </a:lnTo>
                <a:lnTo>
                  <a:pt x="361954" y="8964"/>
                </a:lnTo>
                <a:lnTo>
                  <a:pt x="317648" y="19874"/>
                </a:lnTo>
                <a:lnTo>
                  <a:pt x="275391" y="34805"/>
                </a:lnTo>
                <a:lnTo>
                  <a:pt x="235382" y="53562"/>
                </a:lnTo>
                <a:lnTo>
                  <a:pt x="197817" y="75946"/>
                </a:lnTo>
                <a:lnTo>
                  <a:pt x="162894" y="101761"/>
                </a:lnTo>
                <a:lnTo>
                  <a:pt x="130810" y="130810"/>
                </a:lnTo>
                <a:lnTo>
                  <a:pt x="101761" y="162894"/>
                </a:lnTo>
                <a:lnTo>
                  <a:pt x="75946" y="197817"/>
                </a:lnTo>
                <a:lnTo>
                  <a:pt x="53562" y="235382"/>
                </a:lnTo>
                <a:lnTo>
                  <a:pt x="34805" y="275391"/>
                </a:lnTo>
                <a:lnTo>
                  <a:pt x="19874" y="317648"/>
                </a:lnTo>
                <a:lnTo>
                  <a:pt x="8964" y="361954"/>
                </a:lnTo>
                <a:lnTo>
                  <a:pt x="2273" y="408114"/>
                </a:lnTo>
                <a:lnTo>
                  <a:pt x="0" y="455929"/>
                </a:lnTo>
                <a:lnTo>
                  <a:pt x="2273" y="503968"/>
                </a:lnTo>
                <a:lnTo>
                  <a:pt x="8964" y="550324"/>
                </a:lnTo>
                <a:lnTo>
                  <a:pt x="19874" y="594800"/>
                </a:lnTo>
                <a:lnTo>
                  <a:pt x="34805" y="637202"/>
                </a:lnTo>
                <a:lnTo>
                  <a:pt x="53562" y="677335"/>
                </a:lnTo>
                <a:lnTo>
                  <a:pt x="75946" y="715002"/>
                </a:lnTo>
                <a:lnTo>
                  <a:pt x="101761" y="750009"/>
                </a:lnTo>
                <a:lnTo>
                  <a:pt x="130810" y="782161"/>
                </a:lnTo>
                <a:lnTo>
                  <a:pt x="162894" y="811261"/>
                </a:lnTo>
                <a:lnTo>
                  <a:pt x="197817" y="837116"/>
                </a:lnTo>
                <a:lnTo>
                  <a:pt x="235382" y="859528"/>
                </a:lnTo>
                <a:lnTo>
                  <a:pt x="275391" y="878304"/>
                </a:lnTo>
                <a:lnTo>
                  <a:pt x="317648" y="893247"/>
                </a:lnTo>
                <a:lnTo>
                  <a:pt x="361954" y="904163"/>
                </a:lnTo>
                <a:lnTo>
                  <a:pt x="408114" y="910855"/>
                </a:lnTo>
                <a:lnTo>
                  <a:pt x="455929" y="913129"/>
                </a:lnTo>
                <a:lnTo>
                  <a:pt x="503968" y="910855"/>
                </a:lnTo>
                <a:lnTo>
                  <a:pt x="550324" y="904163"/>
                </a:lnTo>
                <a:lnTo>
                  <a:pt x="594800" y="893247"/>
                </a:lnTo>
                <a:lnTo>
                  <a:pt x="637202" y="878304"/>
                </a:lnTo>
                <a:lnTo>
                  <a:pt x="677335" y="859528"/>
                </a:lnTo>
                <a:lnTo>
                  <a:pt x="715002" y="837116"/>
                </a:lnTo>
                <a:lnTo>
                  <a:pt x="750009" y="811261"/>
                </a:lnTo>
                <a:lnTo>
                  <a:pt x="782161" y="782161"/>
                </a:lnTo>
                <a:lnTo>
                  <a:pt x="811261" y="750009"/>
                </a:lnTo>
                <a:lnTo>
                  <a:pt x="837116" y="715002"/>
                </a:lnTo>
                <a:lnTo>
                  <a:pt x="859528" y="677335"/>
                </a:lnTo>
                <a:lnTo>
                  <a:pt x="878304" y="637202"/>
                </a:lnTo>
                <a:lnTo>
                  <a:pt x="893247" y="594800"/>
                </a:lnTo>
                <a:lnTo>
                  <a:pt x="904163" y="550324"/>
                </a:lnTo>
                <a:lnTo>
                  <a:pt x="910855" y="503968"/>
                </a:lnTo>
                <a:lnTo>
                  <a:pt x="913129" y="455929"/>
                </a:lnTo>
                <a:lnTo>
                  <a:pt x="910855" y="408114"/>
                </a:lnTo>
                <a:lnTo>
                  <a:pt x="904163" y="361954"/>
                </a:lnTo>
                <a:lnTo>
                  <a:pt x="893247" y="317648"/>
                </a:lnTo>
                <a:lnTo>
                  <a:pt x="878304" y="275391"/>
                </a:lnTo>
                <a:lnTo>
                  <a:pt x="859528" y="235382"/>
                </a:lnTo>
                <a:lnTo>
                  <a:pt x="837116" y="197817"/>
                </a:lnTo>
                <a:lnTo>
                  <a:pt x="811261" y="162894"/>
                </a:lnTo>
                <a:lnTo>
                  <a:pt x="782161" y="130810"/>
                </a:lnTo>
                <a:lnTo>
                  <a:pt x="750009" y="101761"/>
                </a:lnTo>
                <a:lnTo>
                  <a:pt x="715002" y="75946"/>
                </a:lnTo>
                <a:lnTo>
                  <a:pt x="677335" y="53562"/>
                </a:lnTo>
                <a:lnTo>
                  <a:pt x="637202" y="34805"/>
                </a:lnTo>
                <a:lnTo>
                  <a:pt x="594800" y="19874"/>
                </a:lnTo>
                <a:lnTo>
                  <a:pt x="550324" y="8964"/>
                </a:lnTo>
                <a:lnTo>
                  <a:pt x="503968" y="2273"/>
                </a:lnTo>
                <a:lnTo>
                  <a:pt x="45592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5389663" y="417469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30">
                <a:moveTo>
                  <a:pt x="455929" y="0"/>
                </a:moveTo>
                <a:lnTo>
                  <a:pt x="503968" y="2273"/>
                </a:lnTo>
                <a:lnTo>
                  <a:pt x="550324" y="8964"/>
                </a:lnTo>
                <a:lnTo>
                  <a:pt x="594800" y="19874"/>
                </a:lnTo>
                <a:lnTo>
                  <a:pt x="637202" y="34805"/>
                </a:lnTo>
                <a:lnTo>
                  <a:pt x="677335" y="53562"/>
                </a:lnTo>
                <a:lnTo>
                  <a:pt x="715002" y="75946"/>
                </a:lnTo>
                <a:lnTo>
                  <a:pt x="750009" y="101761"/>
                </a:lnTo>
                <a:lnTo>
                  <a:pt x="782161" y="130809"/>
                </a:lnTo>
                <a:lnTo>
                  <a:pt x="811261" y="162894"/>
                </a:lnTo>
                <a:lnTo>
                  <a:pt x="837116" y="197817"/>
                </a:lnTo>
                <a:lnTo>
                  <a:pt x="859528" y="235382"/>
                </a:lnTo>
                <a:lnTo>
                  <a:pt x="878304" y="275391"/>
                </a:lnTo>
                <a:lnTo>
                  <a:pt x="893247" y="317648"/>
                </a:lnTo>
                <a:lnTo>
                  <a:pt x="904163" y="361954"/>
                </a:lnTo>
                <a:lnTo>
                  <a:pt x="910855" y="408114"/>
                </a:lnTo>
                <a:lnTo>
                  <a:pt x="913129" y="455929"/>
                </a:lnTo>
                <a:lnTo>
                  <a:pt x="910855" y="503968"/>
                </a:lnTo>
                <a:lnTo>
                  <a:pt x="904163" y="550324"/>
                </a:lnTo>
                <a:lnTo>
                  <a:pt x="893247" y="594800"/>
                </a:lnTo>
                <a:lnTo>
                  <a:pt x="878304" y="637202"/>
                </a:lnTo>
                <a:lnTo>
                  <a:pt x="859528" y="677335"/>
                </a:lnTo>
                <a:lnTo>
                  <a:pt x="837116" y="715002"/>
                </a:lnTo>
                <a:lnTo>
                  <a:pt x="811261" y="750009"/>
                </a:lnTo>
                <a:lnTo>
                  <a:pt x="782161" y="782161"/>
                </a:lnTo>
                <a:lnTo>
                  <a:pt x="750009" y="811261"/>
                </a:lnTo>
                <a:lnTo>
                  <a:pt x="715002" y="837116"/>
                </a:lnTo>
                <a:lnTo>
                  <a:pt x="677335" y="859528"/>
                </a:lnTo>
                <a:lnTo>
                  <a:pt x="637202" y="878304"/>
                </a:lnTo>
                <a:lnTo>
                  <a:pt x="594800" y="893247"/>
                </a:lnTo>
                <a:lnTo>
                  <a:pt x="550324" y="904163"/>
                </a:lnTo>
                <a:lnTo>
                  <a:pt x="503968" y="910855"/>
                </a:lnTo>
                <a:lnTo>
                  <a:pt x="455929" y="913129"/>
                </a:lnTo>
                <a:lnTo>
                  <a:pt x="408114" y="910855"/>
                </a:lnTo>
                <a:lnTo>
                  <a:pt x="361954" y="904163"/>
                </a:lnTo>
                <a:lnTo>
                  <a:pt x="317648" y="893247"/>
                </a:lnTo>
                <a:lnTo>
                  <a:pt x="275391" y="878304"/>
                </a:lnTo>
                <a:lnTo>
                  <a:pt x="235382" y="859528"/>
                </a:lnTo>
                <a:lnTo>
                  <a:pt x="197817" y="837116"/>
                </a:lnTo>
                <a:lnTo>
                  <a:pt x="162894" y="811261"/>
                </a:lnTo>
                <a:lnTo>
                  <a:pt x="130810" y="782161"/>
                </a:lnTo>
                <a:lnTo>
                  <a:pt x="101761" y="750009"/>
                </a:lnTo>
                <a:lnTo>
                  <a:pt x="75946" y="715002"/>
                </a:lnTo>
                <a:lnTo>
                  <a:pt x="53562" y="677335"/>
                </a:lnTo>
                <a:lnTo>
                  <a:pt x="34805" y="637202"/>
                </a:lnTo>
                <a:lnTo>
                  <a:pt x="19874" y="594800"/>
                </a:lnTo>
                <a:lnTo>
                  <a:pt x="8964" y="550324"/>
                </a:lnTo>
                <a:lnTo>
                  <a:pt x="2273" y="503968"/>
                </a:lnTo>
                <a:lnTo>
                  <a:pt x="0" y="455929"/>
                </a:lnTo>
                <a:lnTo>
                  <a:pt x="2273" y="408114"/>
                </a:lnTo>
                <a:lnTo>
                  <a:pt x="8964" y="361954"/>
                </a:lnTo>
                <a:lnTo>
                  <a:pt x="19874" y="317648"/>
                </a:lnTo>
                <a:lnTo>
                  <a:pt x="34805" y="275391"/>
                </a:lnTo>
                <a:lnTo>
                  <a:pt x="53562" y="235382"/>
                </a:lnTo>
                <a:lnTo>
                  <a:pt x="75946" y="197817"/>
                </a:lnTo>
                <a:lnTo>
                  <a:pt x="101761" y="162894"/>
                </a:lnTo>
                <a:lnTo>
                  <a:pt x="130810" y="130810"/>
                </a:lnTo>
                <a:lnTo>
                  <a:pt x="162894" y="101761"/>
                </a:lnTo>
                <a:lnTo>
                  <a:pt x="197817" y="75946"/>
                </a:lnTo>
                <a:lnTo>
                  <a:pt x="235382" y="53562"/>
                </a:lnTo>
                <a:lnTo>
                  <a:pt x="275391" y="34805"/>
                </a:lnTo>
                <a:lnTo>
                  <a:pt x="317648" y="19874"/>
                </a:lnTo>
                <a:lnTo>
                  <a:pt x="361954" y="8964"/>
                </a:lnTo>
                <a:lnTo>
                  <a:pt x="408114" y="2273"/>
                </a:lnTo>
                <a:lnTo>
                  <a:pt x="455929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5654539" y="449714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685800"/>
                </a:moveTo>
                <a:lnTo>
                  <a:pt x="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8"/>
            <a:ext cx="0" cy="1036474"/>
          </a:xfrm>
          <a:custGeom>
            <a:avLst/>
            <a:gdLst/>
            <a:ahLst/>
            <a:cxnLst/>
            <a:rect l="l" t="t" r="r" b="b"/>
            <a:pathLst>
              <a:path h="1143000">
                <a:moveTo>
                  <a:pt x="0" y="114300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036474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669904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389662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389662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389662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218841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255315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255315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255315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084494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975073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372110" y="0"/>
                </a:moveTo>
                <a:lnTo>
                  <a:pt x="0" y="132079"/>
                </a:lnTo>
                <a:lnTo>
                  <a:pt x="372110" y="264159"/>
                </a:lnTo>
                <a:lnTo>
                  <a:pt x="37211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4975073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0" y="132079"/>
                </a:moveTo>
                <a:lnTo>
                  <a:pt x="372110" y="264159"/>
                </a:lnTo>
                <a:lnTo>
                  <a:pt x="372110" y="0"/>
                </a:lnTo>
                <a:lnTo>
                  <a:pt x="0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4975073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6633431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5218069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68909" y="0"/>
                </a:moveTo>
                <a:lnTo>
                  <a:pt x="0" y="355600"/>
                </a:lnTo>
                <a:lnTo>
                  <a:pt x="355600" y="186690"/>
                </a:lnTo>
                <a:lnTo>
                  <a:pt x="16890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5218069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355600"/>
                </a:moveTo>
                <a:lnTo>
                  <a:pt x="355600" y="186690"/>
                </a:lnTo>
                <a:lnTo>
                  <a:pt x="168909" y="0"/>
                </a:lnTo>
                <a:lnTo>
                  <a:pt x="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4975073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6633431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5684481" y="318945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264159" y="0"/>
                </a:moveTo>
                <a:lnTo>
                  <a:pt x="0" y="0"/>
                </a:lnTo>
                <a:lnTo>
                  <a:pt x="132079" y="372110"/>
                </a:lnTo>
                <a:lnTo>
                  <a:pt x="26415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5684481" y="318945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372110"/>
                </a:moveTo>
                <a:lnTo>
                  <a:pt x="264159" y="0"/>
                </a:lnTo>
                <a:lnTo>
                  <a:pt x="0" y="0"/>
                </a:lnTo>
                <a:lnTo>
                  <a:pt x="132079" y="37211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4975073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6633431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6067977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86690" y="0"/>
                </a:moveTo>
                <a:lnTo>
                  <a:pt x="0" y="186690"/>
                </a:lnTo>
                <a:lnTo>
                  <a:pt x="355600" y="355600"/>
                </a:lnTo>
                <a:lnTo>
                  <a:pt x="18669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6067977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355600"/>
                </a:moveTo>
                <a:lnTo>
                  <a:pt x="186690" y="0"/>
                </a:lnTo>
                <a:lnTo>
                  <a:pt x="0" y="186690"/>
                </a:lnTo>
                <a:lnTo>
                  <a:pt x="35560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4975073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6633431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6296001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60">
                <a:moveTo>
                  <a:pt x="0" y="0"/>
                </a:moveTo>
                <a:lnTo>
                  <a:pt x="0" y="264159"/>
                </a:lnTo>
                <a:lnTo>
                  <a:pt x="372109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6296001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60">
                <a:moveTo>
                  <a:pt x="372109" y="132079"/>
                </a:moveTo>
                <a:lnTo>
                  <a:pt x="0" y="0"/>
                </a:lnTo>
                <a:lnTo>
                  <a:pt x="0" y="264159"/>
                </a:lnTo>
                <a:lnTo>
                  <a:pt x="372109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4975073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6633431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6067977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6067977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4975073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6633431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5684481" y="1868531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0"/>
                </a:moveTo>
                <a:lnTo>
                  <a:pt x="0" y="372110"/>
                </a:lnTo>
                <a:lnTo>
                  <a:pt x="264159" y="372110"/>
                </a:lnTo>
                <a:lnTo>
                  <a:pt x="13207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5684481" y="1868531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0"/>
                </a:moveTo>
                <a:lnTo>
                  <a:pt x="0" y="372110"/>
                </a:lnTo>
                <a:lnTo>
                  <a:pt x="264159" y="372110"/>
                </a:lnTo>
                <a:lnTo>
                  <a:pt x="132079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4975073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6633431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5218069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5218069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4975073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6633431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5389663" y="2283121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29">
                <a:moveTo>
                  <a:pt x="455929" y="0"/>
                </a:moveTo>
                <a:lnTo>
                  <a:pt x="408114" y="2273"/>
                </a:lnTo>
                <a:lnTo>
                  <a:pt x="361954" y="8964"/>
                </a:lnTo>
                <a:lnTo>
                  <a:pt x="317648" y="19874"/>
                </a:lnTo>
                <a:lnTo>
                  <a:pt x="275391" y="34805"/>
                </a:lnTo>
                <a:lnTo>
                  <a:pt x="235382" y="53562"/>
                </a:lnTo>
                <a:lnTo>
                  <a:pt x="197817" y="75946"/>
                </a:lnTo>
                <a:lnTo>
                  <a:pt x="162894" y="101761"/>
                </a:lnTo>
                <a:lnTo>
                  <a:pt x="130810" y="130810"/>
                </a:lnTo>
                <a:lnTo>
                  <a:pt x="101761" y="162894"/>
                </a:lnTo>
                <a:lnTo>
                  <a:pt x="75946" y="197817"/>
                </a:lnTo>
                <a:lnTo>
                  <a:pt x="53562" y="235382"/>
                </a:lnTo>
                <a:lnTo>
                  <a:pt x="34805" y="275391"/>
                </a:lnTo>
                <a:lnTo>
                  <a:pt x="19874" y="317648"/>
                </a:lnTo>
                <a:lnTo>
                  <a:pt x="8964" y="361954"/>
                </a:lnTo>
                <a:lnTo>
                  <a:pt x="2273" y="408114"/>
                </a:lnTo>
                <a:lnTo>
                  <a:pt x="0" y="455929"/>
                </a:lnTo>
                <a:lnTo>
                  <a:pt x="2273" y="503968"/>
                </a:lnTo>
                <a:lnTo>
                  <a:pt x="8964" y="550324"/>
                </a:lnTo>
                <a:lnTo>
                  <a:pt x="19874" y="594800"/>
                </a:lnTo>
                <a:lnTo>
                  <a:pt x="34805" y="637202"/>
                </a:lnTo>
                <a:lnTo>
                  <a:pt x="53562" y="677335"/>
                </a:lnTo>
                <a:lnTo>
                  <a:pt x="75946" y="715002"/>
                </a:lnTo>
                <a:lnTo>
                  <a:pt x="101761" y="750009"/>
                </a:lnTo>
                <a:lnTo>
                  <a:pt x="130810" y="782161"/>
                </a:lnTo>
                <a:lnTo>
                  <a:pt x="162894" y="811261"/>
                </a:lnTo>
                <a:lnTo>
                  <a:pt x="197817" y="837116"/>
                </a:lnTo>
                <a:lnTo>
                  <a:pt x="235382" y="859528"/>
                </a:lnTo>
                <a:lnTo>
                  <a:pt x="275391" y="878304"/>
                </a:lnTo>
                <a:lnTo>
                  <a:pt x="317648" y="893247"/>
                </a:lnTo>
                <a:lnTo>
                  <a:pt x="361954" y="904163"/>
                </a:lnTo>
                <a:lnTo>
                  <a:pt x="408114" y="910855"/>
                </a:lnTo>
                <a:lnTo>
                  <a:pt x="455929" y="913129"/>
                </a:lnTo>
                <a:lnTo>
                  <a:pt x="503968" y="910855"/>
                </a:lnTo>
                <a:lnTo>
                  <a:pt x="550324" y="904163"/>
                </a:lnTo>
                <a:lnTo>
                  <a:pt x="594800" y="893247"/>
                </a:lnTo>
                <a:lnTo>
                  <a:pt x="637202" y="878304"/>
                </a:lnTo>
                <a:lnTo>
                  <a:pt x="677335" y="859528"/>
                </a:lnTo>
                <a:lnTo>
                  <a:pt x="715002" y="837116"/>
                </a:lnTo>
                <a:lnTo>
                  <a:pt x="750009" y="811261"/>
                </a:lnTo>
                <a:lnTo>
                  <a:pt x="782161" y="782161"/>
                </a:lnTo>
                <a:lnTo>
                  <a:pt x="811261" y="750009"/>
                </a:lnTo>
                <a:lnTo>
                  <a:pt x="837116" y="715002"/>
                </a:lnTo>
                <a:lnTo>
                  <a:pt x="859528" y="677335"/>
                </a:lnTo>
                <a:lnTo>
                  <a:pt x="878304" y="637202"/>
                </a:lnTo>
                <a:lnTo>
                  <a:pt x="893247" y="594800"/>
                </a:lnTo>
                <a:lnTo>
                  <a:pt x="904163" y="550324"/>
                </a:lnTo>
                <a:lnTo>
                  <a:pt x="910855" y="503968"/>
                </a:lnTo>
                <a:lnTo>
                  <a:pt x="913129" y="455929"/>
                </a:lnTo>
                <a:lnTo>
                  <a:pt x="910855" y="408114"/>
                </a:lnTo>
                <a:lnTo>
                  <a:pt x="904163" y="361954"/>
                </a:lnTo>
                <a:lnTo>
                  <a:pt x="893247" y="317648"/>
                </a:lnTo>
                <a:lnTo>
                  <a:pt x="878304" y="275391"/>
                </a:lnTo>
                <a:lnTo>
                  <a:pt x="859528" y="235382"/>
                </a:lnTo>
                <a:lnTo>
                  <a:pt x="837116" y="197817"/>
                </a:lnTo>
                <a:lnTo>
                  <a:pt x="811261" y="162894"/>
                </a:lnTo>
                <a:lnTo>
                  <a:pt x="782161" y="130810"/>
                </a:lnTo>
                <a:lnTo>
                  <a:pt x="750009" y="101761"/>
                </a:lnTo>
                <a:lnTo>
                  <a:pt x="715002" y="75946"/>
                </a:lnTo>
                <a:lnTo>
                  <a:pt x="677335" y="53562"/>
                </a:lnTo>
                <a:lnTo>
                  <a:pt x="637202" y="34805"/>
                </a:lnTo>
                <a:lnTo>
                  <a:pt x="594800" y="19874"/>
                </a:lnTo>
                <a:lnTo>
                  <a:pt x="550324" y="8964"/>
                </a:lnTo>
                <a:lnTo>
                  <a:pt x="503968" y="2273"/>
                </a:lnTo>
                <a:lnTo>
                  <a:pt x="45592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5389663" y="2283121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29">
                <a:moveTo>
                  <a:pt x="455929" y="0"/>
                </a:moveTo>
                <a:lnTo>
                  <a:pt x="503968" y="2273"/>
                </a:lnTo>
                <a:lnTo>
                  <a:pt x="550324" y="8964"/>
                </a:lnTo>
                <a:lnTo>
                  <a:pt x="594800" y="19874"/>
                </a:lnTo>
                <a:lnTo>
                  <a:pt x="637202" y="34805"/>
                </a:lnTo>
                <a:lnTo>
                  <a:pt x="677335" y="53562"/>
                </a:lnTo>
                <a:lnTo>
                  <a:pt x="715002" y="75946"/>
                </a:lnTo>
                <a:lnTo>
                  <a:pt x="750009" y="101761"/>
                </a:lnTo>
                <a:lnTo>
                  <a:pt x="782161" y="130810"/>
                </a:lnTo>
                <a:lnTo>
                  <a:pt x="811261" y="162894"/>
                </a:lnTo>
                <a:lnTo>
                  <a:pt x="837116" y="197817"/>
                </a:lnTo>
                <a:lnTo>
                  <a:pt x="859528" y="235382"/>
                </a:lnTo>
                <a:lnTo>
                  <a:pt x="878304" y="275391"/>
                </a:lnTo>
                <a:lnTo>
                  <a:pt x="893247" y="317648"/>
                </a:lnTo>
                <a:lnTo>
                  <a:pt x="904163" y="361954"/>
                </a:lnTo>
                <a:lnTo>
                  <a:pt x="910855" y="408114"/>
                </a:lnTo>
                <a:lnTo>
                  <a:pt x="913129" y="455929"/>
                </a:lnTo>
                <a:lnTo>
                  <a:pt x="910855" y="503968"/>
                </a:lnTo>
                <a:lnTo>
                  <a:pt x="904163" y="550324"/>
                </a:lnTo>
                <a:lnTo>
                  <a:pt x="893247" y="594800"/>
                </a:lnTo>
                <a:lnTo>
                  <a:pt x="878304" y="637202"/>
                </a:lnTo>
                <a:lnTo>
                  <a:pt x="859528" y="677335"/>
                </a:lnTo>
                <a:lnTo>
                  <a:pt x="837116" y="715002"/>
                </a:lnTo>
                <a:lnTo>
                  <a:pt x="811261" y="750009"/>
                </a:lnTo>
                <a:lnTo>
                  <a:pt x="782161" y="782161"/>
                </a:lnTo>
                <a:lnTo>
                  <a:pt x="750009" y="811261"/>
                </a:lnTo>
                <a:lnTo>
                  <a:pt x="715002" y="837116"/>
                </a:lnTo>
                <a:lnTo>
                  <a:pt x="677335" y="859528"/>
                </a:lnTo>
                <a:lnTo>
                  <a:pt x="637202" y="878304"/>
                </a:lnTo>
                <a:lnTo>
                  <a:pt x="594800" y="893247"/>
                </a:lnTo>
                <a:lnTo>
                  <a:pt x="550324" y="904163"/>
                </a:lnTo>
                <a:lnTo>
                  <a:pt x="503968" y="910855"/>
                </a:lnTo>
                <a:lnTo>
                  <a:pt x="455929" y="913129"/>
                </a:lnTo>
                <a:lnTo>
                  <a:pt x="408114" y="910855"/>
                </a:lnTo>
                <a:lnTo>
                  <a:pt x="361954" y="904163"/>
                </a:lnTo>
                <a:lnTo>
                  <a:pt x="317648" y="893247"/>
                </a:lnTo>
                <a:lnTo>
                  <a:pt x="275391" y="878304"/>
                </a:lnTo>
                <a:lnTo>
                  <a:pt x="235382" y="859528"/>
                </a:lnTo>
                <a:lnTo>
                  <a:pt x="197817" y="837116"/>
                </a:lnTo>
                <a:lnTo>
                  <a:pt x="162894" y="811261"/>
                </a:lnTo>
                <a:lnTo>
                  <a:pt x="130810" y="782161"/>
                </a:lnTo>
                <a:lnTo>
                  <a:pt x="101761" y="750009"/>
                </a:lnTo>
                <a:lnTo>
                  <a:pt x="75946" y="715002"/>
                </a:lnTo>
                <a:lnTo>
                  <a:pt x="53562" y="677335"/>
                </a:lnTo>
                <a:lnTo>
                  <a:pt x="34805" y="637202"/>
                </a:lnTo>
                <a:lnTo>
                  <a:pt x="19874" y="594800"/>
                </a:lnTo>
                <a:lnTo>
                  <a:pt x="8964" y="550324"/>
                </a:lnTo>
                <a:lnTo>
                  <a:pt x="2273" y="503968"/>
                </a:lnTo>
                <a:lnTo>
                  <a:pt x="0" y="455929"/>
                </a:lnTo>
                <a:lnTo>
                  <a:pt x="2273" y="408114"/>
                </a:lnTo>
                <a:lnTo>
                  <a:pt x="8964" y="361954"/>
                </a:lnTo>
                <a:lnTo>
                  <a:pt x="19874" y="317648"/>
                </a:lnTo>
                <a:lnTo>
                  <a:pt x="34805" y="275391"/>
                </a:lnTo>
                <a:lnTo>
                  <a:pt x="53562" y="235382"/>
                </a:lnTo>
                <a:lnTo>
                  <a:pt x="75946" y="197817"/>
                </a:lnTo>
                <a:lnTo>
                  <a:pt x="101761" y="162894"/>
                </a:lnTo>
                <a:lnTo>
                  <a:pt x="130810" y="130810"/>
                </a:lnTo>
                <a:lnTo>
                  <a:pt x="162894" y="101761"/>
                </a:lnTo>
                <a:lnTo>
                  <a:pt x="197817" y="75946"/>
                </a:lnTo>
                <a:lnTo>
                  <a:pt x="235382" y="53562"/>
                </a:lnTo>
                <a:lnTo>
                  <a:pt x="275391" y="34805"/>
                </a:lnTo>
                <a:lnTo>
                  <a:pt x="317648" y="19874"/>
                </a:lnTo>
                <a:lnTo>
                  <a:pt x="361954" y="8964"/>
                </a:lnTo>
                <a:lnTo>
                  <a:pt x="408114" y="2273"/>
                </a:lnTo>
                <a:lnTo>
                  <a:pt x="455929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4975073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6633431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114" name="object 114"/>
          <p:cNvGraphicFramePr>
            <a:graphicFrameLocks noGrp="1"/>
          </p:cNvGraphicFramePr>
          <p:nvPr/>
        </p:nvGraphicFramePr>
        <p:xfrm>
          <a:off x="1491370" y="570175"/>
          <a:ext cx="4479869" cy="3873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7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29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98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1734">
                <a:tc>
                  <a:txBody>
                    <a:bodyPr/>
                    <a:lstStyle/>
                    <a:p>
                      <a:pPr marL="31750">
                        <a:lnSpc>
                          <a:spcPts val="4945"/>
                        </a:lnSpc>
                      </a:pPr>
                      <a:r>
                        <a:rPr sz="4400" b="1" dirty="0">
                          <a:solidFill>
                            <a:srgbClr val="19191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4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69315" algn="r">
                        <a:lnSpc>
                          <a:spcPts val="4945"/>
                        </a:lnSpc>
                      </a:pPr>
                      <a:r>
                        <a:rPr sz="4400" b="1" dirty="0">
                          <a:solidFill>
                            <a:srgbClr val="19191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4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4945"/>
                        </a:lnSpc>
                      </a:pPr>
                      <a:r>
                        <a:rPr sz="4400" b="1" dirty="0">
                          <a:solidFill>
                            <a:srgbClr val="191919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4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584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90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4400" b="1" dirty="0">
                          <a:solidFill>
                            <a:srgbClr val="19191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4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900">
                        <a:latin typeface="Times New Roman"/>
                        <a:cs typeface="Times New Roman"/>
                      </a:endParaRPr>
                    </a:p>
                    <a:p>
                      <a:pPr marR="86931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4400" b="1" dirty="0">
                          <a:solidFill>
                            <a:srgbClr val="19191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4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  <a:p>
                      <a:pPr marR="24130" algn="r">
                        <a:lnSpc>
                          <a:spcPct val="100000"/>
                        </a:lnSpc>
                      </a:pPr>
                      <a:r>
                        <a:rPr sz="4400" b="1" dirty="0">
                          <a:solidFill>
                            <a:srgbClr val="191919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4400">
                        <a:latin typeface="Arial"/>
                        <a:cs typeface="Arial"/>
                      </a:endParaRPr>
                    </a:p>
                  </a:txBody>
                  <a:tcPr marL="0" marR="0" marT="5182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19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69315" algn="r">
                        <a:lnSpc>
                          <a:spcPts val="5515"/>
                        </a:lnSpc>
                        <a:spcBef>
                          <a:spcPts val="3085"/>
                        </a:spcBef>
                      </a:pPr>
                      <a:r>
                        <a:rPr sz="4400" b="1" dirty="0">
                          <a:solidFill>
                            <a:srgbClr val="19191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4400">
                        <a:latin typeface="Arial"/>
                        <a:cs typeface="Arial"/>
                      </a:endParaRPr>
                    </a:p>
                  </a:txBody>
                  <a:tcPr marL="0" marR="0" marT="3552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036474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975073" y="4029003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372110" y="0"/>
                </a:moveTo>
                <a:lnTo>
                  <a:pt x="0" y="132079"/>
                </a:lnTo>
                <a:lnTo>
                  <a:pt x="372110" y="264159"/>
                </a:lnTo>
                <a:lnTo>
                  <a:pt x="37211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4975073" y="4029003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0" y="132079"/>
                </a:moveTo>
                <a:lnTo>
                  <a:pt x="372110" y="264159"/>
                </a:lnTo>
                <a:lnTo>
                  <a:pt x="372110" y="0"/>
                </a:lnTo>
                <a:lnTo>
                  <a:pt x="0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4975073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6633431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5218069" y="4412498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68909" y="0"/>
                </a:moveTo>
                <a:lnTo>
                  <a:pt x="0" y="355600"/>
                </a:lnTo>
                <a:lnTo>
                  <a:pt x="355600" y="186690"/>
                </a:lnTo>
                <a:lnTo>
                  <a:pt x="16890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5218069" y="4412498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355600"/>
                </a:moveTo>
                <a:lnTo>
                  <a:pt x="355600" y="186690"/>
                </a:lnTo>
                <a:lnTo>
                  <a:pt x="168909" y="0"/>
                </a:lnTo>
                <a:lnTo>
                  <a:pt x="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4975073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6633431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5684481" y="4640522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264159" y="0"/>
                </a:moveTo>
                <a:lnTo>
                  <a:pt x="0" y="0"/>
                </a:lnTo>
                <a:lnTo>
                  <a:pt x="132079" y="372110"/>
                </a:lnTo>
                <a:lnTo>
                  <a:pt x="26415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5684481" y="4640522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372110"/>
                </a:moveTo>
                <a:lnTo>
                  <a:pt x="264159" y="0"/>
                </a:lnTo>
                <a:lnTo>
                  <a:pt x="0" y="0"/>
                </a:lnTo>
                <a:lnTo>
                  <a:pt x="132079" y="37211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4975073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6633431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6067977" y="4412498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86690" y="0"/>
                </a:moveTo>
                <a:lnTo>
                  <a:pt x="0" y="186690"/>
                </a:lnTo>
                <a:lnTo>
                  <a:pt x="355600" y="355600"/>
                </a:lnTo>
                <a:lnTo>
                  <a:pt x="18669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6067977" y="4412498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355600"/>
                </a:moveTo>
                <a:lnTo>
                  <a:pt x="186690" y="0"/>
                </a:lnTo>
                <a:lnTo>
                  <a:pt x="0" y="186690"/>
                </a:lnTo>
                <a:lnTo>
                  <a:pt x="35560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4975073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6633431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6296001" y="4029003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60">
                <a:moveTo>
                  <a:pt x="0" y="0"/>
                </a:moveTo>
                <a:lnTo>
                  <a:pt x="0" y="264159"/>
                </a:lnTo>
                <a:lnTo>
                  <a:pt x="372109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6296001" y="4029003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60">
                <a:moveTo>
                  <a:pt x="372109" y="132079"/>
                </a:moveTo>
                <a:lnTo>
                  <a:pt x="0" y="0"/>
                </a:lnTo>
                <a:lnTo>
                  <a:pt x="0" y="264159"/>
                </a:lnTo>
                <a:lnTo>
                  <a:pt x="372109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4975073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6633431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6067977" y="3562590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6067977" y="3562590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4975073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6633431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5684481" y="3319594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0"/>
                </a:moveTo>
                <a:lnTo>
                  <a:pt x="0" y="372110"/>
                </a:lnTo>
                <a:lnTo>
                  <a:pt x="264159" y="372110"/>
                </a:lnTo>
                <a:lnTo>
                  <a:pt x="13207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5684481" y="3319594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0"/>
                </a:moveTo>
                <a:lnTo>
                  <a:pt x="0" y="372110"/>
                </a:lnTo>
                <a:lnTo>
                  <a:pt x="264159" y="372110"/>
                </a:lnTo>
                <a:lnTo>
                  <a:pt x="132079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4975073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6633431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5218069" y="3562590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5218069" y="3562590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4975073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6633431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5389663" y="3734184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29">
                <a:moveTo>
                  <a:pt x="455929" y="0"/>
                </a:moveTo>
                <a:lnTo>
                  <a:pt x="408114" y="2273"/>
                </a:lnTo>
                <a:lnTo>
                  <a:pt x="361954" y="8964"/>
                </a:lnTo>
                <a:lnTo>
                  <a:pt x="317648" y="19874"/>
                </a:lnTo>
                <a:lnTo>
                  <a:pt x="275391" y="34805"/>
                </a:lnTo>
                <a:lnTo>
                  <a:pt x="235382" y="53562"/>
                </a:lnTo>
                <a:lnTo>
                  <a:pt x="197817" y="75946"/>
                </a:lnTo>
                <a:lnTo>
                  <a:pt x="162894" y="101761"/>
                </a:lnTo>
                <a:lnTo>
                  <a:pt x="130809" y="130810"/>
                </a:lnTo>
                <a:lnTo>
                  <a:pt x="101761" y="162894"/>
                </a:lnTo>
                <a:lnTo>
                  <a:pt x="75946" y="197817"/>
                </a:lnTo>
                <a:lnTo>
                  <a:pt x="53562" y="235382"/>
                </a:lnTo>
                <a:lnTo>
                  <a:pt x="34805" y="275391"/>
                </a:lnTo>
                <a:lnTo>
                  <a:pt x="19874" y="317648"/>
                </a:lnTo>
                <a:lnTo>
                  <a:pt x="8964" y="361954"/>
                </a:lnTo>
                <a:lnTo>
                  <a:pt x="2273" y="408114"/>
                </a:lnTo>
                <a:lnTo>
                  <a:pt x="0" y="455930"/>
                </a:lnTo>
                <a:lnTo>
                  <a:pt x="2273" y="503968"/>
                </a:lnTo>
                <a:lnTo>
                  <a:pt x="8964" y="550324"/>
                </a:lnTo>
                <a:lnTo>
                  <a:pt x="19874" y="594800"/>
                </a:lnTo>
                <a:lnTo>
                  <a:pt x="34805" y="637202"/>
                </a:lnTo>
                <a:lnTo>
                  <a:pt x="53562" y="677335"/>
                </a:lnTo>
                <a:lnTo>
                  <a:pt x="75946" y="715002"/>
                </a:lnTo>
                <a:lnTo>
                  <a:pt x="101761" y="750009"/>
                </a:lnTo>
                <a:lnTo>
                  <a:pt x="130810" y="782161"/>
                </a:lnTo>
                <a:lnTo>
                  <a:pt x="162894" y="811261"/>
                </a:lnTo>
                <a:lnTo>
                  <a:pt x="197817" y="837116"/>
                </a:lnTo>
                <a:lnTo>
                  <a:pt x="235382" y="859528"/>
                </a:lnTo>
                <a:lnTo>
                  <a:pt x="275391" y="878304"/>
                </a:lnTo>
                <a:lnTo>
                  <a:pt x="317648" y="893247"/>
                </a:lnTo>
                <a:lnTo>
                  <a:pt x="361954" y="904163"/>
                </a:lnTo>
                <a:lnTo>
                  <a:pt x="408114" y="910855"/>
                </a:lnTo>
                <a:lnTo>
                  <a:pt x="455929" y="913130"/>
                </a:lnTo>
                <a:lnTo>
                  <a:pt x="503968" y="910855"/>
                </a:lnTo>
                <a:lnTo>
                  <a:pt x="550324" y="904163"/>
                </a:lnTo>
                <a:lnTo>
                  <a:pt x="594800" y="893247"/>
                </a:lnTo>
                <a:lnTo>
                  <a:pt x="637202" y="878304"/>
                </a:lnTo>
                <a:lnTo>
                  <a:pt x="677335" y="859528"/>
                </a:lnTo>
                <a:lnTo>
                  <a:pt x="715002" y="837116"/>
                </a:lnTo>
                <a:lnTo>
                  <a:pt x="750009" y="811261"/>
                </a:lnTo>
                <a:lnTo>
                  <a:pt x="782161" y="782161"/>
                </a:lnTo>
                <a:lnTo>
                  <a:pt x="811261" y="750009"/>
                </a:lnTo>
                <a:lnTo>
                  <a:pt x="837116" y="715002"/>
                </a:lnTo>
                <a:lnTo>
                  <a:pt x="859528" y="677335"/>
                </a:lnTo>
                <a:lnTo>
                  <a:pt x="878304" y="637202"/>
                </a:lnTo>
                <a:lnTo>
                  <a:pt x="893247" y="594800"/>
                </a:lnTo>
                <a:lnTo>
                  <a:pt x="904163" y="550324"/>
                </a:lnTo>
                <a:lnTo>
                  <a:pt x="910855" y="503968"/>
                </a:lnTo>
                <a:lnTo>
                  <a:pt x="913129" y="455930"/>
                </a:lnTo>
                <a:lnTo>
                  <a:pt x="910855" y="408114"/>
                </a:lnTo>
                <a:lnTo>
                  <a:pt x="904163" y="361954"/>
                </a:lnTo>
                <a:lnTo>
                  <a:pt x="893247" y="317648"/>
                </a:lnTo>
                <a:lnTo>
                  <a:pt x="878304" y="275391"/>
                </a:lnTo>
                <a:lnTo>
                  <a:pt x="859528" y="235382"/>
                </a:lnTo>
                <a:lnTo>
                  <a:pt x="837116" y="197817"/>
                </a:lnTo>
                <a:lnTo>
                  <a:pt x="811261" y="162894"/>
                </a:lnTo>
                <a:lnTo>
                  <a:pt x="782161" y="130810"/>
                </a:lnTo>
                <a:lnTo>
                  <a:pt x="750009" y="101761"/>
                </a:lnTo>
                <a:lnTo>
                  <a:pt x="715002" y="75946"/>
                </a:lnTo>
                <a:lnTo>
                  <a:pt x="677335" y="53562"/>
                </a:lnTo>
                <a:lnTo>
                  <a:pt x="637202" y="34805"/>
                </a:lnTo>
                <a:lnTo>
                  <a:pt x="594800" y="19874"/>
                </a:lnTo>
                <a:lnTo>
                  <a:pt x="550324" y="8964"/>
                </a:lnTo>
                <a:lnTo>
                  <a:pt x="503968" y="2273"/>
                </a:lnTo>
                <a:lnTo>
                  <a:pt x="45592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5389663" y="3734184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29">
                <a:moveTo>
                  <a:pt x="455929" y="0"/>
                </a:moveTo>
                <a:lnTo>
                  <a:pt x="503968" y="2273"/>
                </a:lnTo>
                <a:lnTo>
                  <a:pt x="550324" y="8964"/>
                </a:lnTo>
                <a:lnTo>
                  <a:pt x="594800" y="19874"/>
                </a:lnTo>
                <a:lnTo>
                  <a:pt x="637202" y="34805"/>
                </a:lnTo>
                <a:lnTo>
                  <a:pt x="677335" y="53562"/>
                </a:lnTo>
                <a:lnTo>
                  <a:pt x="715002" y="75946"/>
                </a:lnTo>
                <a:lnTo>
                  <a:pt x="750009" y="101761"/>
                </a:lnTo>
                <a:lnTo>
                  <a:pt x="782161" y="130810"/>
                </a:lnTo>
                <a:lnTo>
                  <a:pt x="811261" y="162894"/>
                </a:lnTo>
                <a:lnTo>
                  <a:pt x="837116" y="197817"/>
                </a:lnTo>
                <a:lnTo>
                  <a:pt x="859528" y="235382"/>
                </a:lnTo>
                <a:lnTo>
                  <a:pt x="878304" y="275391"/>
                </a:lnTo>
                <a:lnTo>
                  <a:pt x="893247" y="317648"/>
                </a:lnTo>
                <a:lnTo>
                  <a:pt x="904163" y="361954"/>
                </a:lnTo>
                <a:lnTo>
                  <a:pt x="910855" y="408114"/>
                </a:lnTo>
                <a:lnTo>
                  <a:pt x="913129" y="455930"/>
                </a:lnTo>
                <a:lnTo>
                  <a:pt x="910855" y="503968"/>
                </a:lnTo>
                <a:lnTo>
                  <a:pt x="904163" y="550324"/>
                </a:lnTo>
                <a:lnTo>
                  <a:pt x="893247" y="594800"/>
                </a:lnTo>
                <a:lnTo>
                  <a:pt x="878304" y="637202"/>
                </a:lnTo>
                <a:lnTo>
                  <a:pt x="859528" y="677335"/>
                </a:lnTo>
                <a:lnTo>
                  <a:pt x="837116" y="715002"/>
                </a:lnTo>
                <a:lnTo>
                  <a:pt x="811261" y="750009"/>
                </a:lnTo>
                <a:lnTo>
                  <a:pt x="782161" y="782161"/>
                </a:lnTo>
                <a:lnTo>
                  <a:pt x="750009" y="811261"/>
                </a:lnTo>
                <a:lnTo>
                  <a:pt x="715002" y="837116"/>
                </a:lnTo>
                <a:lnTo>
                  <a:pt x="677335" y="859528"/>
                </a:lnTo>
                <a:lnTo>
                  <a:pt x="637202" y="878304"/>
                </a:lnTo>
                <a:lnTo>
                  <a:pt x="594800" y="893247"/>
                </a:lnTo>
                <a:lnTo>
                  <a:pt x="550324" y="904163"/>
                </a:lnTo>
                <a:lnTo>
                  <a:pt x="503968" y="910855"/>
                </a:lnTo>
                <a:lnTo>
                  <a:pt x="455929" y="913130"/>
                </a:lnTo>
                <a:lnTo>
                  <a:pt x="408114" y="910855"/>
                </a:lnTo>
                <a:lnTo>
                  <a:pt x="361954" y="904163"/>
                </a:lnTo>
                <a:lnTo>
                  <a:pt x="317648" y="893247"/>
                </a:lnTo>
                <a:lnTo>
                  <a:pt x="275391" y="878304"/>
                </a:lnTo>
                <a:lnTo>
                  <a:pt x="235382" y="859528"/>
                </a:lnTo>
                <a:lnTo>
                  <a:pt x="197817" y="837116"/>
                </a:lnTo>
                <a:lnTo>
                  <a:pt x="162894" y="811261"/>
                </a:lnTo>
                <a:lnTo>
                  <a:pt x="130810" y="782161"/>
                </a:lnTo>
                <a:lnTo>
                  <a:pt x="101761" y="750009"/>
                </a:lnTo>
                <a:lnTo>
                  <a:pt x="75946" y="715002"/>
                </a:lnTo>
                <a:lnTo>
                  <a:pt x="53562" y="677335"/>
                </a:lnTo>
                <a:lnTo>
                  <a:pt x="34805" y="637202"/>
                </a:lnTo>
                <a:lnTo>
                  <a:pt x="19874" y="594800"/>
                </a:lnTo>
                <a:lnTo>
                  <a:pt x="8964" y="550324"/>
                </a:lnTo>
                <a:lnTo>
                  <a:pt x="2273" y="503968"/>
                </a:lnTo>
                <a:lnTo>
                  <a:pt x="0" y="455930"/>
                </a:lnTo>
                <a:lnTo>
                  <a:pt x="2273" y="408114"/>
                </a:lnTo>
                <a:lnTo>
                  <a:pt x="8964" y="361954"/>
                </a:lnTo>
                <a:lnTo>
                  <a:pt x="19874" y="317648"/>
                </a:lnTo>
                <a:lnTo>
                  <a:pt x="34805" y="275391"/>
                </a:lnTo>
                <a:lnTo>
                  <a:pt x="53562" y="235382"/>
                </a:lnTo>
                <a:lnTo>
                  <a:pt x="75946" y="197817"/>
                </a:lnTo>
                <a:lnTo>
                  <a:pt x="101761" y="162894"/>
                </a:lnTo>
                <a:lnTo>
                  <a:pt x="130810" y="130809"/>
                </a:lnTo>
                <a:lnTo>
                  <a:pt x="162894" y="101761"/>
                </a:lnTo>
                <a:lnTo>
                  <a:pt x="197817" y="75946"/>
                </a:lnTo>
                <a:lnTo>
                  <a:pt x="235382" y="53562"/>
                </a:lnTo>
                <a:lnTo>
                  <a:pt x="275391" y="34805"/>
                </a:lnTo>
                <a:lnTo>
                  <a:pt x="317648" y="19874"/>
                </a:lnTo>
                <a:lnTo>
                  <a:pt x="361954" y="8964"/>
                </a:lnTo>
                <a:lnTo>
                  <a:pt x="408114" y="2273"/>
                </a:lnTo>
                <a:lnTo>
                  <a:pt x="455929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4975073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6633431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114" name="object 114"/>
          <p:cNvGraphicFramePr>
            <a:graphicFrameLocks noGrp="1"/>
          </p:cNvGraphicFramePr>
          <p:nvPr/>
        </p:nvGraphicFramePr>
        <p:xfrm>
          <a:off x="1491370" y="570175"/>
          <a:ext cx="4479869" cy="38739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7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29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98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1734">
                <a:tc>
                  <a:txBody>
                    <a:bodyPr/>
                    <a:lstStyle/>
                    <a:p>
                      <a:pPr marL="31750">
                        <a:lnSpc>
                          <a:spcPts val="4945"/>
                        </a:lnSpc>
                      </a:pPr>
                      <a:r>
                        <a:rPr sz="4400" b="1" dirty="0">
                          <a:solidFill>
                            <a:srgbClr val="19191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4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69315" algn="r">
                        <a:lnSpc>
                          <a:spcPts val="4945"/>
                        </a:lnSpc>
                      </a:pPr>
                      <a:r>
                        <a:rPr sz="4400" b="1" dirty="0">
                          <a:solidFill>
                            <a:srgbClr val="19191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4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4945"/>
                        </a:lnSpc>
                      </a:pPr>
                      <a:r>
                        <a:rPr sz="4400" b="1" dirty="0">
                          <a:solidFill>
                            <a:srgbClr val="191919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4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83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90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4400" b="1" dirty="0">
                          <a:solidFill>
                            <a:srgbClr val="19191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4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900">
                        <a:latin typeface="Times New Roman"/>
                        <a:cs typeface="Times New Roman"/>
                      </a:endParaRPr>
                    </a:p>
                    <a:p>
                      <a:pPr marR="86931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4400" b="1" dirty="0">
                          <a:solidFill>
                            <a:srgbClr val="19191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4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  <a:p>
                      <a:pPr marR="24130" algn="r">
                        <a:lnSpc>
                          <a:spcPct val="100000"/>
                        </a:lnSpc>
                      </a:pPr>
                      <a:r>
                        <a:rPr sz="4400" b="1" dirty="0">
                          <a:solidFill>
                            <a:srgbClr val="191919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4400">
                        <a:latin typeface="Arial"/>
                        <a:cs typeface="Arial"/>
                      </a:endParaRPr>
                    </a:p>
                  </a:txBody>
                  <a:tcPr marL="0" marR="0" marT="5182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94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69315" algn="r">
                        <a:lnSpc>
                          <a:spcPts val="5515"/>
                        </a:lnSpc>
                        <a:spcBef>
                          <a:spcPts val="3150"/>
                        </a:spcBef>
                      </a:pPr>
                      <a:r>
                        <a:rPr sz="4400" b="1" dirty="0">
                          <a:solidFill>
                            <a:srgbClr val="19191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4400">
                        <a:latin typeface="Arial"/>
                        <a:cs typeface="Arial"/>
                      </a:endParaRPr>
                    </a:p>
                  </a:txBody>
                  <a:tcPr marL="0" marR="0" marT="362766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5645"/>
                        </a:lnSpc>
                        <a:spcBef>
                          <a:spcPts val="3020"/>
                        </a:spcBef>
                      </a:pPr>
                      <a:r>
                        <a:rPr sz="4400" b="1" dirty="0">
                          <a:solidFill>
                            <a:srgbClr val="191919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4400">
                        <a:latin typeface="Arial"/>
                        <a:cs typeface="Arial"/>
                      </a:endParaRPr>
                    </a:p>
                  </a:txBody>
                  <a:tcPr marL="0" marR="0" marT="347794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036474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08645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08645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788886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788886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654539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654539" y="231536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788886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654539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6840725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59">
                <a:moveTo>
                  <a:pt x="372109" y="0"/>
                </a:moveTo>
                <a:lnTo>
                  <a:pt x="0" y="132079"/>
                </a:lnTo>
                <a:lnTo>
                  <a:pt x="372109" y="264159"/>
                </a:lnTo>
                <a:lnTo>
                  <a:pt x="37210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6840725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59">
                <a:moveTo>
                  <a:pt x="0" y="132079"/>
                </a:moveTo>
                <a:lnTo>
                  <a:pt x="372109" y="264159"/>
                </a:lnTo>
                <a:lnTo>
                  <a:pt x="372109" y="0"/>
                </a:lnTo>
                <a:lnTo>
                  <a:pt x="0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6840725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8499083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7083720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68909" y="0"/>
                </a:moveTo>
                <a:lnTo>
                  <a:pt x="0" y="355600"/>
                </a:lnTo>
                <a:lnTo>
                  <a:pt x="355600" y="186690"/>
                </a:lnTo>
                <a:lnTo>
                  <a:pt x="16890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7083720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355600"/>
                </a:moveTo>
                <a:lnTo>
                  <a:pt x="355600" y="186690"/>
                </a:lnTo>
                <a:lnTo>
                  <a:pt x="168909" y="0"/>
                </a:lnTo>
                <a:lnTo>
                  <a:pt x="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6840725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8499083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7550133" y="1323806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264159" y="0"/>
                </a:moveTo>
                <a:lnTo>
                  <a:pt x="0" y="0"/>
                </a:lnTo>
                <a:lnTo>
                  <a:pt x="132079" y="372110"/>
                </a:lnTo>
                <a:lnTo>
                  <a:pt x="26415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7550133" y="1323806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372110"/>
                </a:moveTo>
                <a:lnTo>
                  <a:pt x="264159" y="0"/>
                </a:lnTo>
                <a:lnTo>
                  <a:pt x="0" y="0"/>
                </a:lnTo>
                <a:lnTo>
                  <a:pt x="132079" y="37211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6840725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8499083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7933629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86690" y="0"/>
                </a:moveTo>
                <a:lnTo>
                  <a:pt x="0" y="186690"/>
                </a:lnTo>
                <a:lnTo>
                  <a:pt x="355600" y="355600"/>
                </a:lnTo>
                <a:lnTo>
                  <a:pt x="18669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7933629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355600"/>
                </a:moveTo>
                <a:lnTo>
                  <a:pt x="186690" y="0"/>
                </a:lnTo>
                <a:lnTo>
                  <a:pt x="0" y="186690"/>
                </a:lnTo>
                <a:lnTo>
                  <a:pt x="35560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6840725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8499083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8161653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59">
                <a:moveTo>
                  <a:pt x="0" y="0"/>
                </a:moveTo>
                <a:lnTo>
                  <a:pt x="0" y="264159"/>
                </a:lnTo>
                <a:lnTo>
                  <a:pt x="372109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8161653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59">
                <a:moveTo>
                  <a:pt x="372109" y="132079"/>
                </a:moveTo>
                <a:lnTo>
                  <a:pt x="0" y="0"/>
                </a:lnTo>
                <a:lnTo>
                  <a:pt x="0" y="264159"/>
                </a:lnTo>
                <a:lnTo>
                  <a:pt x="372109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6840725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8499083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7933629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7933629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6840725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8499083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7550133" y="287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0"/>
                </a:moveTo>
                <a:lnTo>
                  <a:pt x="0" y="372109"/>
                </a:lnTo>
                <a:lnTo>
                  <a:pt x="264159" y="372109"/>
                </a:lnTo>
                <a:lnTo>
                  <a:pt x="13207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7550133" y="287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0"/>
                </a:moveTo>
                <a:lnTo>
                  <a:pt x="0" y="372109"/>
                </a:lnTo>
                <a:lnTo>
                  <a:pt x="264159" y="372109"/>
                </a:lnTo>
                <a:lnTo>
                  <a:pt x="132079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6840725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8499083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7083720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7083720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6840725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8499083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7255315" y="417469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30">
                <a:moveTo>
                  <a:pt x="455929" y="0"/>
                </a:moveTo>
                <a:lnTo>
                  <a:pt x="408114" y="2273"/>
                </a:lnTo>
                <a:lnTo>
                  <a:pt x="361954" y="8964"/>
                </a:lnTo>
                <a:lnTo>
                  <a:pt x="317648" y="19874"/>
                </a:lnTo>
                <a:lnTo>
                  <a:pt x="275391" y="34805"/>
                </a:lnTo>
                <a:lnTo>
                  <a:pt x="235382" y="53562"/>
                </a:lnTo>
                <a:lnTo>
                  <a:pt x="197817" y="75946"/>
                </a:lnTo>
                <a:lnTo>
                  <a:pt x="162894" y="101761"/>
                </a:lnTo>
                <a:lnTo>
                  <a:pt x="130809" y="130810"/>
                </a:lnTo>
                <a:lnTo>
                  <a:pt x="101761" y="162894"/>
                </a:lnTo>
                <a:lnTo>
                  <a:pt x="75946" y="197817"/>
                </a:lnTo>
                <a:lnTo>
                  <a:pt x="53562" y="235382"/>
                </a:lnTo>
                <a:lnTo>
                  <a:pt x="34805" y="275391"/>
                </a:lnTo>
                <a:lnTo>
                  <a:pt x="19874" y="317648"/>
                </a:lnTo>
                <a:lnTo>
                  <a:pt x="8964" y="361954"/>
                </a:lnTo>
                <a:lnTo>
                  <a:pt x="2273" y="408114"/>
                </a:lnTo>
                <a:lnTo>
                  <a:pt x="0" y="455929"/>
                </a:lnTo>
                <a:lnTo>
                  <a:pt x="2273" y="503968"/>
                </a:lnTo>
                <a:lnTo>
                  <a:pt x="8964" y="550324"/>
                </a:lnTo>
                <a:lnTo>
                  <a:pt x="19874" y="594800"/>
                </a:lnTo>
                <a:lnTo>
                  <a:pt x="34805" y="637202"/>
                </a:lnTo>
                <a:lnTo>
                  <a:pt x="53562" y="677335"/>
                </a:lnTo>
                <a:lnTo>
                  <a:pt x="75946" y="715002"/>
                </a:lnTo>
                <a:lnTo>
                  <a:pt x="101761" y="750009"/>
                </a:lnTo>
                <a:lnTo>
                  <a:pt x="130810" y="782161"/>
                </a:lnTo>
                <a:lnTo>
                  <a:pt x="162894" y="811261"/>
                </a:lnTo>
                <a:lnTo>
                  <a:pt x="197817" y="837116"/>
                </a:lnTo>
                <a:lnTo>
                  <a:pt x="235382" y="859528"/>
                </a:lnTo>
                <a:lnTo>
                  <a:pt x="275391" y="878304"/>
                </a:lnTo>
                <a:lnTo>
                  <a:pt x="317648" y="893247"/>
                </a:lnTo>
                <a:lnTo>
                  <a:pt x="361954" y="904163"/>
                </a:lnTo>
                <a:lnTo>
                  <a:pt x="408114" y="910855"/>
                </a:lnTo>
                <a:lnTo>
                  <a:pt x="455929" y="913129"/>
                </a:lnTo>
                <a:lnTo>
                  <a:pt x="503968" y="910855"/>
                </a:lnTo>
                <a:lnTo>
                  <a:pt x="550324" y="904163"/>
                </a:lnTo>
                <a:lnTo>
                  <a:pt x="594800" y="893247"/>
                </a:lnTo>
                <a:lnTo>
                  <a:pt x="637202" y="878304"/>
                </a:lnTo>
                <a:lnTo>
                  <a:pt x="677335" y="859528"/>
                </a:lnTo>
                <a:lnTo>
                  <a:pt x="715002" y="837116"/>
                </a:lnTo>
                <a:lnTo>
                  <a:pt x="750009" y="811261"/>
                </a:lnTo>
                <a:lnTo>
                  <a:pt x="782161" y="782161"/>
                </a:lnTo>
                <a:lnTo>
                  <a:pt x="811261" y="750009"/>
                </a:lnTo>
                <a:lnTo>
                  <a:pt x="837116" y="715002"/>
                </a:lnTo>
                <a:lnTo>
                  <a:pt x="859528" y="677335"/>
                </a:lnTo>
                <a:lnTo>
                  <a:pt x="878304" y="637202"/>
                </a:lnTo>
                <a:lnTo>
                  <a:pt x="893247" y="594800"/>
                </a:lnTo>
                <a:lnTo>
                  <a:pt x="904163" y="550324"/>
                </a:lnTo>
                <a:lnTo>
                  <a:pt x="910855" y="503968"/>
                </a:lnTo>
                <a:lnTo>
                  <a:pt x="913129" y="455929"/>
                </a:lnTo>
                <a:lnTo>
                  <a:pt x="910855" y="408114"/>
                </a:lnTo>
                <a:lnTo>
                  <a:pt x="904163" y="361954"/>
                </a:lnTo>
                <a:lnTo>
                  <a:pt x="893247" y="317648"/>
                </a:lnTo>
                <a:lnTo>
                  <a:pt x="878304" y="275391"/>
                </a:lnTo>
                <a:lnTo>
                  <a:pt x="859528" y="235382"/>
                </a:lnTo>
                <a:lnTo>
                  <a:pt x="837116" y="197817"/>
                </a:lnTo>
                <a:lnTo>
                  <a:pt x="811261" y="162894"/>
                </a:lnTo>
                <a:lnTo>
                  <a:pt x="782161" y="130810"/>
                </a:lnTo>
                <a:lnTo>
                  <a:pt x="750009" y="101761"/>
                </a:lnTo>
                <a:lnTo>
                  <a:pt x="715002" y="75946"/>
                </a:lnTo>
                <a:lnTo>
                  <a:pt x="677335" y="53562"/>
                </a:lnTo>
                <a:lnTo>
                  <a:pt x="637202" y="34805"/>
                </a:lnTo>
                <a:lnTo>
                  <a:pt x="594800" y="19874"/>
                </a:lnTo>
                <a:lnTo>
                  <a:pt x="550324" y="8964"/>
                </a:lnTo>
                <a:lnTo>
                  <a:pt x="503968" y="2273"/>
                </a:lnTo>
                <a:lnTo>
                  <a:pt x="45592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7255315" y="417469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30">
                <a:moveTo>
                  <a:pt x="455929" y="0"/>
                </a:moveTo>
                <a:lnTo>
                  <a:pt x="503968" y="2273"/>
                </a:lnTo>
                <a:lnTo>
                  <a:pt x="550324" y="8964"/>
                </a:lnTo>
                <a:lnTo>
                  <a:pt x="594800" y="19874"/>
                </a:lnTo>
                <a:lnTo>
                  <a:pt x="637202" y="34805"/>
                </a:lnTo>
                <a:lnTo>
                  <a:pt x="677335" y="53562"/>
                </a:lnTo>
                <a:lnTo>
                  <a:pt x="715002" y="75946"/>
                </a:lnTo>
                <a:lnTo>
                  <a:pt x="750009" y="101761"/>
                </a:lnTo>
                <a:lnTo>
                  <a:pt x="782161" y="130809"/>
                </a:lnTo>
                <a:lnTo>
                  <a:pt x="811261" y="162894"/>
                </a:lnTo>
                <a:lnTo>
                  <a:pt x="837116" y="197817"/>
                </a:lnTo>
                <a:lnTo>
                  <a:pt x="859528" y="235382"/>
                </a:lnTo>
                <a:lnTo>
                  <a:pt x="878304" y="275391"/>
                </a:lnTo>
                <a:lnTo>
                  <a:pt x="893247" y="317648"/>
                </a:lnTo>
                <a:lnTo>
                  <a:pt x="904163" y="361954"/>
                </a:lnTo>
                <a:lnTo>
                  <a:pt x="910855" y="408114"/>
                </a:lnTo>
                <a:lnTo>
                  <a:pt x="913129" y="455929"/>
                </a:lnTo>
                <a:lnTo>
                  <a:pt x="910855" y="503968"/>
                </a:lnTo>
                <a:lnTo>
                  <a:pt x="904163" y="550324"/>
                </a:lnTo>
                <a:lnTo>
                  <a:pt x="893247" y="594800"/>
                </a:lnTo>
                <a:lnTo>
                  <a:pt x="878304" y="637202"/>
                </a:lnTo>
                <a:lnTo>
                  <a:pt x="859528" y="677335"/>
                </a:lnTo>
                <a:lnTo>
                  <a:pt x="837116" y="715002"/>
                </a:lnTo>
                <a:lnTo>
                  <a:pt x="811261" y="750009"/>
                </a:lnTo>
                <a:lnTo>
                  <a:pt x="782161" y="782161"/>
                </a:lnTo>
                <a:lnTo>
                  <a:pt x="750009" y="811261"/>
                </a:lnTo>
                <a:lnTo>
                  <a:pt x="715002" y="837116"/>
                </a:lnTo>
                <a:lnTo>
                  <a:pt x="677335" y="859528"/>
                </a:lnTo>
                <a:lnTo>
                  <a:pt x="637202" y="878304"/>
                </a:lnTo>
                <a:lnTo>
                  <a:pt x="594800" y="893247"/>
                </a:lnTo>
                <a:lnTo>
                  <a:pt x="550324" y="904163"/>
                </a:lnTo>
                <a:lnTo>
                  <a:pt x="503968" y="910855"/>
                </a:lnTo>
                <a:lnTo>
                  <a:pt x="455929" y="913129"/>
                </a:lnTo>
                <a:lnTo>
                  <a:pt x="408114" y="910855"/>
                </a:lnTo>
                <a:lnTo>
                  <a:pt x="361954" y="904163"/>
                </a:lnTo>
                <a:lnTo>
                  <a:pt x="317648" y="893247"/>
                </a:lnTo>
                <a:lnTo>
                  <a:pt x="275391" y="878304"/>
                </a:lnTo>
                <a:lnTo>
                  <a:pt x="235382" y="859528"/>
                </a:lnTo>
                <a:lnTo>
                  <a:pt x="197817" y="837116"/>
                </a:lnTo>
                <a:lnTo>
                  <a:pt x="162894" y="811261"/>
                </a:lnTo>
                <a:lnTo>
                  <a:pt x="130810" y="782161"/>
                </a:lnTo>
                <a:lnTo>
                  <a:pt x="101761" y="750009"/>
                </a:lnTo>
                <a:lnTo>
                  <a:pt x="75946" y="715002"/>
                </a:lnTo>
                <a:lnTo>
                  <a:pt x="53562" y="677335"/>
                </a:lnTo>
                <a:lnTo>
                  <a:pt x="34805" y="637202"/>
                </a:lnTo>
                <a:lnTo>
                  <a:pt x="19874" y="594800"/>
                </a:lnTo>
                <a:lnTo>
                  <a:pt x="8964" y="550324"/>
                </a:lnTo>
                <a:lnTo>
                  <a:pt x="2273" y="503968"/>
                </a:lnTo>
                <a:lnTo>
                  <a:pt x="0" y="455929"/>
                </a:lnTo>
                <a:lnTo>
                  <a:pt x="2273" y="408114"/>
                </a:lnTo>
                <a:lnTo>
                  <a:pt x="8964" y="361954"/>
                </a:lnTo>
                <a:lnTo>
                  <a:pt x="19874" y="317648"/>
                </a:lnTo>
                <a:lnTo>
                  <a:pt x="34805" y="275391"/>
                </a:lnTo>
                <a:lnTo>
                  <a:pt x="53562" y="235382"/>
                </a:lnTo>
                <a:lnTo>
                  <a:pt x="75946" y="197817"/>
                </a:lnTo>
                <a:lnTo>
                  <a:pt x="101761" y="162894"/>
                </a:lnTo>
                <a:lnTo>
                  <a:pt x="130809" y="130810"/>
                </a:lnTo>
                <a:lnTo>
                  <a:pt x="162894" y="101761"/>
                </a:lnTo>
                <a:lnTo>
                  <a:pt x="197817" y="75946"/>
                </a:lnTo>
                <a:lnTo>
                  <a:pt x="235382" y="53562"/>
                </a:lnTo>
                <a:lnTo>
                  <a:pt x="275391" y="34805"/>
                </a:lnTo>
                <a:lnTo>
                  <a:pt x="317648" y="19874"/>
                </a:lnTo>
                <a:lnTo>
                  <a:pt x="361954" y="8964"/>
                </a:lnTo>
                <a:lnTo>
                  <a:pt x="408114" y="2273"/>
                </a:lnTo>
                <a:lnTo>
                  <a:pt x="455929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6840725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8499083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7520191" y="449714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434197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48401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10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62606" y="847029"/>
            <a:ext cx="131287" cy="0"/>
          </a:xfrm>
          <a:custGeom>
            <a:avLst/>
            <a:gdLst/>
            <a:ahLst/>
            <a:cxnLst/>
            <a:rect l="l" t="t" r="r" b="b"/>
            <a:pathLst>
              <a:path w="144779">
                <a:moveTo>
                  <a:pt x="0" y="0"/>
                </a:moveTo>
                <a:lnTo>
                  <a:pt x="14477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077962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08645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508645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88886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788886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654539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654539" y="231536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788886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654539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6840725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59">
                <a:moveTo>
                  <a:pt x="372109" y="0"/>
                </a:moveTo>
                <a:lnTo>
                  <a:pt x="0" y="132079"/>
                </a:lnTo>
                <a:lnTo>
                  <a:pt x="372109" y="264159"/>
                </a:lnTo>
                <a:lnTo>
                  <a:pt x="37210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6840725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59">
                <a:moveTo>
                  <a:pt x="0" y="132079"/>
                </a:moveTo>
                <a:lnTo>
                  <a:pt x="372109" y="264159"/>
                </a:lnTo>
                <a:lnTo>
                  <a:pt x="372109" y="0"/>
                </a:lnTo>
                <a:lnTo>
                  <a:pt x="0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6840725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8499083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7083720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68909" y="0"/>
                </a:moveTo>
                <a:lnTo>
                  <a:pt x="0" y="355600"/>
                </a:lnTo>
                <a:lnTo>
                  <a:pt x="355600" y="186690"/>
                </a:lnTo>
                <a:lnTo>
                  <a:pt x="16890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7083720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355600"/>
                </a:moveTo>
                <a:lnTo>
                  <a:pt x="355600" y="186690"/>
                </a:lnTo>
                <a:lnTo>
                  <a:pt x="168909" y="0"/>
                </a:lnTo>
                <a:lnTo>
                  <a:pt x="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6840725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8499083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7550133" y="1323806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264159" y="0"/>
                </a:moveTo>
                <a:lnTo>
                  <a:pt x="0" y="0"/>
                </a:lnTo>
                <a:lnTo>
                  <a:pt x="132079" y="372110"/>
                </a:lnTo>
                <a:lnTo>
                  <a:pt x="26415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7550133" y="1323806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372110"/>
                </a:moveTo>
                <a:lnTo>
                  <a:pt x="264159" y="0"/>
                </a:lnTo>
                <a:lnTo>
                  <a:pt x="0" y="0"/>
                </a:lnTo>
                <a:lnTo>
                  <a:pt x="132079" y="37211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6840725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8499083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7933629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86690" y="0"/>
                </a:moveTo>
                <a:lnTo>
                  <a:pt x="0" y="186690"/>
                </a:lnTo>
                <a:lnTo>
                  <a:pt x="355600" y="355600"/>
                </a:lnTo>
                <a:lnTo>
                  <a:pt x="18669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7933629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355600"/>
                </a:moveTo>
                <a:lnTo>
                  <a:pt x="186690" y="0"/>
                </a:lnTo>
                <a:lnTo>
                  <a:pt x="0" y="186690"/>
                </a:lnTo>
                <a:lnTo>
                  <a:pt x="35560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6840725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8499083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8161653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59">
                <a:moveTo>
                  <a:pt x="0" y="0"/>
                </a:moveTo>
                <a:lnTo>
                  <a:pt x="0" y="264159"/>
                </a:lnTo>
                <a:lnTo>
                  <a:pt x="372109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8161653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59">
                <a:moveTo>
                  <a:pt x="372109" y="132079"/>
                </a:moveTo>
                <a:lnTo>
                  <a:pt x="0" y="0"/>
                </a:lnTo>
                <a:lnTo>
                  <a:pt x="0" y="264159"/>
                </a:lnTo>
                <a:lnTo>
                  <a:pt x="372109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6840725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8499083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7933629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7933629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6840725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8499083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7550133" y="287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0"/>
                </a:moveTo>
                <a:lnTo>
                  <a:pt x="0" y="372109"/>
                </a:lnTo>
                <a:lnTo>
                  <a:pt x="264159" y="372109"/>
                </a:lnTo>
                <a:lnTo>
                  <a:pt x="13207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7550133" y="287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0"/>
                </a:moveTo>
                <a:lnTo>
                  <a:pt x="0" y="372109"/>
                </a:lnTo>
                <a:lnTo>
                  <a:pt x="264159" y="372109"/>
                </a:lnTo>
                <a:lnTo>
                  <a:pt x="132079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6840725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8499083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7083720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7083720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6840725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8499083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7255315" y="417469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30">
                <a:moveTo>
                  <a:pt x="455929" y="0"/>
                </a:moveTo>
                <a:lnTo>
                  <a:pt x="408114" y="2273"/>
                </a:lnTo>
                <a:lnTo>
                  <a:pt x="361954" y="8964"/>
                </a:lnTo>
                <a:lnTo>
                  <a:pt x="317648" y="19874"/>
                </a:lnTo>
                <a:lnTo>
                  <a:pt x="275391" y="34805"/>
                </a:lnTo>
                <a:lnTo>
                  <a:pt x="235382" y="53562"/>
                </a:lnTo>
                <a:lnTo>
                  <a:pt x="197817" y="75946"/>
                </a:lnTo>
                <a:lnTo>
                  <a:pt x="162894" y="101761"/>
                </a:lnTo>
                <a:lnTo>
                  <a:pt x="130809" y="130810"/>
                </a:lnTo>
                <a:lnTo>
                  <a:pt x="101761" y="162894"/>
                </a:lnTo>
                <a:lnTo>
                  <a:pt x="75946" y="197817"/>
                </a:lnTo>
                <a:lnTo>
                  <a:pt x="53562" y="235382"/>
                </a:lnTo>
                <a:lnTo>
                  <a:pt x="34805" y="275391"/>
                </a:lnTo>
                <a:lnTo>
                  <a:pt x="19874" y="317648"/>
                </a:lnTo>
                <a:lnTo>
                  <a:pt x="8964" y="361954"/>
                </a:lnTo>
                <a:lnTo>
                  <a:pt x="2273" y="408114"/>
                </a:lnTo>
                <a:lnTo>
                  <a:pt x="0" y="455929"/>
                </a:lnTo>
                <a:lnTo>
                  <a:pt x="2273" y="503968"/>
                </a:lnTo>
                <a:lnTo>
                  <a:pt x="8964" y="550324"/>
                </a:lnTo>
                <a:lnTo>
                  <a:pt x="19874" y="594800"/>
                </a:lnTo>
                <a:lnTo>
                  <a:pt x="34805" y="637202"/>
                </a:lnTo>
                <a:lnTo>
                  <a:pt x="53562" y="677335"/>
                </a:lnTo>
                <a:lnTo>
                  <a:pt x="75946" y="715002"/>
                </a:lnTo>
                <a:lnTo>
                  <a:pt x="101761" y="750009"/>
                </a:lnTo>
                <a:lnTo>
                  <a:pt x="130810" y="782161"/>
                </a:lnTo>
                <a:lnTo>
                  <a:pt x="162894" y="811261"/>
                </a:lnTo>
                <a:lnTo>
                  <a:pt x="197817" y="837116"/>
                </a:lnTo>
                <a:lnTo>
                  <a:pt x="235382" y="859528"/>
                </a:lnTo>
                <a:lnTo>
                  <a:pt x="275391" y="878304"/>
                </a:lnTo>
                <a:lnTo>
                  <a:pt x="317648" y="893247"/>
                </a:lnTo>
                <a:lnTo>
                  <a:pt x="361954" y="904163"/>
                </a:lnTo>
                <a:lnTo>
                  <a:pt x="408114" y="910855"/>
                </a:lnTo>
                <a:lnTo>
                  <a:pt x="455929" y="913129"/>
                </a:lnTo>
                <a:lnTo>
                  <a:pt x="503968" y="910855"/>
                </a:lnTo>
                <a:lnTo>
                  <a:pt x="550324" y="904163"/>
                </a:lnTo>
                <a:lnTo>
                  <a:pt x="594800" y="893247"/>
                </a:lnTo>
                <a:lnTo>
                  <a:pt x="637202" y="878304"/>
                </a:lnTo>
                <a:lnTo>
                  <a:pt x="677335" y="859528"/>
                </a:lnTo>
                <a:lnTo>
                  <a:pt x="715002" y="837116"/>
                </a:lnTo>
                <a:lnTo>
                  <a:pt x="750009" y="811261"/>
                </a:lnTo>
                <a:lnTo>
                  <a:pt x="782161" y="782161"/>
                </a:lnTo>
                <a:lnTo>
                  <a:pt x="811261" y="750009"/>
                </a:lnTo>
                <a:lnTo>
                  <a:pt x="837116" y="715002"/>
                </a:lnTo>
                <a:lnTo>
                  <a:pt x="859528" y="677335"/>
                </a:lnTo>
                <a:lnTo>
                  <a:pt x="878304" y="637202"/>
                </a:lnTo>
                <a:lnTo>
                  <a:pt x="893247" y="594800"/>
                </a:lnTo>
                <a:lnTo>
                  <a:pt x="904163" y="550324"/>
                </a:lnTo>
                <a:lnTo>
                  <a:pt x="910855" y="503968"/>
                </a:lnTo>
                <a:lnTo>
                  <a:pt x="913129" y="455929"/>
                </a:lnTo>
                <a:lnTo>
                  <a:pt x="910855" y="408114"/>
                </a:lnTo>
                <a:lnTo>
                  <a:pt x="904163" y="361954"/>
                </a:lnTo>
                <a:lnTo>
                  <a:pt x="893247" y="317648"/>
                </a:lnTo>
                <a:lnTo>
                  <a:pt x="878304" y="275391"/>
                </a:lnTo>
                <a:lnTo>
                  <a:pt x="859528" y="235382"/>
                </a:lnTo>
                <a:lnTo>
                  <a:pt x="837116" y="197817"/>
                </a:lnTo>
                <a:lnTo>
                  <a:pt x="811261" y="162894"/>
                </a:lnTo>
                <a:lnTo>
                  <a:pt x="782161" y="130810"/>
                </a:lnTo>
                <a:lnTo>
                  <a:pt x="750009" y="101761"/>
                </a:lnTo>
                <a:lnTo>
                  <a:pt x="715002" y="75946"/>
                </a:lnTo>
                <a:lnTo>
                  <a:pt x="677335" y="53562"/>
                </a:lnTo>
                <a:lnTo>
                  <a:pt x="637202" y="34805"/>
                </a:lnTo>
                <a:lnTo>
                  <a:pt x="594800" y="19874"/>
                </a:lnTo>
                <a:lnTo>
                  <a:pt x="550324" y="8964"/>
                </a:lnTo>
                <a:lnTo>
                  <a:pt x="503968" y="2273"/>
                </a:lnTo>
                <a:lnTo>
                  <a:pt x="45592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7255315" y="417469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30">
                <a:moveTo>
                  <a:pt x="455929" y="0"/>
                </a:moveTo>
                <a:lnTo>
                  <a:pt x="503968" y="2273"/>
                </a:lnTo>
                <a:lnTo>
                  <a:pt x="550324" y="8964"/>
                </a:lnTo>
                <a:lnTo>
                  <a:pt x="594800" y="19874"/>
                </a:lnTo>
                <a:lnTo>
                  <a:pt x="637202" y="34805"/>
                </a:lnTo>
                <a:lnTo>
                  <a:pt x="677335" y="53562"/>
                </a:lnTo>
                <a:lnTo>
                  <a:pt x="715002" y="75946"/>
                </a:lnTo>
                <a:lnTo>
                  <a:pt x="750009" y="101761"/>
                </a:lnTo>
                <a:lnTo>
                  <a:pt x="782161" y="130809"/>
                </a:lnTo>
                <a:lnTo>
                  <a:pt x="811261" y="162894"/>
                </a:lnTo>
                <a:lnTo>
                  <a:pt x="837116" y="197817"/>
                </a:lnTo>
                <a:lnTo>
                  <a:pt x="859528" y="235382"/>
                </a:lnTo>
                <a:lnTo>
                  <a:pt x="878304" y="275391"/>
                </a:lnTo>
                <a:lnTo>
                  <a:pt x="893247" y="317648"/>
                </a:lnTo>
                <a:lnTo>
                  <a:pt x="904163" y="361954"/>
                </a:lnTo>
                <a:lnTo>
                  <a:pt x="910855" y="408114"/>
                </a:lnTo>
                <a:lnTo>
                  <a:pt x="913129" y="455929"/>
                </a:lnTo>
                <a:lnTo>
                  <a:pt x="910855" y="503968"/>
                </a:lnTo>
                <a:lnTo>
                  <a:pt x="904163" y="550324"/>
                </a:lnTo>
                <a:lnTo>
                  <a:pt x="893247" y="594800"/>
                </a:lnTo>
                <a:lnTo>
                  <a:pt x="878304" y="637202"/>
                </a:lnTo>
                <a:lnTo>
                  <a:pt x="859528" y="677335"/>
                </a:lnTo>
                <a:lnTo>
                  <a:pt x="837116" y="715002"/>
                </a:lnTo>
                <a:lnTo>
                  <a:pt x="811261" y="750009"/>
                </a:lnTo>
                <a:lnTo>
                  <a:pt x="782161" y="782161"/>
                </a:lnTo>
                <a:lnTo>
                  <a:pt x="750009" y="811261"/>
                </a:lnTo>
                <a:lnTo>
                  <a:pt x="715002" y="837116"/>
                </a:lnTo>
                <a:lnTo>
                  <a:pt x="677335" y="859528"/>
                </a:lnTo>
                <a:lnTo>
                  <a:pt x="637202" y="878304"/>
                </a:lnTo>
                <a:lnTo>
                  <a:pt x="594800" y="893247"/>
                </a:lnTo>
                <a:lnTo>
                  <a:pt x="550324" y="904163"/>
                </a:lnTo>
                <a:lnTo>
                  <a:pt x="503968" y="910855"/>
                </a:lnTo>
                <a:lnTo>
                  <a:pt x="455929" y="913129"/>
                </a:lnTo>
                <a:lnTo>
                  <a:pt x="408114" y="910855"/>
                </a:lnTo>
                <a:lnTo>
                  <a:pt x="361954" y="904163"/>
                </a:lnTo>
                <a:lnTo>
                  <a:pt x="317648" y="893247"/>
                </a:lnTo>
                <a:lnTo>
                  <a:pt x="275391" y="878304"/>
                </a:lnTo>
                <a:lnTo>
                  <a:pt x="235382" y="859528"/>
                </a:lnTo>
                <a:lnTo>
                  <a:pt x="197817" y="837116"/>
                </a:lnTo>
                <a:lnTo>
                  <a:pt x="162894" y="811261"/>
                </a:lnTo>
                <a:lnTo>
                  <a:pt x="130810" y="782161"/>
                </a:lnTo>
                <a:lnTo>
                  <a:pt x="101761" y="750009"/>
                </a:lnTo>
                <a:lnTo>
                  <a:pt x="75946" y="715002"/>
                </a:lnTo>
                <a:lnTo>
                  <a:pt x="53562" y="677335"/>
                </a:lnTo>
                <a:lnTo>
                  <a:pt x="34805" y="637202"/>
                </a:lnTo>
                <a:lnTo>
                  <a:pt x="19874" y="594800"/>
                </a:lnTo>
                <a:lnTo>
                  <a:pt x="8964" y="550324"/>
                </a:lnTo>
                <a:lnTo>
                  <a:pt x="2273" y="503968"/>
                </a:lnTo>
                <a:lnTo>
                  <a:pt x="0" y="455929"/>
                </a:lnTo>
                <a:lnTo>
                  <a:pt x="2273" y="408114"/>
                </a:lnTo>
                <a:lnTo>
                  <a:pt x="8964" y="361954"/>
                </a:lnTo>
                <a:lnTo>
                  <a:pt x="19874" y="317648"/>
                </a:lnTo>
                <a:lnTo>
                  <a:pt x="34805" y="275391"/>
                </a:lnTo>
                <a:lnTo>
                  <a:pt x="53562" y="235382"/>
                </a:lnTo>
                <a:lnTo>
                  <a:pt x="75946" y="197817"/>
                </a:lnTo>
                <a:lnTo>
                  <a:pt x="101761" y="162894"/>
                </a:lnTo>
                <a:lnTo>
                  <a:pt x="130809" y="130810"/>
                </a:lnTo>
                <a:lnTo>
                  <a:pt x="162894" y="101761"/>
                </a:lnTo>
                <a:lnTo>
                  <a:pt x="197817" y="75946"/>
                </a:lnTo>
                <a:lnTo>
                  <a:pt x="235382" y="53562"/>
                </a:lnTo>
                <a:lnTo>
                  <a:pt x="275391" y="34805"/>
                </a:lnTo>
                <a:lnTo>
                  <a:pt x="317648" y="19874"/>
                </a:lnTo>
                <a:lnTo>
                  <a:pt x="361954" y="8964"/>
                </a:lnTo>
                <a:lnTo>
                  <a:pt x="408114" y="2273"/>
                </a:lnTo>
                <a:lnTo>
                  <a:pt x="455929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6840725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8499083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7520191" y="449714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434197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48401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10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62606" y="847029"/>
            <a:ext cx="131287" cy="0"/>
          </a:xfrm>
          <a:custGeom>
            <a:avLst/>
            <a:gdLst/>
            <a:ahLst/>
            <a:cxnLst/>
            <a:rect l="l" t="t" r="r" b="b"/>
            <a:pathLst>
              <a:path w="144779">
                <a:moveTo>
                  <a:pt x="0" y="0"/>
                </a:moveTo>
                <a:lnTo>
                  <a:pt x="14477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077962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08645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508645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88886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788886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654539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654539" y="231536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788886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654539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6840725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59">
                <a:moveTo>
                  <a:pt x="372109" y="0"/>
                </a:moveTo>
                <a:lnTo>
                  <a:pt x="0" y="132079"/>
                </a:lnTo>
                <a:lnTo>
                  <a:pt x="372109" y="264159"/>
                </a:lnTo>
                <a:lnTo>
                  <a:pt x="37210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6840725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59">
                <a:moveTo>
                  <a:pt x="0" y="132079"/>
                </a:moveTo>
                <a:lnTo>
                  <a:pt x="372109" y="264159"/>
                </a:lnTo>
                <a:lnTo>
                  <a:pt x="372109" y="0"/>
                </a:lnTo>
                <a:lnTo>
                  <a:pt x="0" y="132079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6840725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8499083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7083720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68909" y="0"/>
                </a:moveTo>
                <a:lnTo>
                  <a:pt x="0" y="355600"/>
                </a:lnTo>
                <a:lnTo>
                  <a:pt x="355600" y="186690"/>
                </a:lnTo>
                <a:lnTo>
                  <a:pt x="16890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7083720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355600"/>
                </a:moveTo>
                <a:lnTo>
                  <a:pt x="355600" y="186690"/>
                </a:lnTo>
                <a:lnTo>
                  <a:pt x="168909" y="0"/>
                </a:lnTo>
                <a:lnTo>
                  <a:pt x="0" y="35560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6840725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8499083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7550133" y="1323806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264159" y="0"/>
                </a:moveTo>
                <a:lnTo>
                  <a:pt x="0" y="0"/>
                </a:lnTo>
                <a:lnTo>
                  <a:pt x="132079" y="372110"/>
                </a:lnTo>
                <a:lnTo>
                  <a:pt x="26415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7550133" y="1323806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372110"/>
                </a:moveTo>
                <a:lnTo>
                  <a:pt x="264159" y="0"/>
                </a:lnTo>
                <a:lnTo>
                  <a:pt x="0" y="0"/>
                </a:lnTo>
                <a:lnTo>
                  <a:pt x="132079" y="37211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6840725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8499083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7933629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86690" y="0"/>
                </a:moveTo>
                <a:lnTo>
                  <a:pt x="0" y="186690"/>
                </a:lnTo>
                <a:lnTo>
                  <a:pt x="355600" y="355600"/>
                </a:lnTo>
                <a:lnTo>
                  <a:pt x="18669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7933629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355600"/>
                </a:moveTo>
                <a:lnTo>
                  <a:pt x="186690" y="0"/>
                </a:lnTo>
                <a:lnTo>
                  <a:pt x="0" y="186690"/>
                </a:lnTo>
                <a:lnTo>
                  <a:pt x="355600" y="35560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6840725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8499083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8161653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59">
                <a:moveTo>
                  <a:pt x="0" y="0"/>
                </a:moveTo>
                <a:lnTo>
                  <a:pt x="0" y="264159"/>
                </a:lnTo>
                <a:lnTo>
                  <a:pt x="372109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8161653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59">
                <a:moveTo>
                  <a:pt x="372109" y="132079"/>
                </a:moveTo>
                <a:lnTo>
                  <a:pt x="0" y="0"/>
                </a:lnTo>
                <a:lnTo>
                  <a:pt x="0" y="264159"/>
                </a:lnTo>
                <a:lnTo>
                  <a:pt x="372109" y="132079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6840725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8499083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7933629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7933629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6840725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8499083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7550133" y="287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0"/>
                </a:moveTo>
                <a:lnTo>
                  <a:pt x="0" y="372109"/>
                </a:lnTo>
                <a:lnTo>
                  <a:pt x="264159" y="372109"/>
                </a:lnTo>
                <a:lnTo>
                  <a:pt x="13207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7550133" y="287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0"/>
                </a:moveTo>
                <a:lnTo>
                  <a:pt x="0" y="372109"/>
                </a:lnTo>
                <a:lnTo>
                  <a:pt x="264159" y="372109"/>
                </a:lnTo>
                <a:lnTo>
                  <a:pt x="132079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6840725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8499083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7083720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7083720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6840725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8499083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7255315" y="417469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30">
                <a:moveTo>
                  <a:pt x="455929" y="0"/>
                </a:moveTo>
                <a:lnTo>
                  <a:pt x="408114" y="2273"/>
                </a:lnTo>
                <a:lnTo>
                  <a:pt x="361954" y="8964"/>
                </a:lnTo>
                <a:lnTo>
                  <a:pt x="317648" y="19874"/>
                </a:lnTo>
                <a:lnTo>
                  <a:pt x="275391" y="34805"/>
                </a:lnTo>
                <a:lnTo>
                  <a:pt x="235382" y="53562"/>
                </a:lnTo>
                <a:lnTo>
                  <a:pt x="197817" y="75946"/>
                </a:lnTo>
                <a:lnTo>
                  <a:pt x="162894" y="101761"/>
                </a:lnTo>
                <a:lnTo>
                  <a:pt x="130809" y="130810"/>
                </a:lnTo>
                <a:lnTo>
                  <a:pt x="101761" y="162894"/>
                </a:lnTo>
                <a:lnTo>
                  <a:pt x="75946" y="197817"/>
                </a:lnTo>
                <a:lnTo>
                  <a:pt x="53562" y="235382"/>
                </a:lnTo>
                <a:lnTo>
                  <a:pt x="34805" y="275391"/>
                </a:lnTo>
                <a:lnTo>
                  <a:pt x="19874" y="317648"/>
                </a:lnTo>
                <a:lnTo>
                  <a:pt x="8964" y="361954"/>
                </a:lnTo>
                <a:lnTo>
                  <a:pt x="2273" y="408114"/>
                </a:lnTo>
                <a:lnTo>
                  <a:pt x="0" y="455929"/>
                </a:lnTo>
                <a:lnTo>
                  <a:pt x="2273" y="503968"/>
                </a:lnTo>
                <a:lnTo>
                  <a:pt x="8964" y="550324"/>
                </a:lnTo>
                <a:lnTo>
                  <a:pt x="19874" y="594800"/>
                </a:lnTo>
                <a:lnTo>
                  <a:pt x="34805" y="637202"/>
                </a:lnTo>
                <a:lnTo>
                  <a:pt x="53562" y="677335"/>
                </a:lnTo>
                <a:lnTo>
                  <a:pt x="75946" y="715002"/>
                </a:lnTo>
                <a:lnTo>
                  <a:pt x="101761" y="750009"/>
                </a:lnTo>
                <a:lnTo>
                  <a:pt x="130810" y="782161"/>
                </a:lnTo>
                <a:lnTo>
                  <a:pt x="162894" y="811261"/>
                </a:lnTo>
                <a:lnTo>
                  <a:pt x="197817" y="837116"/>
                </a:lnTo>
                <a:lnTo>
                  <a:pt x="235382" y="859528"/>
                </a:lnTo>
                <a:lnTo>
                  <a:pt x="275391" y="878304"/>
                </a:lnTo>
                <a:lnTo>
                  <a:pt x="317648" y="893247"/>
                </a:lnTo>
                <a:lnTo>
                  <a:pt x="361954" y="904163"/>
                </a:lnTo>
                <a:lnTo>
                  <a:pt x="408114" y="910855"/>
                </a:lnTo>
                <a:lnTo>
                  <a:pt x="455929" y="913129"/>
                </a:lnTo>
                <a:lnTo>
                  <a:pt x="503968" y="910855"/>
                </a:lnTo>
                <a:lnTo>
                  <a:pt x="550324" y="904163"/>
                </a:lnTo>
                <a:lnTo>
                  <a:pt x="594800" y="893247"/>
                </a:lnTo>
                <a:lnTo>
                  <a:pt x="637202" y="878304"/>
                </a:lnTo>
                <a:lnTo>
                  <a:pt x="677335" y="859528"/>
                </a:lnTo>
                <a:lnTo>
                  <a:pt x="715002" y="837116"/>
                </a:lnTo>
                <a:lnTo>
                  <a:pt x="750009" y="811261"/>
                </a:lnTo>
                <a:lnTo>
                  <a:pt x="782161" y="782161"/>
                </a:lnTo>
                <a:lnTo>
                  <a:pt x="811261" y="750009"/>
                </a:lnTo>
                <a:lnTo>
                  <a:pt x="837116" y="715002"/>
                </a:lnTo>
                <a:lnTo>
                  <a:pt x="859528" y="677335"/>
                </a:lnTo>
                <a:lnTo>
                  <a:pt x="878304" y="637202"/>
                </a:lnTo>
                <a:lnTo>
                  <a:pt x="893247" y="594800"/>
                </a:lnTo>
                <a:lnTo>
                  <a:pt x="904163" y="550324"/>
                </a:lnTo>
                <a:lnTo>
                  <a:pt x="910855" y="503968"/>
                </a:lnTo>
                <a:lnTo>
                  <a:pt x="913129" y="455929"/>
                </a:lnTo>
                <a:lnTo>
                  <a:pt x="910855" y="408114"/>
                </a:lnTo>
                <a:lnTo>
                  <a:pt x="904163" y="361954"/>
                </a:lnTo>
                <a:lnTo>
                  <a:pt x="893247" y="317648"/>
                </a:lnTo>
                <a:lnTo>
                  <a:pt x="878304" y="275391"/>
                </a:lnTo>
                <a:lnTo>
                  <a:pt x="859528" y="235382"/>
                </a:lnTo>
                <a:lnTo>
                  <a:pt x="837116" y="197817"/>
                </a:lnTo>
                <a:lnTo>
                  <a:pt x="811261" y="162894"/>
                </a:lnTo>
                <a:lnTo>
                  <a:pt x="782161" y="130810"/>
                </a:lnTo>
                <a:lnTo>
                  <a:pt x="750009" y="101761"/>
                </a:lnTo>
                <a:lnTo>
                  <a:pt x="715002" y="75946"/>
                </a:lnTo>
                <a:lnTo>
                  <a:pt x="677335" y="53562"/>
                </a:lnTo>
                <a:lnTo>
                  <a:pt x="637202" y="34805"/>
                </a:lnTo>
                <a:lnTo>
                  <a:pt x="594800" y="19874"/>
                </a:lnTo>
                <a:lnTo>
                  <a:pt x="550324" y="8964"/>
                </a:lnTo>
                <a:lnTo>
                  <a:pt x="503968" y="2273"/>
                </a:lnTo>
                <a:lnTo>
                  <a:pt x="45592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7255315" y="417469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30">
                <a:moveTo>
                  <a:pt x="455929" y="0"/>
                </a:moveTo>
                <a:lnTo>
                  <a:pt x="503968" y="2273"/>
                </a:lnTo>
                <a:lnTo>
                  <a:pt x="550324" y="8964"/>
                </a:lnTo>
                <a:lnTo>
                  <a:pt x="594800" y="19874"/>
                </a:lnTo>
                <a:lnTo>
                  <a:pt x="637202" y="34805"/>
                </a:lnTo>
                <a:lnTo>
                  <a:pt x="677335" y="53562"/>
                </a:lnTo>
                <a:lnTo>
                  <a:pt x="715002" y="75946"/>
                </a:lnTo>
                <a:lnTo>
                  <a:pt x="750009" y="101761"/>
                </a:lnTo>
                <a:lnTo>
                  <a:pt x="782161" y="130809"/>
                </a:lnTo>
                <a:lnTo>
                  <a:pt x="811261" y="162894"/>
                </a:lnTo>
                <a:lnTo>
                  <a:pt x="837116" y="197817"/>
                </a:lnTo>
                <a:lnTo>
                  <a:pt x="859528" y="235382"/>
                </a:lnTo>
                <a:lnTo>
                  <a:pt x="878304" y="275391"/>
                </a:lnTo>
                <a:lnTo>
                  <a:pt x="893247" y="317648"/>
                </a:lnTo>
                <a:lnTo>
                  <a:pt x="904163" y="361954"/>
                </a:lnTo>
                <a:lnTo>
                  <a:pt x="910855" y="408114"/>
                </a:lnTo>
                <a:lnTo>
                  <a:pt x="913129" y="455929"/>
                </a:lnTo>
                <a:lnTo>
                  <a:pt x="910855" y="503968"/>
                </a:lnTo>
                <a:lnTo>
                  <a:pt x="904163" y="550324"/>
                </a:lnTo>
                <a:lnTo>
                  <a:pt x="893247" y="594800"/>
                </a:lnTo>
                <a:lnTo>
                  <a:pt x="878304" y="637202"/>
                </a:lnTo>
                <a:lnTo>
                  <a:pt x="859528" y="677335"/>
                </a:lnTo>
                <a:lnTo>
                  <a:pt x="837116" y="715002"/>
                </a:lnTo>
                <a:lnTo>
                  <a:pt x="811261" y="750009"/>
                </a:lnTo>
                <a:lnTo>
                  <a:pt x="782161" y="782161"/>
                </a:lnTo>
                <a:lnTo>
                  <a:pt x="750009" y="811261"/>
                </a:lnTo>
                <a:lnTo>
                  <a:pt x="715002" y="837116"/>
                </a:lnTo>
                <a:lnTo>
                  <a:pt x="677335" y="859528"/>
                </a:lnTo>
                <a:lnTo>
                  <a:pt x="637202" y="878304"/>
                </a:lnTo>
                <a:lnTo>
                  <a:pt x="594800" y="893247"/>
                </a:lnTo>
                <a:lnTo>
                  <a:pt x="550324" y="904163"/>
                </a:lnTo>
                <a:lnTo>
                  <a:pt x="503968" y="910855"/>
                </a:lnTo>
                <a:lnTo>
                  <a:pt x="455929" y="913129"/>
                </a:lnTo>
                <a:lnTo>
                  <a:pt x="408114" y="910855"/>
                </a:lnTo>
                <a:lnTo>
                  <a:pt x="361954" y="904163"/>
                </a:lnTo>
                <a:lnTo>
                  <a:pt x="317648" y="893247"/>
                </a:lnTo>
                <a:lnTo>
                  <a:pt x="275391" y="878304"/>
                </a:lnTo>
                <a:lnTo>
                  <a:pt x="235382" y="859528"/>
                </a:lnTo>
                <a:lnTo>
                  <a:pt x="197817" y="837116"/>
                </a:lnTo>
                <a:lnTo>
                  <a:pt x="162894" y="811261"/>
                </a:lnTo>
                <a:lnTo>
                  <a:pt x="130810" y="782161"/>
                </a:lnTo>
                <a:lnTo>
                  <a:pt x="101761" y="750009"/>
                </a:lnTo>
                <a:lnTo>
                  <a:pt x="75946" y="715002"/>
                </a:lnTo>
                <a:lnTo>
                  <a:pt x="53562" y="677335"/>
                </a:lnTo>
                <a:lnTo>
                  <a:pt x="34805" y="637202"/>
                </a:lnTo>
                <a:lnTo>
                  <a:pt x="19874" y="594800"/>
                </a:lnTo>
                <a:lnTo>
                  <a:pt x="8964" y="550324"/>
                </a:lnTo>
                <a:lnTo>
                  <a:pt x="2273" y="503968"/>
                </a:lnTo>
                <a:lnTo>
                  <a:pt x="0" y="455929"/>
                </a:lnTo>
                <a:lnTo>
                  <a:pt x="2273" y="408114"/>
                </a:lnTo>
                <a:lnTo>
                  <a:pt x="8964" y="361954"/>
                </a:lnTo>
                <a:lnTo>
                  <a:pt x="19874" y="317648"/>
                </a:lnTo>
                <a:lnTo>
                  <a:pt x="34805" y="275391"/>
                </a:lnTo>
                <a:lnTo>
                  <a:pt x="53562" y="235382"/>
                </a:lnTo>
                <a:lnTo>
                  <a:pt x="75946" y="197817"/>
                </a:lnTo>
                <a:lnTo>
                  <a:pt x="101761" y="162894"/>
                </a:lnTo>
                <a:lnTo>
                  <a:pt x="130809" y="130810"/>
                </a:lnTo>
                <a:lnTo>
                  <a:pt x="162894" y="101761"/>
                </a:lnTo>
                <a:lnTo>
                  <a:pt x="197817" y="75946"/>
                </a:lnTo>
                <a:lnTo>
                  <a:pt x="235382" y="53562"/>
                </a:lnTo>
                <a:lnTo>
                  <a:pt x="275391" y="34805"/>
                </a:lnTo>
                <a:lnTo>
                  <a:pt x="317648" y="19874"/>
                </a:lnTo>
                <a:lnTo>
                  <a:pt x="361954" y="8964"/>
                </a:lnTo>
                <a:lnTo>
                  <a:pt x="408114" y="2273"/>
                </a:lnTo>
                <a:lnTo>
                  <a:pt x="455929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6840725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8499083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7520191" y="449714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434197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48401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10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62606" y="847029"/>
            <a:ext cx="131287" cy="0"/>
          </a:xfrm>
          <a:custGeom>
            <a:avLst/>
            <a:gdLst/>
            <a:ahLst/>
            <a:cxnLst/>
            <a:rect l="l" t="t" r="r" b="b"/>
            <a:pathLst>
              <a:path w="144779">
                <a:moveTo>
                  <a:pt x="0" y="0"/>
                </a:moveTo>
                <a:lnTo>
                  <a:pt x="14477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077962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08645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508645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88886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788886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654539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520191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654539" y="231536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788886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4975073" y="4029003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372110" y="0"/>
                </a:moveTo>
                <a:lnTo>
                  <a:pt x="0" y="132079"/>
                </a:lnTo>
                <a:lnTo>
                  <a:pt x="372110" y="264159"/>
                </a:lnTo>
                <a:lnTo>
                  <a:pt x="37211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4975073" y="4029003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0" y="132079"/>
                </a:moveTo>
                <a:lnTo>
                  <a:pt x="372110" y="264159"/>
                </a:lnTo>
                <a:lnTo>
                  <a:pt x="372110" y="0"/>
                </a:lnTo>
                <a:lnTo>
                  <a:pt x="0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4975073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6633431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5218069" y="4412498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68909" y="0"/>
                </a:moveTo>
                <a:lnTo>
                  <a:pt x="0" y="355600"/>
                </a:lnTo>
                <a:lnTo>
                  <a:pt x="355600" y="186690"/>
                </a:lnTo>
                <a:lnTo>
                  <a:pt x="16890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5218069" y="4412498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355600"/>
                </a:moveTo>
                <a:lnTo>
                  <a:pt x="355600" y="186690"/>
                </a:lnTo>
                <a:lnTo>
                  <a:pt x="168909" y="0"/>
                </a:lnTo>
                <a:lnTo>
                  <a:pt x="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4975073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6633431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5684481" y="4640522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264159" y="0"/>
                </a:moveTo>
                <a:lnTo>
                  <a:pt x="0" y="0"/>
                </a:lnTo>
                <a:lnTo>
                  <a:pt x="132079" y="372110"/>
                </a:lnTo>
                <a:lnTo>
                  <a:pt x="26415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5684481" y="4640522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372110"/>
                </a:moveTo>
                <a:lnTo>
                  <a:pt x="264159" y="0"/>
                </a:lnTo>
                <a:lnTo>
                  <a:pt x="0" y="0"/>
                </a:lnTo>
                <a:lnTo>
                  <a:pt x="132079" y="37211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4975073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6633431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6067977" y="4412498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86690" y="0"/>
                </a:moveTo>
                <a:lnTo>
                  <a:pt x="0" y="186690"/>
                </a:lnTo>
                <a:lnTo>
                  <a:pt x="355600" y="355600"/>
                </a:lnTo>
                <a:lnTo>
                  <a:pt x="18669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6067977" y="4412498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355600"/>
                </a:moveTo>
                <a:lnTo>
                  <a:pt x="186690" y="0"/>
                </a:lnTo>
                <a:lnTo>
                  <a:pt x="0" y="186690"/>
                </a:lnTo>
                <a:lnTo>
                  <a:pt x="35560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4975073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6633431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6296001" y="4029003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60">
                <a:moveTo>
                  <a:pt x="0" y="0"/>
                </a:moveTo>
                <a:lnTo>
                  <a:pt x="0" y="264159"/>
                </a:lnTo>
                <a:lnTo>
                  <a:pt x="372109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6296001" y="4029003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60">
                <a:moveTo>
                  <a:pt x="372109" y="132079"/>
                </a:moveTo>
                <a:lnTo>
                  <a:pt x="0" y="0"/>
                </a:lnTo>
                <a:lnTo>
                  <a:pt x="0" y="264159"/>
                </a:lnTo>
                <a:lnTo>
                  <a:pt x="372109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4975073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6633431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6067977" y="3562590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6067977" y="3562590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4975073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6633431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5684481" y="3319594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0"/>
                </a:moveTo>
                <a:lnTo>
                  <a:pt x="0" y="372110"/>
                </a:lnTo>
                <a:lnTo>
                  <a:pt x="264159" y="372110"/>
                </a:lnTo>
                <a:lnTo>
                  <a:pt x="13207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5684481" y="3319594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0"/>
                </a:moveTo>
                <a:lnTo>
                  <a:pt x="0" y="372110"/>
                </a:lnTo>
                <a:lnTo>
                  <a:pt x="264159" y="372110"/>
                </a:lnTo>
                <a:lnTo>
                  <a:pt x="132079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4975073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6633431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5218069" y="3562590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5218069" y="3562590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4975073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6633431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5389663" y="3734184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29">
                <a:moveTo>
                  <a:pt x="455929" y="0"/>
                </a:moveTo>
                <a:lnTo>
                  <a:pt x="408114" y="2273"/>
                </a:lnTo>
                <a:lnTo>
                  <a:pt x="361954" y="8964"/>
                </a:lnTo>
                <a:lnTo>
                  <a:pt x="317648" y="19874"/>
                </a:lnTo>
                <a:lnTo>
                  <a:pt x="275391" y="34805"/>
                </a:lnTo>
                <a:lnTo>
                  <a:pt x="235382" y="53562"/>
                </a:lnTo>
                <a:lnTo>
                  <a:pt x="197817" y="75946"/>
                </a:lnTo>
                <a:lnTo>
                  <a:pt x="162894" y="101761"/>
                </a:lnTo>
                <a:lnTo>
                  <a:pt x="130809" y="130810"/>
                </a:lnTo>
                <a:lnTo>
                  <a:pt x="101761" y="162894"/>
                </a:lnTo>
                <a:lnTo>
                  <a:pt x="75946" y="197817"/>
                </a:lnTo>
                <a:lnTo>
                  <a:pt x="53562" y="235382"/>
                </a:lnTo>
                <a:lnTo>
                  <a:pt x="34805" y="275391"/>
                </a:lnTo>
                <a:lnTo>
                  <a:pt x="19874" y="317648"/>
                </a:lnTo>
                <a:lnTo>
                  <a:pt x="8964" y="361954"/>
                </a:lnTo>
                <a:lnTo>
                  <a:pt x="2273" y="408114"/>
                </a:lnTo>
                <a:lnTo>
                  <a:pt x="0" y="455930"/>
                </a:lnTo>
                <a:lnTo>
                  <a:pt x="2273" y="503968"/>
                </a:lnTo>
                <a:lnTo>
                  <a:pt x="8964" y="550324"/>
                </a:lnTo>
                <a:lnTo>
                  <a:pt x="19874" y="594800"/>
                </a:lnTo>
                <a:lnTo>
                  <a:pt x="34805" y="637202"/>
                </a:lnTo>
                <a:lnTo>
                  <a:pt x="53562" y="677335"/>
                </a:lnTo>
                <a:lnTo>
                  <a:pt x="75946" y="715002"/>
                </a:lnTo>
                <a:lnTo>
                  <a:pt x="101761" y="750009"/>
                </a:lnTo>
                <a:lnTo>
                  <a:pt x="130810" y="782161"/>
                </a:lnTo>
                <a:lnTo>
                  <a:pt x="162894" y="811261"/>
                </a:lnTo>
                <a:lnTo>
                  <a:pt x="197817" y="837116"/>
                </a:lnTo>
                <a:lnTo>
                  <a:pt x="235382" y="859528"/>
                </a:lnTo>
                <a:lnTo>
                  <a:pt x="275391" y="878304"/>
                </a:lnTo>
                <a:lnTo>
                  <a:pt x="317648" y="893247"/>
                </a:lnTo>
                <a:lnTo>
                  <a:pt x="361954" y="904163"/>
                </a:lnTo>
                <a:lnTo>
                  <a:pt x="408114" y="910855"/>
                </a:lnTo>
                <a:lnTo>
                  <a:pt x="455929" y="913130"/>
                </a:lnTo>
                <a:lnTo>
                  <a:pt x="503968" y="910855"/>
                </a:lnTo>
                <a:lnTo>
                  <a:pt x="550324" y="904163"/>
                </a:lnTo>
                <a:lnTo>
                  <a:pt x="594800" y="893247"/>
                </a:lnTo>
                <a:lnTo>
                  <a:pt x="637202" y="878304"/>
                </a:lnTo>
                <a:lnTo>
                  <a:pt x="677335" y="859528"/>
                </a:lnTo>
                <a:lnTo>
                  <a:pt x="715002" y="837116"/>
                </a:lnTo>
                <a:lnTo>
                  <a:pt x="750009" y="811261"/>
                </a:lnTo>
                <a:lnTo>
                  <a:pt x="782161" y="782161"/>
                </a:lnTo>
                <a:lnTo>
                  <a:pt x="811261" y="750009"/>
                </a:lnTo>
                <a:lnTo>
                  <a:pt x="837116" y="715002"/>
                </a:lnTo>
                <a:lnTo>
                  <a:pt x="859528" y="677335"/>
                </a:lnTo>
                <a:lnTo>
                  <a:pt x="878304" y="637202"/>
                </a:lnTo>
                <a:lnTo>
                  <a:pt x="893247" y="594800"/>
                </a:lnTo>
                <a:lnTo>
                  <a:pt x="904163" y="550324"/>
                </a:lnTo>
                <a:lnTo>
                  <a:pt x="910855" y="503968"/>
                </a:lnTo>
                <a:lnTo>
                  <a:pt x="913129" y="455930"/>
                </a:lnTo>
                <a:lnTo>
                  <a:pt x="910855" y="408114"/>
                </a:lnTo>
                <a:lnTo>
                  <a:pt x="904163" y="361954"/>
                </a:lnTo>
                <a:lnTo>
                  <a:pt x="893247" y="317648"/>
                </a:lnTo>
                <a:lnTo>
                  <a:pt x="878304" y="275391"/>
                </a:lnTo>
                <a:lnTo>
                  <a:pt x="859528" y="235382"/>
                </a:lnTo>
                <a:lnTo>
                  <a:pt x="837116" y="197817"/>
                </a:lnTo>
                <a:lnTo>
                  <a:pt x="811261" y="162894"/>
                </a:lnTo>
                <a:lnTo>
                  <a:pt x="782161" y="130810"/>
                </a:lnTo>
                <a:lnTo>
                  <a:pt x="750009" y="101761"/>
                </a:lnTo>
                <a:lnTo>
                  <a:pt x="715002" y="75946"/>
                </a:lnTo>
                <a:lnTo>
                  <a:pt x="677335" y="53562"/>
                </a:lnTo>
                <a:lnTo>
                  <a:pt x="637202" y="34805"/>
                </a:lnTo>
                <a:lnTo>
                  <a:pt x="594800" y="19874"/>
                </a:lnTo>
                <a:lnTo>
                  <a:pt x="550324" y="8964"/>
                </a:lnTo>
                <a:lnTo>
                  <a:pt x="503968" y="2273"/>
                </a:lnTo>
                <a:lnTo>
                  <a:pt x="45592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5389663" y="3734184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29">
                <a:moveTo>
                  <a:pt x="455929" y="0"/>
                </a:moveTo>
                <a:lnTo>
                  <a:pt x="503968" y="2273"/>
                </a:lnTo>
                <a:lnTo>
                  <a:pt x="550324" y="8964"/>
                </a:lnTo>
                <a:lnTo>
                  <a:pt x="594800" y="19874"/>
                </a:lnTo>
                <a:lnTo>
                  <a:pt x="637202" y="34805"/>
                </a:lnTo>
                <a:lnTo>
                  <a:pt x="677335" y="53562"/>
                </a:lnTo>
                <a:lnTo>
                  <a:pt x="715002" y="75946"/>
                </a:lnTo>
                <a:lnTo>
                  <a:pt x="750009" y="101761"/>
                </a:lnTo>
                <a:lnTo>
                  <a:pt x="782161" y="130810"/>
                </a:lnTo>
                <a:lnTo>
                  <a:pt x="811261" y="162894"/>
                </a:lnTo>
                <a:lnTo>
                  <a:pt x="837116" y="197817"/>
                </a:lnTo>
                <a:lnTo>
                  <a:pt x="859528" y="235382"/>
                </a:lnTo>
                <a:lnTo>
                  <a:pt x="878304" y="275391"/>
                </a:lnTo>
                <a:lnTo>
                  <a:pt x="893247" y="317648"/>
                </a:lnTo>
                <a:lnTo>
                  <a:pt x="904163" y="361954"/>
                </a:lnTo>
                <a:lnTo>
                  <a:pt x="910855" y="408114"/>
                </a:lnTo>
                <a:lnTo>
                  <a:pt x="913129" y="455930"/>
                </a:lnTo>
                <a:lnTo>
                  <a:pt x="910855" y="503968"/>
                </a:lnTo>
                <a:lnTo>
                  <a:pt x="904163" y="550324"/>
                </a:lnTo>
                <a:lnTo>
                  <a:pt x="893247" y="594800"/>
                </a:lnTo>
                <a:lnTo>
                  <a:pt x="878304" y="637202"/>
                </a:lnTo>
                <a:lnTo>
                  <a:pt x="859528" y="677335"/>
                </a:lnTo>
                <a:lnTo>
                  <a:pt x="837116" y="715002"/>
                </a:lnTo>
                <a:lnTo>
                  <a:pt x="811261" y="750009"/>
                </a:lnTo>
                <a:lnTo>
                  <a:pt x="782161" y="782161"/>
                </a:lnTo>
                <a:lnTo>
                  <a:pt x="750009" y="811261"/>
                </a:lnTo>
                <a:lnTo>
                  <a:pt x="715002" y="837116"/>
                </a:lnTo>
                <a:lnTo>
                  <a:pt x="677335" y="859528"/>
                </a:lnTo>
                <a:lnTo>
                  <a:pt x="637202" y="878304"/>
                </a:lnTo>
                <a:lnTo>
                  <a:pt x="594800" y="893247"/>
                </a:lnTo>
                <a:lnTo>
                  <a:pt x="550324" y="904163"/>
                </a:lnTo>
                <a:lnTo>
                  <a:pt x="503968" y="910855"/>
                </a:lnTo>
                <a:lnTo>
                  <a:pt x="455929" y="913130"/>
                </a:lnTo>
                <a:lnTo>
                  <a:pt x="408114" y="910855"/>
                </a:lnTo>
                <a:lnTo>
                  <a:pt x="361954" y="904163"/>
                </a:lnTo>
                <a:lnTo>
                  <a:pt x="317648" y="893247"/>
                </a:lnTo>
                <a:lnTo>
                  <a:pt x="275391" y="878304"/>
                </a:lnTo>
                <a:lnTo>
                  <a:pt x="235382" y="859528"/>
                </a:lnTo>
                <a:lnTo>
                  <a:pt x="197817" y="837116"/>
                </a:lnTo>
                <a:lnTo>
                  <a:pt x="162894" y="811261"/>
                </a:lnTo>
                <a:lnTo>
                  <a:pt x="130810" y="782161"/>
                </a:lnTo>
                <a:lnTo>
                  <a:pt x="101761" y="750009"/>
                </a:lnTo>
                <a:lnTo>
                  <a:pt x="75946" y="715002"/>
                </a:lnTo>
                <a:lnTo>
                  <a:pt x="53562" y="677335"/>
                </a:lnTo>
                <a:lnTo>
                  <a:pt x="34805" y="637202"/>
                </a:lnTo>
                <a:lnTo>
                  <a:pt x="19874" y="594800"/>
                </a:lnTo>
                <a:lnTo>
                  <a:pt x="8964" y="550324"/>
                </a:lnTo>
                <a:lnTo>
                  <a:pt x="2273" y="503968"/>
                </a:lnTo>
                <a:lnTo>
                  <a:pt x="0" y="455930"/>
                </a:lnTo>
                <a:lnTo>
                  <a:pt x="2273" y="408114"/>
                </a:lnTo>
                <a:lnTo>
                  <a:pt x="8964" y="361954"/>
                </a:lnTo>
                <a:lnTo>
                  <a:pt x="19874" y="317648"/>
                </a:lnTo>
                <a:lnTo>
                  <a:pt x="34805" y="275391"/>
                </a:lnTo>
                <a:lnTo>
                  <a:pt x="53562" y="235382"/>
                </a:lnTo>
                <a:lnTo>
                  <a:pt x="75946" y="197817"/>
                </a:lnTo>
                <a:lnTo>
                  <a:pt x="101761" y="162894"/>
                </a:lnTo>
                <a:lnTo>
                  <a:pt x="130810" y="130809"/>
                </a:lnTo>
                <a:lnTo>
                  <a:pt x="162894" y="101761"/>
                </a:lnTo>
                <a:lnTo>
                  <a:pt x="197817" y="75946"/>
                </a:lnTo>
                <a:lnTo>
                  <a:pt x="235382" y="53562"/>
                </a:lnTo>
                <a:lnTo>
                  <a:pt x="275391" y="34805"/>
                </a:lnTo>
                <a:lnTo>
                  <a:pt x="317648" y="19874"/>
                </a:lnTo>
                <a:lnTo>
                  <a:pt x="361954" y="8964"/>
                </a:lnTo>
                <a:lnTo>
                  <a:pt x="408114" y="2273"/>
                </a:lnTo>
                <a:lnTo>
                  <a:pt x="455929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4975073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6633431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5654539" y="376642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439" dirty="0">
                <a:solidFill>
                  <a:srgbClr val="191919"/>
                </a:solidFill>
                <a:latin typeface="Courier New"/>
                <a:cs typeface="Courier New"/>
              </a:rPr>
              <a:t>1</a:t>
            </a:r>
            <a:endParaRPr sz="4353">
              <a:solidFill>
                <a:prstClr val="black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434197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48401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10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62606" y="847029"/>
            <a:ext cx="131287" cy="0"/>
          </a:xfrm>
          <a:custGeom>
            <a:avLst/>
            <a:gdLst/>
            <a:ahLst/>
            <a:cxnLst/>
            <a:rect l="l" t="t" r="r" b="b"/>
            <a:pathLst>
              <a:path w="144779">
                <a:moveTo>
                  <a:pt x="0" y="0"/>
                </a:moveTo>
                <a:lnTo>
                  <a:pt x="14477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077962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08645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508645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88886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788886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654539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520191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654539" y="231536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788886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4975073" y="4029003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372110" y="0"/>
                </a:moveTo>
                <a:lnTo>
                  <a:pt x="0" y="132079"/>
                </a:lnTo>
                <a:lnTo>
                  <a:pt x="372110" y="264159"/>
                </a:lnTo>
                <a:lnTo>
                  <a:pt x="37211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4975073" y="4029003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0" y="132079"/>
                </a:moveTo>
                <a:lnTo>
                  <a:pt x="372110" y="264159"/>
                </a:lnTo>
                <a:lnTo>
                  <a:pt x="372110" y="0"/>
                </a:lnTo>
                <a:lnTo>
                  <a:pt x="0" y="132079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4975073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6633431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5218069" y="4412498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68909" y="0"/>
                </a:moveTo>
                <a:lnTo>
                  <a:pt x="0" y="355600"/>
                </a:lnTo>
                <a:lnTo>
                  <a:pt x="355600" y="186690"/>
                </a:lnTo>
                <a:lnTo>
                  <a:pt x="16890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5218069" y="4412498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355600"/>
                </a:moveTo>
                <a:lnTo>
                  <a:pt x="355600" y="186690"/>
                </a:lnTo>
                <a:lnTo>
                  <a:pt x="168909" y="0"/>
                </a:lnTo>
                <a:lnTo>
                  <a:pt x="0" y="35560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4975073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6633431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5684481" y="4640522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264159" y="0"/>
                </a:moveTo>
                <a:lnTo>
                  <a:pt x="0" y="0"/>
                </a:lnTo>
                <a:lnTo>
                  <a:pt x="132079" y="372110"/>
                </a:lnTo>
                <a:lnTo>
                  <a:pt x="26415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5684481" y="4640522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372110"/>
                </a:moveTo>
                <a:lnTo>
                  <a:pt x="264159" y="0"/>
                </a:lnTo>
                <a:lnTo>
                  <a:pt x="0" y="0"/>
                </a:lnTo>
                <a:lnTo>
                  <a:pt x="132079" y="37211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4975073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6633431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6067977" y="4412498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86690" y="0"/>
                </a:moveTo>
                <a:lnTo>
                  <a:pt x="0" y="186690"/>
                </a:lnTo>
                <a:lnTo>
                  <a:pt x="355600" y="355600"/>
                </a:lnTo>
                <a:lnTo>
                  <a:pt x="18669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6067977" y="4412498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355600"/>
                </a:moveTo>
                <a:lnTo>
                  <a:pt x="186690" y="0"/>
                </a:lnTo>
                <a:lnTo>
                  <a:pt x="0" y="186690"/>
                </a:lnTo>
                <a:lnTo>
                  <a:pt x="355600" y="35560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4975073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6633431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6296001" y="4029003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60">
                <a:moveTo>
                  <a:pt x="0" y="0"/>
                </a:moveTo>
                <a:lnTo>
                  <a:pt x="0" y="264159"/>
                </a:lnTo>
                <a:lnTo>
                  <a:pt x="372109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6296001" y="4029003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60">
                <a:moveTo>
                  <a:pt x="372109" y="132079"/>
                </a:moveTo>
                <a:lnTo>
                  <a:pt x="0" y="0"/>
                </a:lnTo>
                <a:lnTo>
                  <a:pt x="0" y="264159"/>
                </a:lnTo>
                <a:lnTo>
                  <a:pt x="372109" y="132079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4975073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6633431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6067977" y="3562590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6067977" y="3562590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4975073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6633431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5684481" y="3319594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0"/>
                </a:moveTo>
                <a:lnTo>
                  <a:pt x="0" y="372110"/>
                </a:lnTo>
                <a:lnTo>
                  <a:pt x="264159" y="372110"/>
                </a:lnTo>
                <a:lnTo>
                  <a:pt x="13207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5684481" y="3319594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0"/>
                </a:moveTo>
                <a:lnTo>
                  <a:pt x="0" y="372110"/>
                </a:lnTo>
                <a:lnTo>
                  <a:pt x="264159" y="372110"/>
                </a:lnTo>
                <a:lnTo>
                  <a:pt x="132079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4975073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6633431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5218069" y="3562590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5218069" y="3562590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4975073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6633431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5389663" y="3734184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29">
                <a:moveTo>
                  <a:pt x="455929" y="0"/>
                </a:moveTo>
                <a:lnTo>
                  <a:pt x="408114" y="2273"/>
                </a:lnTo>
                <a:lnTo>
                  <a:pt x="361954" y="8964"/>
                </a:lnTo>
                <a:lnTo>
                  <a:pt x="317648" y="19874"/>
                </a:lnTo>
                <a:lnTo>
                  <a:pt x="275391" y="34805"/>
                </a:lnTo>
                <a:lnTo>
                  <a:pt x="235382" y="53562"/>
                </a:lnTo>
                <a:lnTo>
                  <a:pt x="197817" y="75946"/>
                </a:lnTo>
                <a:lnTo>
                  <a:pt x="162894" y="101761"/>
                </a:lnTo>
                <a:lnTo>
                  <a:pt x="130809" y="130810"/>
                </a:lnTo>
                <a:lnTo>
                  <a:pt x="101761" y="162894"/>
                </a:lnTo>
                <a:lnTo>
                  <a:pt x="75946" y="197817"/>
                </a:lnTo>
                <a:lnTo>
                  <a:pt x="53562" y="235382"/>
                </a:lnTo>
                <a:lnTo>
                  <a:pt x="34805" y="275391"/>
                </a:lnTo>
                <a:lnTo>
                  <a:pt x="19874" y="317648"/>
                </a:lnTo>
                <a:lnTo>
                  <a:pt x="8964" y="361954"/>
                </a:lnTo>
                <a:lnTo>
                  <a:pt x="2273" y="408114"/>
                </a:lnTo>
                <a:lnTo>
                  <a:pt x="0" y="455930"/>
                </a:lnTo>
                <a:lnTo>
                  <a:pt x="2273" y="503968"/>
                </a:lnTo>
                <a:lnTo>
                  <a:pt x="8964" y="550324"/>
                </a:lnTo>
                <a:lnTo>
                  <a:pt x="19874" y="594800"/>
                </a:lnTo>
                <a:lnTo>
                  <a:pt x="34805" y="637202"/>
                </a:lnTo>
                <a:lnTo>
                  <a:pt x="53562" y="677335"/>
                </a:lnTo>
                <a:lnTo>
                  <a:pt x="75946" y="715002"/>
                </a:lnTo>
                <a:lnTo>
                  <a:pt x="101761" y="750009"/>
                </a:lnTo>
                <a:lnTo>
                  <a:pt x="130810" y="782161"/>
                </a:lnTo>
                <a:lnTo>
                  <a:pt x="162894" y="811261"/>
                </a:lnTo>
                <a:lnTo>
                  <a:pt x="197817" y="837116"/>
                </a:lnTo>
                <a:lnTo>
                  <a:pt x="235382" y="859528"/>
                </a:lnTo>
                <a:lnTo>
                  <a:pt x="275391" y="878304"/>
                </a:lnTo>
                <a:lnTo>
                  <a:pt x="317648" y="893247"/>
                </a:lnTo>
                <a:lnTo>
                  <a:pt x="361954" y="904163"/>
                </a:lnTo>
                <a:lnTo>
                  <a:pt x="408114" y="910855"/>
                </a:lnTo>
                <a:lnTo>
                  <a:pt x="455929" y="913130"/>
                </a:lnTo>
                <a:lnTo>
                  <a:pt x="503968" y="910855"/>
                </a:lnTo>
                <a:lnTo>
                  <a:pt x="550324" y="904163"/>
                </a:lnTo>
                <a:lnTo>
                  <a:pt x="594800" y="893247"/>
                </a:lnTo>
                <a:lnTo>
                  <a:pt x="637202" y="878304"/>
                </a:lnTo>
                <a:lnTo>
                  <a:pt x="677335" y="859528"/>
                </a:lnTo>
                <a:lnTo>
                  <a:pt x="715002" y="837116"/>
                </a:lnTo>
                <a:lnTo>
                  <a:pt x="750009" y="811261"/>
                </a:lnTo>
                <a:lnTo>
                  <a:pt x="782161" y="782161"/>
                </a:lnTo>
                <a:lnTo>
                  <a:pt x="811261" y="750009"/>
                </a:lnTo>
                <a:lnTo>
                  <a:pt x="837116" y="715002"/>
                </a:lnTo>
                <a:lnTo>
                  <a:pt x="859528" y="677335"/>
                </a:lnTo>
                <a:lnTo>
                  <a:pt x="878304" y="637202"/>
                </a:lnTo>
                <a:lnTo>
                  <a:pt x="893247" y="594800"/>
                </a:lnTo>
                <a:lnTo>
                  <a:pt x="904163" y="550324"/>
                </a:lnTo>
                <a:lnTo>
                  <a:pt x="910855" y="503968"/>
                </a:lnTo>
                <a:lnTo>
                  <a:pt x="913129" y="455930"/>
                </a:lnTo>
                <a:lnTo>
                  <a:pt x="910855" y="408114"/>
                </a:lnTo>
                <a:lnTo>
                  <a:pt x="904163" y="361954"/>
                </a:lnTo>
                <a:lnTo>
                  <a:pt x="893247" y="317648"/>
                </a:lnTo>
                <a:lnTo>
                  <a:pt x="878304" y="275391"/>
                </a:lnTo>
                <a:lnTo>
                  <a:pt x="859528" y="235382"/>
                </a:lnTo>
                <a:lnTo>
                  <a:pt x="837116" y="197817"/>
                </a:lnTo>
                <a:lnTo>
                  <a:pt x="811261" y="162894"/>
                </a:lnTo>
                <a:lnTo>
                  <a:pt x="782161" y="130810"/>
                </a:lnTo>
                <a:lnTo>
                  <a:pt x="750009" y="101761"/>
                </a:lnTo>
                <a:lnTo>
                  <a:pt x="715002" y="75946"/>
                </a:lnTo>
                <a:lnTo>
                  <a:pt x="677335" y="53562"/>
                </a:lnTo>
                <a:lnTo>
                  <a:pt x="637202" y="34805"/>
                </a:lnTo>
                <a:lnTo>
                  <a:pt x="594800" y="19874"/>
                </a:lnTo>
                <a:lnTo>
                  <a:pt x="550324" y="8964"/>
                </a:lnTo>
                <a:lnTo>
                  <a:pt x="503968" y="2273"/>
                </a:lnTo>
                <a:lnTo>
                  <a:pt x="45592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5389663" y="3734184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29">
                <a:moveTo>
                  <a:pt x="455929" y="0"/>
                </a:moveTo>
                <a:lnTo>
                  <a:pt x="503968" y="2273"/>
                </a:lnTo>
                <a:lnTo>
                  <a:pt x="550324" y="8964"/>
                </a:lnTo>
                <a:lnTo>
                  <a:pt x="594800" y="19874"/>
                </a:lnTo>
                <a:lnTo>
                  <a:pt x="637202" y="34805"/>
                </a:lnTo>
                <a:lnTo>
                  <a:pt x="677335" y="53562"/>
                </a:lnTo>
                <a:lnTo>
                  <a:pt x="715002" y="75946"/>
                </a:lnTo>
                <a:lnTo>
                  <a:pt x="750009" y="101761"/>
                </a:lnTo>
                <a:lnTo>
                  <a:pt x="782161" y="130810"/>
                </a:lnTo>
                <a:lnTo>
                  <a:pt x="811261" y="162894"/>
                </a:lnTo>
                <a:lnTo>
                  <a:pt x="837116" y="197817"/>
                </a:lnTo>
                <a:lnTo>
                  <a:pt x="859528" y="235382"/>
                </a:lnTo>
                <a:lnTo>
                  <a:pt x="878304" y="275391"/>
                </a:lnTo>
                <a:lnTo>
                  <a:pt x="893247" y="317648"/>
                </a:lnTo>
                <a:lnTo>
                  <a:pt x="904163" y="361954"/>
                </a:lnTo>
                <a:lnTo>
                  <a:pt x="910855" y="408114"/>
                </a:lnTo>
                <a:lnTo>
                  <a:pt x="913129" y="455930"/>
                </a:lnTo>
                <a:lnTo>
                  <a:pt x="910855" y="503968"/>
                </a:lnTo>
                <a:lnTo>
                  <a:pt x="904163" y="550324"/>
                </a:lnTo>
                <a:lnTo>
                  <a:pt x="893247" y="594800"/>
                </a:lnTo>
                <a:lnTo>
                  <a:pt x="878304" y="637202"/>
                </a:lnTo>
                <a:lnTo>
                  <a:pt x="859528" y="677335"/>
                </a:lnTo>
                <a:lnTo>
                  <a:pt x="837116" y="715002"/>
                </a:lnTo>
                <a:lnTo>
                  <a:pt x="811261" y="750009"/>
                </a:lnTo>
                <a:lnTo>
                  <a:pt x="782161" y="782161"/>
                </a:lnTo>
                <a:lnTo>
                  <a:pt x="750009" y="811261"/>
                </a:lnTo>
                <a:lnTo>
                  <a:pt x="715002" y="837116"/>
                </a:lnTo>
                <a:lnTo>
                  <a:pt x="677335" y="859528"/>
                </a:lnTo>
                <a:lnTo>
                  <a:pt x="637202" y="878304"/>
                </a:lnTo>
                <a:lnTo>
                  <a:pt x="594800" y="893247"/>
                </a:lnTo>
                <a:lnTo>
                  <a:pt x="550324" y="904163"/>
                </a:lnTo>
                <a:lnTo>
                  <a:pt x="503968" y="910855"/>
                </a:lnTo>
                <a:lnTo>
                  <a:pt x="455929" y="913130"/>
                </a:lnTo>
                <a:lnTo>
                  <a:pt x="408114" y="910855"/>
                </a:lnTo>
                <a:lnTo>
                  <a:pt x="361954" y="904163"/>
                </a:lnTo>
                <a:lnTo>
                  <a:pt x="317648" y="893247"/>
                </a:lnTo>
                <a:lnTo>
                  <a:pt x="275391" y="878304"/>
                </a:lnTo>
                <a:lnTo>
                  <a:pt x="235382" y="859528"/>
                </a:lnTo>
                <a:lnTo>
                  <a:pt x="197817" y="837116"/>
                </a:lnTo>
                <a:lnTo>
                  <a:pt x="162894" y="811261"/>
                </a:lnTo>
                <a:lnTo>
                  <a:pt x="130810" y="782161"/>
                </a:lnTo>
                <a:lnTo>
                  <a:pt x="101761" y="750009"/>
                </a:lnTo>
                <a:lnTo>
                  <a:pt x="75946" y="715002"/>
                </a:lnTo>
                <a:lnTo>
                  <a:pt x="53562" y="677335"/>
                </a:lnTo>
                <a:lnTo>
                  <a:pt x="34805" y="637202"/>
                </a:lnTo>
                <a:lnTo>
                  <a:pt x="19874" y="594800"/>
                </a:lnTo>
                <a:lnTo>
                  <a:pt x="8964" y="550324"/>
                </a:lnTo>
                <a:lnTo>
                  <a:pt x="2273" y="503968"/>
                </a:lnTo>
                <a:lnTo>
                  <a:pt x="0" y="455930"/>
                </a:lnTo>
                <a:lnTo>
                  <a:pt x="2273" y="408114"/>
                </a:lnTo>
                <a:lnTo>
                  <a:pt x="8964" y="361954"/>
                </a:lnTo>
                <a:lnTo>
                  <a:pt x="19874" y="317648"/>
                </a:lnTo>
                <a:lnTo>
                  <a:pt x="34805" y="275391"/>
                </a:lnTo>
                <a:lnTo>
                  <a:pt x="53562" y="235382"/>
                </a:lnTo>
                <a:lnTo>
                  <a:pt x="75946" y="197817"/>
                </a:lnTo>
                <a:lnTo>
                  <a:pt x="101761" y="162894"/>
                </a:lnTo>
                <a:lnTo>
                  <a:pt x="130810" y="130809"/>
                </a:lnTo>
                <a:lnTo>
                  <a:pt x="162894" y="101761"/>
                </a:lnTo>
                <a:lnTo>
                  <a:pt x="197817" y="75946"/>
                </a:lnTo>
                <a:lnTo>
                  <a:pt x="235382" y="53562"/>
                </a:lnTo>
                <a:lnTo>
                  <a:pt x="275391" y="34805"/>
                </a:lnTo>
                <a:lnTo>
                  <a:pt x="317648" y="19874"/>
                </a:lnTo>
                <a:lnTo>
                  <a:pt x="361954" y="8964"/>
                </a:lnTo>
                <a:lnTo>
                  <a:pt x="408114" y="2273"/>
                </a:lnTo>
                <a:lnTo>
                  <a:pt x="455929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4975073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6633431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5654539" y="376642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439" dirty="0">
                <a:solidFill>
                  <a:srgbClr val="191919"/>
                </a:solidFill>
                <a:latin typeface="Courier New"/>
                <a:cs typeface="Courier New"/>
              </a:rPr>
              <a:t>1</a:t>
            </a:r>
            <a:endParaRPr sz="4353">
              <a:solidFill>
                <a:prstClr val="black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1063" y="228312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51063" y="228312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51063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72947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51063" y="624763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51063" y="624763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51063" y="6247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72947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16715" y="624763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16715" y="624763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16715" y="6247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938599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316715" y="228312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16715" y="228312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3167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38599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389663" y="624763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389663" y="624763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389662" y="6247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011547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255315" y="624763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255315" y="624763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255315" y="6247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877199" y="12466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389663" y="228312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389663" y="228312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011547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316715" y="3941479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316715" y="3941479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3167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938599" y="45633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389663" y="3941479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389663" y="3941479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389662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011547" y="45633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316715" y="5599836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316715" y="5599836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316715" y="559983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938599" y="62217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255315" y="3941479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255315" y="3941479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255315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877199" y="45633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255315" y="228312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255315" y="2283121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877199" y="29050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981968" y="1155667"/>
            <a:ext cx="1425727" cy="1218432"/>
          </a:xfrm>
          <a:custGeom>
            <a:avLst/>
            <a:gdLst/>
            <a:ahLst/>
            <a:cxnLst/>
            <a:rect l="l" t="t" r="r" b="b"/>
            <a:pathLst>
              <a:path w="1572260" h="1343660">
                <a:moveTo>
                  <a:pt x="0" y="0"/>
                </a:moveTo>
                <a:lnTo>
                  <a:pt x="1572259" y="1343659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1981968" y="1155667"/>
            <a:ext cx="1425727" cy="1218432"/>
          </a:xfrm>
          <a:custGeom>
            <a:avLst/>
            <a:gdLst/>
            <a:ahLst/>
            <a:cxnLst/>
            <a:rect l="l" t="t" r="r" b="b"/>
            <a:pathLst>
              <a:path w="1572260" h="1343660">
                <a:moveTo>
                  <a:pt x="0" y="1343659"/>
                </a:moveTo>
                <a:lnTo>
                  <a:pt x="1572259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2072947" y="935705"/>
            <a:ext cx="1243768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627657" y="2905005"/>
            <a:ext cx="0" cy="1036474"/>
          </a:xfrm>
          <a:custGeom>
            <a:avLst/>
            <a:gdLst/>
            <a:ahLst/>
            <a:cxnLst/>
            <a:rect l="l" t="t" r="r" b="b"/>
            <a:pathLst>
              <a:path h="1143000">
                <a:moveTo>
                  <a:pt x="0" y="0"/>
                </a:moveTo>
                <a:lnTo>
                  <a:pt x="0" y="11430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981968" y="2814026"/>
            <a:ext cx="1425727" cy="1218432"/>
          </a:xfrm>
          <a:custGeom>
            <a:avLst/>
            <a:gdLst/>
            <a:ahLst/>
            <a:cxnLst/>
            <a:rect l="l" t="t" r="r" b="b"/>
            <a:pathLst>
              <a:path w="1572260" h="1343660">
                <a:moveTo>
                  <a:pt x="0" y="0"/>
                </a:moveTo>
                <a:lnTo>
                  <a:pt x="1572259" y="1343659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700605" y="2905005"/>
            <a:ext cx="0" cy="1036474"/>
          </a:xfrm>
          <a:custGeom>
            <a:avLst/>
            <a:gdLst/>
            <a:ahLst/>
            <a:cxnLst/>
            <a:rect l="l" t="t" r="r" b="b"/>
            <a:pathLst>
              <a:path h="1143000">
                <a:moveTo>
                  <a:pt x="0" y="114300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700605" y="1246647"/>
            <a:ext cx="0" cy="1036474"/>
          </a:xfrm>
          <a:custGeom>
            <a:avLst/>
            <a:gdLst/>
            <a:ahLst/>
            <a:cxnLst/>
            <a:rect l="l" t="t" r="r" b="b"/>
            <a:pathLst>
              <a:path h="1143000">
                <a:moveTo>
                  <a:pt x="0" y="114300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011547" y="935705"/>
            <a:ext cx="1243768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920566" y="1155667"/>
            <a:ext cx="1425727" cy="2876790"/>
          </a:xfrm>
          <a:custGeom>
            <a:avLst/>
            <a:gdLst/>
            <a:ahLst/>
            <a:cxnLst/>
            <a:rect l="l" t="t" r="r" b="b"/>
            <a:pathLst>
              <a:path w="1572259" h="3172460">
                <a:moveTo>
                  <a:pt x="1572259" y="0"/>
                </a:moveTo>
                <a:lnTo>
                  <a:pt x="0" y="317246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566257" y="2905005"/>
            <a:ext cx="0" cy="1036474"/>
          </a:xfrm>
          <a:custGeom>
            <a:avLst/>
            <a:gdLst/>
            <a:ahLst/>
            <a:cxnLst/>
            <a:rect l="l" t="t" r="r" b="b"/>
            <a:pathLst>
              <a:path h="1143000">
                <a:moveTo>
                  <a:pt x="0" y="0"/>
                </a:moveTo>
                <a:lnTo>
                  <a:pt x="0" y="11430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1451063" y="3941479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451063" y="3941479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451063" y="394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2072947" y="45633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1451063" y="5599836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1451063" y="5599836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451063" y="559983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2072947" y="62217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1762005" y="4563362"/>
            <a:ext cx="0" cy="1036474"/>
          </a:xfrm>
          <a:custGeom>
            <a:avLst/>
            <a:gdLst/>
            <a:ahLst/>
            <a:cxnLst/>
            <a:rect l="l" t="t" r="r" b="b"/>
            <a:pathLst>
              <a:path h="1143000">
                <a:moveTo>
                  <a:pt x="0" y="0"/>
                </a:moveTo>
                <a:lnTo>
                  <a:pt x="0" y="11430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68580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8"/>
            <a:ext cx="0" cy="1036474"/>
          </a:xfrm>
          <a:custGeom>
            <a:avLst/>
            <a:gdLst/>
            <a:ahLst/>
            <a:cxnLst/>
            <a:rect l="l" t="t" r="r" b="b"/>
            <a:pathLst>
              <a:path h="1143000">
                <a:moveTo>
                  <a:pt x="0" y="114300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434197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48401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10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62606" y="847029"/>
            <a:ext cx="131287" cy="0"/>
          </a:xfrm>
          <a:custGeom>
            <a:avLst/>
            <a:gdLst/>
            <a:ahLst/>
            <a:cxnLst/>
            <a:rect l="l" t="t" r="r" b="b"/>
            <a:pathLst>
              <a:path w="144779">
                <a:moveTo>
                  <a:pt x="0" y="0"/>
                </a:moveTo>
                <a:lnTo>
                  <a:pt x="14477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077962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669904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08645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508645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88886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788886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654539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520191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389662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389662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389662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218841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788886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654539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7255315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7255315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255315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8084494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4975073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372110" y="0"/>
                </a:moveTo>
                <a:lnTo>
                  <a:pt x="0" y="132079"/>
                </a:lnTo>
                <a:lnTo>
                  <a:pt x="372110" y="264159"/>
                </a:lnTo>
                <a:lnTo>
                  <a:pt x="37211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4975073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0" y="132079"/>
                </a:moveTo>
                <a:lnTo>
                  <a:pt x="372110" y="264159"/>
                </a:lnTo>
                <a:lnTo>
                  <a:pt x="372110" y="0"/>
                </a:lnTo>
                <a:lnTo>
                  <a:pt x="0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4975073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6633431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5218069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68909" y="0"/>
                </a:moveTo>
                <a:lnTo>
                  <a:pt x="0" y="355600"/>
                </a:lnTo>
                <a:lnTo>
                  <a:pt x="355600" y="186690"/>
                </a:lnTo>
                <a:lnTo>
                  <a:pt x="16890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5218069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355600"/>
                </a:moveTo>
                <a:lnTo>
                  <a:pt x="355600" y="186690"/>
                </a:lnTo>
                <a:lnTo>
                  <a:pt x="168909" y="0"/>
                </a:lnTo>
                <a:lnTo>
                  <a:pt x="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4975073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6633431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5684481" y="318945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264159" y="0"/>
                </a:moveTo>
                <a:lnTo>
                  <a:pt x="0" y="0"/>
                </a:lnTo>
                <a:lnTo>
                  <a:pt x="132079" y="372110"/>
                </a:lnTo>
                <a:lnTo>
                  <a:pt x="26415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5684481" y="318945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372110"/>
                </a:moveTo>
                <a:lnTo>
                  <a:pt x="264159" y="0"/>
                </a:lnTo>
                <a:lnTo>
                  <a:pt x="0" y="0"/>
                </a:lnTo>
                <a:lnTo>
                  <a:pt x="132079" y="37211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4975073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6633431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6067977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86690" y="0"/>
                </a:moveTo>
                <a:lnTo>
                  <a:pt x="0" y="186690"/>
                </a:lnTo>
                <a:lnTo>
                  <a:pt x="355600" y="355600"/>
                </a:lnTo>
                <a:lnTo>
                  <a:pt x="18669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6067977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355600"/>
                </a:moveTo>
                <a:lnTo>
                  <a:pt x="186690" y="0"/>
                </a:lnTo>
                <a:lnTo>
                  <a:pt x="0" y="186690"/>
                </a:lnTo>
                <a:lnTo>
                  <a:pt x="35560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4975073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6633431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6296001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60">
                <a:moveTo>
                  <a:pt x="0" y="0"/>
                </a:moveTo>
                <a:lnTo>
                  <a:pt x="0" y="264159"/>
                </a:lnTo>
                <a:lnTo>
                  <a:pt x="372109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6296001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60">
                <a:moveTo>
                  <a:pt x="372109" y="132079"/>
                </a:moveTo>
                <a:lnTo>
                  <a:pt x="0" y="0"/>
                </a:lnTo>
                <a:lnTo>
                  <a:pt x="0" y="264159"/>
                </a:lnTo>
                <a:lnTo>
                  <a:pt x="372109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4975073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6633431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6067977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6067977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4975073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6633431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5684481" y="1868531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0"/>
                </a:moveTo>
                <a:lnTo>
                  <a:pt x="0" y="372110"/>
                </a:lnTo>
                <a:lnTo>
                  <a:pt x="264159" y="372110"/>
                </a:lnTo>
                <a:lnTo>
                  <a:pt x="13207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5684481" y="1868531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0"/>
                </a:moveTo>
                <a:lnTo>
                  <a:pt x="0" y="372110"/>
                </a:lnTo>
                <a:lnTo>
                  <a:pt x="264159" y="372110"/>
                </a:lnTo>
                <a:lnTo>
                  <a:pt x="132079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4975073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6633431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5218069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5218069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4975073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6633431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5389663" y="2283121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29">
                <a:moveTo>
                  <a:pt x="455929" y="0"/>
                </a:moveTo>
                <a:lnTo>
                  <a:pt x="408114" y="2273"/>
                </a:lnTo>
                <a:lnTo>
                  <a:pt x="361954" y="8964"/>
                </a:lnTo>
                <a:lnTo>
                  <a:pt x="317648" y="19874"/>
                </a:lnTo>
                <a:lnTo>
                  <a:pt x="275391" y="34805"/>
                </a:lnTo>
                <a:lnTo>
                  <a:pt x="235382" y="53562"/>
                </a:lnTo>
                <a:lnTo>
                  <a:pt x="197817" y="75946"/>
                </a:lnTo>
                <a:lnTo>
                  <a:pt x="162894" y="101761"/>
                </a:lnTo>
                <a:lnTo>
                  <a:pt x="130810" y="130810"/>
                </a:lnTo>
                <a:lnTo>
                  <a:pt x="101761" y="162894"/>
                </a:lnTo>
                <a:lnTo>
                  <a:pt x="75946" y="197817"/>
                </a:lnTo>
                <a:lnTo>
                  <a:pt x="53562" y="235382"/>
                </a:lnTo>
                <a:lnTo>
                  <a:pt x="34805" y="275391"/>
                </a:lnTo>
                <a:lnTo>
                  <a:pt x="19874" y="317648"/>
                </a:lnTo>
                <a:lnTo>
                  <a:pt x="8964" y="361954"/>
                </a:lnTo>
                <a:lnTo>
                  <a:pt x="2273" y="408114"/>
                </a:lnTo>
                <a:lnTo>
                  <a:pt x="0" y="455929"/>
                </a:lnTo>
                <a:lnTo>
                  <a:pt x="2273" y="503968"/>
                </a:lnTo>
                <a:lnTo>
                  <a:pt x="8964" y="550324"/>
                </a:lnTo>
                <a:lnTo>
                  <a:pt x="19874" y="594800"/>
                </a:lnTo>
                <a:lnTo>
                  <a:pt x="34805" y="637202"/>
                </a:lnTo>
                <a:lnTo>
                  <a:pt x="53562" y="677335"/>
                </a:lnTo>
                <a:lnTo>
                  <a:pt x="75946" y="715002"/>
                </a:lnTo>
                <a:lnTo>
                  <a:pt x="101761" y="750009"/>
                </a:lnTo>
                <a:lnTo>
                  <a:pt x="130810" y="782161"/>
                </a:lnTo>
                <a:lnTo>
                  <a:pt x="162894" y="811261"/>
                </a:lnTo>
                <a:lnTo>
                  <a:pt x="197817" y="837116"/>
                </a:lnTo>
                <a:lnTo>
                  <a:pt x="235382" y="859528"/>
                </a:lnTo>
                <a:lnTo>
                  <a:pt x="275391" y="878304"/>
                </a:lnTo>
                <a:lnTo>
                  <a:pt x="317648" y="893247"/>
                </a:lnTo>
                <a:lnTo>
                  <a:pt x="361954" y="904163"/>
                </a:lnTo>
                <a:lnTo>
                  <a:pt x="408114" y="910855"/>
                </a:lnTo>
                <a:lnTo>
                  <a:pt x="455929" y="913129"/>
                </a:lnTo>
                <a:lnTo>
                  <a:pt x="503968" y="910855"/>
                </a:lnTo>
                <a:lnTo>
                  <a:pt x="550324" y="904163"/>
                </a:lnTo>
                <a:lnTo>
                  <a:pt x="594800" y="893247"/>
                </a:lnTo>
                <a:lnTo>
                  <a:pt x="637202" y="878304"/>
                </a:lnTo>
                <a:lnTo>
                  <a:pt x="677335" y="859528"/>
                </a:lnTo>
                <a:lnTo>
                  <a:pt x="715002" y="837116"/>
                </a:lnTo>
                <a:lnTo>
                  <a:pt x="750009" y="811261"/>
                </a:lnTo>
                <a:lnTo>
                  <a:pt x="782161" y="782161"/>
                </a:lnTo>
                <a:lnTo>
                  <a:pt x="811261" y="750009"/>
                </a:lnTo>
                <a:lnTo>
                  <a:pt x="837116" y="715002"/>
                </a:lnTo>
                <a:lnTo>
                  <a:pt x="859528" y="677335"/>
                </a:lnTo>
                <a:lnTo>
                  <a:pt x="878304" y="637202"/>
                </a:lnTo>
                <a:lnTo>
                  <a:pt x="893247" y="594800"/>
                </a:lnTo>
                <a:lnTo>
                  <a:pt x="904163" y="550324"/>
                </a:lnTo>
                <a:lnTo>
                  <a:pt x="910855" y="503968"/>
                </a:lnTo>
                <a:lnTo>
                  <a:pt x="913129" y="455929"/>
                </a:lnTo>
                <a:lnTo>
                  <a:pt x="910855" y="408114"/>
                </a:lnTo>
                <a:lnTo>
                  <a:pt x="904163" y="361954"/>
                </a:lnTo>
                <a:lnTo>
                  <a:pt x="893247" y="317648"/>
                </a:lnTo>
                <a:lnTo>
                  <a:pt x="878304" y="275391"/>
                </a:lnTo>
                <a:lnTo>
                  <a:pt x="859528" y="235382"/>
                </a:lnTo>
                <a:lnTo>
                  <a:pt x="837116" y="197817"/>
                </a:lnTo>
                <a:lnTo>
                  <a:pt x="811261" y="162894"/>
                </a:lnTo>
                <a:lnTo>
                  <a:pt x="782161" y="130810"/>
                </a:lnTo>
                <a:lnTo>
                  <a:pt x="750009" y="101761"/>
                </a:lnTo>
                <a:lnTo>
                  <a:pt x="715002" y="75946"/>
                </a:lnTo>
                <a:lnTo>
                  <a:pt x="677335" y="53562"/>
                </a:lnTo>
                <a:lnTo>
                  <a:pt x="637202" y="34805"/>
                </a:lnTo>
                <a:lnTo>
                  <a:pt x="594800" y="19874"/>
                </a:lnTo>
                <a:lnTo>
                  <a:pt x="550324" y="8964"/>
                </a:lnTo>
                <a:lnTo>
                  <a:pt x="503968" y="2273"/>
                </a:lnTo>
                <a:lnTo>
                  <a:pt x="45592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5389663" y="2283121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29">
                <a:moveTo>
                  <a:pt x="455929" y="0"/>
                </a:moveTo>
                <a:lnTo>
                  <a:pt x="503968" y="2273"/>
                </a:lnTo>
                <a:lnTo>
                  <a:pt x="550324" y="8964"/>
                </a:lnTo>
                <a:lnTo>
                  <a:pt x="594800" y="19874"/>
                </a:lnTo>
                <a:lnTo>
                  <a:pt x="637202" y="34805"/>
                </a:lnTo>
                <a:lnTo>
                  <a:pt x="677335" y="53562"/>
                </a:lnTo>
                <a:lnTo>
                  <a:pt x="715002" y="75946"/>
                </a:lnTo>
                <a:lnTo>
                  <a:pt x="750009" y="101761"/>
                </a:lnTo>
                <a:lnTo>
                  <a:pt x="782161" y="130810"/>
                </a:lnTo>
                <a:lnTo>
                  <a:pt x="811261" y="162894"/>
                </a:lnTo>
                <a:lnTo>
                  <a:pt x="837116" y="197817"/>
                </a:lnTo>
                <a:lnTo>
                  <a:pt x="859528" y="235382"/>
                </a:lnTo>
                <a:lnTo>
                  <a:pt x="878304" y="275391"/>
                </a:lnTo>
                <a:lnTo>
                  <a:pt x="893247" y="317648"/>
                </a:lnTo>
                <a:lnTo>
                  <a:pt x="904163" y="361954"/>
                </a:lnTo>
                <a:lnTo>
                  <a:pt x="910855" y="408114"/>
                </a:lnTo>
                <a:lnTo>
                  <a:pt x="913129" y="455929"/>
                </a:lnTo>
                <a:lnTo>
                  <a:pt x="910855" y="503968"/>
                </a:lnTo>
                <a:lnTo>
                  <a:pt x="904163" y="550324"/>
                </a:lnTo>
                <a:lnTo>
                  <a:pt x="893247" y="594800"/>
                </a:lnTo>
                <a:lnTo>
                  <a:pt x="878304" y="637202"/>
                </a:lnTo>
                <a:lnTo>
                  <a:pt x="859528" y="677335"/>
                </a:lnTo>
                <a:lnTo>
                  <a:pt x="837116" y="715002"/>
                </a:lnTo>
                <a:lnTo>
                  <a:pt x="811261" y="750009"/>
                </a:lnTo>
                <a:lnTo>
                  <a:pt x="782161" y="782161"/>
                </a:lnTo>
                <a:lnTo>
                  <a:pt x="750009" y="811261"/>
                </a:lnTo>
                <a:lnTo>
                  <a:pt x="715002" y="837116"/>
                </a:lnTo>
                <a:lnTo>
                  <a:pt x="677335" y="859528"/>
                </a:lnTo>
                <a:lnTo>
                  <a:pt x="637202" y="878304"/>
                </a:lnTo>
                <a:lnTo>
                  <a:pt x="594800" y="893247"/>
                </a:lnTo>
                <a:lnTo>
                  <a:pt x="550324" y="904163"/>
                </a:lnTo>
                <a:lnTo>
                  <a:pt x="503968" y="910855"/>
                </a:lnTo>
                <a:lnTo>
                  <a:pt x="455929" y="913129"/>
                </a:lnTo>
                <a:lnTo>
                  <a:pt x="408114" y="910855"/>
                </a:lnTo>
                <a:lnTo>
                  <a:pt x="361954" y="904163"/>
                </a:lnTo>
                <a:lnTo>
                  <a:pt x="317648" y="893247"/>
                </a:lnTo>
                <a:lnTo>
                  <a:pt x="275391" y="878304"/>
                </a:lnTo>
                <a:lnTo>
                  <a:pt x="235382" y="859528"/>
                </a:lnTo>
                <a:lnTo>
                  <a:pt x="197817" y="837116"/>
                </a:lnTo>
                <a:lnTo>
                  <a:pt x="162894" y="811261"/>
                </a:lnTo>
                <a:lnTo>
                  <a:pt x="130810" y="782161"/>
                </a:lnTo>
                <a:lnTo>
                  <a:pt x="101761" y="750009"/>
                </a:lnTo>
                <a:lnTo>
                  <a:pt x="75946" y="715002"/>
                </a:lnTo>
                <a:lnTo>
                  <a:pt x="53562" y="677335"/>
                </a:lnTo>
                <a:lnTo>
                  <a:pt x="34805" y="637202"/>
                </a:lnTo>
                <a:lnTo>
                  <a:pt x="19874" y="594800"/>
                </a:lnTo>
                <a:lnTo>
                  <a:pt x="8964" y="550324"/>
                </a:lnTo>
                <a:lnTo>
                  <a:pt x="2273" y="503968"/>
                </a:lnTo>
                <a:lnTo>
                  <a:pt x="0" y="455929"/>
                </a:lnTo>
                <a:lnTo>
                  <a:pt x="2273" y="408114"/>
                </a:lnTo>
                <a:lnTo>
                  <a:pt x="8964" y="361954"/>
                </a:lnTo>
                <a:lnTo>
                  <a:pt x="19874" y="317648"/>
                </a:lnTo>
                <a:lnTo>
                  <a:pt x="34805" y="275391"/>
                </a:lnTo>
                <a:lnTo>
                  <a:pt x="53562" y="235382"/>
                </a:lnTo>
                <a:lnTo>
                  <a:pt x="75946" y="197817"/>
                </a:lnTo>
                <a:lnTo>
                  <a:pt x="101761" y="162894"/>
                </a:lnTo>
                <a:lnTo>
                  <a:pt x="130810" y="130810"/>
                </a:lnTo>
                <a:lnTo>
                  <a:pt x="162894" y="101761"/>
                </a:lnTo>
                <a:lnTo>
                  <a:pt x="197817" y="75946"/>
                </a:lnTo>
                <a:lnTo>
                  <a:pt x="235382" y="53562"/>
                </a:lnTo>
                <a:lnTo>
                  <a:pt x="275391" y="34805"/>
                </a:lnTo>
                <a:lnTo>
                  <a:pt x="317648" y="19874"/>
                </a:lnTo>
                <a:lnTo>
                  <a:pt x="361954" y="8964"/>
                </a:lnTo>
                <a:lnTo>
                  <a:pt x="408114" y="2273"/>
                </a:lnTo>
                <a:lnTo>
                  <a:pt x="455929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4975073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6633431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5654539" y="231536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439" dirty="0">
                <a:solidFill>
                  <a:srgbClr val="191919"/>
                </a:solidFill>
                <a:latin typeface="Courier New"/>
                <a:cs typeface="Courier New"/>
              </a:rPr>
              <a:t>1</a:t>
            </a:r>
            <a:endParaRPr sz="4353">
              <a:solidFill>
                <a:prstClr val="black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68580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8"/>
            <a:ext cx="0" cy="1036474"/>
          </a:xfrm>
          <a:custGeom>
            <a:avLst/>
            <a:gdLst/>
            <a:ahLst/>
            <a:cxnLst/>
            <a:rect l="l" t="t" r="r" b="b"/>
            <a:pathLst>
              <a:path h="1143000">
                <a:moveTo>
                  <a:pt x="0" y="114300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434197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48401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10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62606" y="847029"/>
            <a:ext cx="131287" cy="0"/>
          </a:xfrm>
          <a:custGeom>
            <a:avLst/>
            <a:gdLst/>
            <a:ahLst/>
            <a:cxnLst/>
            <a:rect l="l" t="t" r="r" b="b"/>
            <a:pathLst>
              <a:path w="144779">
                <a:moveTo>
                  <a:pt x="0" y="0"/>
                </a:moveTo>
                <a:lnTo>
                  <a:pt x="14477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077962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669904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08645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508645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88886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788886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654539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520191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389662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389662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389662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218841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788886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654539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7255315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7255315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255315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8084494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4975073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372110" y="0"/>
                </a:moveTo>
                <a:lnTo>
                  <a:pt x="0" y="132079"/>
                </a:lnTo>
                <a:lnTo>
                  <a:pt x="372110" y="264159"/>
                </a:lnTo>
                <a:lnTo>
                  <a:pt x="37211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4975073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60">
                <a:moveTo>
                  <a:pt x="0" y="132079"/>
                </a:moveTo>
                <a:lnTo>
                  <a:pt x="372110" y="264159"/>
                </a:lnTo>
                <a:lnTo>
                  <a:pt x="372110" y="0"/>
                </a:lnTo>
                <a:lnTo>
                  <a:pt x="0" y="132079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4975073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6633431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5218069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68909" y="0"/>
                </a:moveTo>
                <a:lnTo>
                  <a:pt x="0" y="355600"/>
                </a:lnTo>
                <a:lnTo>
                  <a:pt x="355600" y="186690"/>
                </a:lnTo>
                <a:lnTo>
                  <a:pt x="16890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5218069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355600"/>
                </a:moveTo>
                <a:lnTo>
                  <a:pt x="355600" y="186690"/>
                </a:lnTo>
                <a:lnTo>
                  <a:pt x="168909" y="0"/>
                </a:lnTo>
                <a:lnTo>
                  <a:pt x="0" y="35560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4975073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6633431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5684481" y="318945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264159" y="0"/>
                </a:moveTo>
                <a:lnTo>
                  <a:pt x="0" y="0"/>
                </a:lnTo>
                <a:lnTo>
                  <a:pt x="132079" y="372110"/>
                </a:lnTo>
                <a:lnTo>
                  <a:pt x="26415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5684481" y="318945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372110"/>
                </a:moveTo>
                <a:lnTo>
                  <a:pt x="264159" y="0"/>
                </a:lnTo>
                <a:lnTo>
                  <a:pt x="0" y="0"/>
                </a:lnTo>
                <a:lnTo>
                  <a:pt x="132079" y="37211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4975073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6633431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6067977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86690" y="0"/>
                </a:moveTo>
                <a:lnTo>
                  <a:pt x="0" y="186690"/>
                </a:lnTo>
                <a:lnTo>
                  <a:pt x="355600" y="355600"/>
                </a:lnTo>
                <a:lnTo>
                  <a:pt x="18669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6067977" y="296143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355600"/>
                </a:moveTo>
                <a:lnTo>
                  <a:pt x="186690" y="0"/>
                </a:lnTo>
                <a:lnTo>
                  <a:pt x="0" y="186690"/>
                </a:lnTo>
                <a:lnTo>
                  <a:pt x="355600" y="35560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4975073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6633431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6296001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60">
                <a:moveTo>
                  <a:pt x="0" y="0"/>
                </a:moveTo>
                <a:lnTo>
                  <a:pt x="0" y="264159"/>
                </a:lnTo>
                <a:lnTo>
                  <a:pt x="372109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6296001" y="2577940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60">
                <a:moveTo>
                  <a:pt x="372109" y="132079"/>
                </a:moveTo>
                <a:lnTo>
                  <a:pt x="0" y="0"/>
                </a:lnTo>
                <a:lnTo>
                  <a:pt x="0" y="264159"/>
                </a:lnTo>
                <a:lnTo>
                  <a:pt x="372109" y="132079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4975073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6633431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6067977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6067977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4975073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6633431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5684481" y="1868531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0"/>
                </a:moveTo>
                <a:lnTo>
                  <a:pt x="0" y="372110"/>
                </a:lnTo>
                <a:lnTo>
                  <a:pt x="264159" y="372110"/>
                </a:lnTo>
                <a:lnTo>
                  <a:pt x="13207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5684481" y="1868531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0"/>
                </a:moveTo>
                <a:lnTo>
                  <a:pt x="0" y="372110"/>
                </a:lnTo>
                <a:lnTo>
                  <a:pt x="264159" y="372110"/>
                </a:lnTo>
                <a:lnTo>
                  <a:pt x="132079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4975073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6633431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5218069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5218069" y="2111527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4975073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6633431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5389663" y="2283121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29">
                <a:moveTo>
                  <a:pt x="455929" y="0"/>
                </a:moveTo>
                <a:lnTo>
                  <a:pt x="408114" y="2273"/>
                </a:lnTo>
                <a:lnTo>
                  <a:pt x="361954" y="8964"/>
                </a:lnTo>
                <a:lnTo>
                  <a:pt x="317648" y="19874"/>
                </a:lnTo>
                <a:lnTo>
                  <a:pt x="275391" y="34805"/>
                </a:lnTo>
                <a:lnTo>
                  <a:pt x="235382" y="53562"/>
                </a:lnTo>
                <a:lnTo>
                  <a:pt x="197817" y="75946"/>
                </a:lnTo>
                <a:lnTo>
                  <a:pt x="162894" y="101761"/>
                </a:lnTo>
                <a:lnTo>
                  <a:pt x="130810" y="130810"/>
                </a:lnTo>
                <a:lnTo>
                  <a:pt x="101761" y="162894"/>
                </a:lnTo>
                <a:lnTo>
                  <a:pt x="75946" y="197817"/>
                </a:lnTo>
                <a:lnTo>
                  <a:pt x="53562" y="235382"/>
                </a:lnTo>
                <a:lnTo>
                  <a:pt x="34805" y="275391"/>
                </a:lnTo>
                <a:lnTo>
                  <a:pt x="19874" y="317648"/>
                </a:lnTo>
                <a:lnTo>
                  <a:pt x="8964" y="361954"/>
                </a:lnTo>
                <a:lnTo>
                  <a:pt x="2273" y="408114"/>
                </a:lnTo>
                <a:lnTo>
                  <a:pt x="0" y="455929"/>
                </a:lnTo>
                <a:lnTo>
                  <a:pt x="2273" y="503968"/>
                </a:lnTo>
                <a:lnTo>
                  <a:pt x="8964" y="550324"/>
                </a:lnTo>
                <a:lnTo>
                  <a:pt x="19874" y="594800"/>
                </a:lnTo>
                <a:lnTo>
                  <a:pt x="34805" y="637202"/>
                </a:lnTo>
                <a:lnTo>
                  <a:pt x="53562" y="677335"/>
                </a:lnTo>
                <a:lnTo>
                  <a:pt x="75946" y="715002"/>
                </a:lnTo>
                <a:lnTo>
                  <a:pt x="101761" y="750009"/>
                </a:lnTo>
                <a:lnTo>
                  <a:pt x="130810" y="782161"/>
                </a:lnTo>
                <a:lnTo>
                  <a:pt x="162894" y="811261"/>
                </a:lnTo>
                <a:lnTo>
                  <a:pt x="197817" y="837116"/>
                </a:lnTo>
                <a:lnTo>
                  <a:pt x="235382" y="859528"/>
                </a:lnTo>
                <a:lnTo>
                  <a:pt x="275391" y="878304"/>
                </a:lnTo>
                <a:lnTo>
                  <a:pt x="317648" y="893247"/>
                </a:lnTo>
                <a:lnTo>
                  <a:pt x="361954" y="904163"/>
                </a:lnTo>
                <a:lnTo>
                  <a:pt x="408114" y="910855"/>
                </a:lnTo>
                <a:lnTo>
                  <a:pt x="455929" y="913129"/>
                </a:lnTo>
                <a:lnTo>
                  <a:pt x="503968" y="910855"/>
                </a:lnTo>
                <a:lnTo>
                  <a:pt x="550324" y="904163"/>
                </a:lnTo>
                <a:lnTo>
                  <a:pt x="594800" y="893247"/>
                </a:lnTo>
                <a:lnTo>
                  <a:pt x="637202" y="878304"/>
                </a:lnTo>
                <a:lnTo>
                  <a:pt x="677335" y="859528"/>
                </a:lnTo>
                <a:lnTo>
                  <a:pt x="715002" y="837116"/>
                </a:lnTo>
                <a:lnTo>
                  <a:pt x="750009" y="811261"/>
                </a:lnTo>
                <a:lnTo>
                  <a:pt x="782161" y="782161"/>
                </a:lnTo>
                <a:lnTo>
                  <a:pt x="811261" y="750009"/>
                </a:lnTo>
                <a:lnTo>
                  <a:pt x="837116" y="715002"/>
                </a:lnTo>
                <a:lnTo>
                  <a:pt x="859528" y="677335"/>
                </a:lnTo>
                <a:lnTo>
                  <a:pt x="878304" y="637202"/>
                </a:lnTo>
                <a:lnTo>
                  <a:pt x="893247" y="594800"/>
                </a:lnTo>
                <a:lnTo>
                  <a:pt x="904163" y="550324"/>
                </a:lnTo>
                <a:lnTo>
                  <a:pt x="910855" y="503968"/>
                </a:lnTo>
                <a:lnTo>
                  <a:pt x="913129" y="455929"/>
                </a:lnTo>
                <a:lnTo>
                  <a:pt x="910855" y="408114"/>
                </a:lnTo>
                <a:lnTo>
                  <a:pt x="904163" y="361954"/>
                </a:lnTo>
                <a:lnTo>
                  <a:pt x="893247" y="317648"/>
                </a:lnTo>
                <a:lnTo>
                  <a:pt x="878304" y="275391"/>
                </a:lnTo>
                <a:lnTo>
                  <a:pt x="859528" y="235382"/>
                </a:lnTo>
                <a:lnTo>
                  <a:pt x="837116" y="197817"/>
                </a:lnTo>
                <a:lnTo>
                  <a:pt x="811261" y="162894"/>
                </a:lnTo>
                <a:lnTo>
                  <a:pt x="782161" y="130810"/>
                </a:lnTo>
                <a:lnTo>
                  <a:pt x="750009" y="101761"/>
                </a:lnTo>
                <a:lnTo>
                  <a:pt x="715002" y="75946"/>
                </a:lnTo>
                <a:lnTo>
                  <a:pt x="677335" y="53562"/>
                </a:lnTo>
                <a:lnTo>
                  <a:pt x="637202" y="34805"/>
                </a:lnTo>
                <a:lnTo>
                  <a:pt x="594800" y="19874"/>
                </a:lnTo>
                <a:lnTo>
                  <a:pt x="550324" y="8964"/>
                </a:lnTo>
                <a:lnTo>
                  <a:pt x="503968" y="2273"/>
                </a:lnTo>
                <a:lnTo>
                  <a:pt x="45592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5389663" y="2283121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29">
                <a:moveTo>
                  <a:pt x="455929" y="0"/>
                </a:moveTo>
                <a:lnTo>
                  <a:pt x="503968" y="2273"/>
                </a:lnTo>
                <a:lnTo>
                  <a:pt x="550324" y="8964"/>
                </a:lnTo>
                <a:lnTo>
                  <a:pt x="594800" y="19874"/>
                </a:lnTo>
                <a:lnTo>
                  <a:pt x="637202" y="34805"/>
                </a:lnTo>
                <a:lnTo>
                  <a:pt x="677335" y="53562"/>
                </a:lnTo>
                <a:lnTo>
                  <a:pt x="715002" y="75946"/>
                </a:lnTo>
                <a:lnTo>
                  <a:pt x="750009" y="101761"/>
                </a:lnTo>
                <a:lnTo>
                  <a:pt x="782161" y="130810"/>
                </a:lnTo>
                <a:lnTo>
                  <a:pt x="811261" y="162894"/>
                </a:lnTo>
                <a:lnTo>
                  <a:pt x="837116" y="197817"/>
                </a:lnTo>
                <a:lnTo>
                  <a:pt x="859528" y="235382"/>
                </a:lnTo>
                <a:lnTo>
                  <a:pt x="878304" y="275391"/>
                </a:lnTo>
                <a:lnTo>
                  <a:pt x="893247" y="317648"/>
                </a:lnTo>
                <a:lnTo>
                  <a:pt x="904163" y="361954"/>
                </a:lnTo>
                <a:lnTo>
                  <a:pt x="910855" y="408114"/>
                </a:lnTo>
                <a:lnTo>
                  <a:pt x="913129" y="455929"/>
                </a:lnTo>
                <a:lnTo>
                  <a:pt x="910855" y="503968"/>
                </a:lnTo>
                <a:lnTo>
                  <a:pt x="904163" y="550324"/>
                </a:lnTo>
                <a:lnTo>
                  <a:pt x="893247" y="594800"/>
                </a:lnTo>
                <a:lnTo>
                  <a:pt x="878304" y="637202"/>
                </a:lnTo>
                <a:lnTo>
                  <a:pt x="859528" y="677335"/>
                </a:lnTo>
                <a:lnTo>
                  <a:pt x="837116" y="715002"/>
                </a:lnTo>
                <a:lnTo>
                  <a:pt x="811261" y="750009"/>
                </a:lnTo>
                <a:lnTo>
                  <a:pt x="782161" y="782161"/>
                </a:lnTo>
                <a:lnTo>
                  <a:pt x="750009" y="811261"/>
                </a:lnTo>
                <a:lnTo>
                  <a:pt x="715002" y="837116"/>
                </a:lnTo>
                <a:lnTo>
                  <a:pt x="677335" y="859528"/>
                </a:lnTo>
                <a:lnTo>
                  <a:pt x="637202" y="878304"/>
                </a:lnTo>
                <a:lnTo>
                  <a:pt x="594800" y="893247"/>
                </a:lnTo>
                <a:lnTo>
                  <a:pt x="550324" y="904163"/>
                </a:lnTo>
                <a:lnTo>
                  <a:pt x="503968" y="910855"/>
                </a:lnTo>
                <a:lnTo>
                  <a:pt x="455929" y="913129"/>
                </a:lnTo>
                <a:lnTo>
                  <a:pt x="408114" y="910855"/>
                </a:lnTo>
                <a:lnTo>
                  <a:pt x="361954" y="904163"/>
                </a:lnTo>
                <a:lnTo>
                  <a:pt x="317648" y="893247"/>
                </a:lnTo>
                <a:lnTo>
                  <a:pt x="275391" y="878304"/>
                </a:lnTo>
                <a:lnTo>
                  <a:pt x="235382" y="859528"/>
                </a:lnTo>
                <a:lnTo>
                  <a:pt x="197817" y="837116"/>
                </a:lnTo>
                <a:lnTo>
                  <a:pt x="162894" y="811261"/>
                </a:lnTo>
                <a:lnTo>
                  <a:pt x="130810" y="782161"/>
                </a:lnTo>
                <a:lnTo>
                  <a:pt x="101761" y="750009"/>
                </a:lnTo>
                <a:lnTo>
                  <a:pt x="75946" y="715002"/>
                </a:lnTo>
                <a:lnTo>
                  <a:pt x="53562" y="677335"/>
                </a:lnTo>
                <a:lnTo>
                  <a:pt x="34805" y="637202"/>
                </a:lnTo>
                <a:lnTo>
                  <a:pt x="19874" y="594800"/>
                </a:lnTo>
                <a:lnTo>
                  <a:pt x="8964" y="550324"/>
                </a:lnTo>
                <a:lnTo>
                  <a:pt x="2273" y="503968"/>
                </a:lnTo>
                <a:lnTo>
                  <a:pt x="0" y="455929"/>
                </a:lnTo>
                <a:lnTo>
                  <a:pt x="2273" y="408114"/>
                </a:lnTo>
                <a:lnTo>
                  <a:pt x="8964" y="361954"/>
                </a:lnTo>
                <a:lnTo>
                  <a:pt x="19874" y="317648"/>
                </a:lnTo>
                <a:lnTo>
                  <a:pt x="34805" y="275391"/>
                </a:lnTo>
                <a:lnTo>
                  <a:pt x="53562" y="235382"/>
                </a:lnTo>
                <a:lnTo>
                  <a:pt x="75946" y="197817"/>
                </a:lnTo>
                <a:lnTo>
                  <a:pt x="101761" y="162894"/>
                </a:lnTo>
                <a:lnTo>
                  <a:pt x="130810" y="130810"/>
                </a:lnTo>
                <a:lnTo>
                  <a:pt x="162894" y="101761"/>
                </a:lnTo>
                <a:lnTo>
                  <a:pt x="197817" y="75946"/>
                </a:lnTo>
                <a:lnTo>
                  <a:pt x="235382" y="53562"/>
                </a:lnTo>
                <a:lnTo>
                  <a:pt x="275391" y="34805"/>
                </a:lnTo>
                <a:lnTo>
                  <a:pt x="317648" y="19874"/>
                </a:lnTo>
                <a:lnTo>
                  <a:pt x="361954" y="8964"/>
                </a:lnTo>
                <a:lnTo>
                  <a:pt x="408114" y="2273"/>
                </a:lnTo>
                <a:lnTo>
                  <a:pt x="455929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4975073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6633431" y="352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5654539" y="231536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439" dirty="0">
                <a:solidFill>
                  <a:srgbClr val="191919"/>
                </a:solidFill>
                <a:latin typeface="Courier New"/>
                <a:cs typeface="Courier New"/>
              </a:rPr>
              <a:t>1</a:t>
            </a:r>
            <a:endParaRPr sz="4353">
              <a:solidFill>
                <a:prstClr val="black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434197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48401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10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62606" y="847029"/>
            <a:ext cx="131287" cy="0"/>
          </a:xfrm>
          <a:custGeom>
            <a:avLst/>
            <a:gdLst/>
            <a:ahLst/>
            <a:cxnLst/>
            <a:rect l="l" t="t" r="r" b="b"/>
            <a:pathLst>
              <a:path w="144779">
                <a:moveTo>
                  <a:pt x="0" y="0"/>
                </a:moveTo>
                <a:lnTo>
                  <a:pt x="14477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077962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08645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508645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88886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788886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520191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654539" y="231536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788886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654539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4975073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59">
                <a:moveTo>
                  <a:pt x="372110" y="0"/>
                </a:moveTo>
                <a:lnTo>
                  <a:pt x="0" y="132079"/>
                </a:lnTo>
                <a:lnTo>
                  <a:pt x="372110" y="264159"/>
                </a:lnTo>
                <a:lnTo>
                  <a:pt x="37211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4975073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59">
                <a:moveTo>
                  <a:pt x="0" y="132079"/>
                </a:moveTo>
                <a:lnTo>
                  <a:pt x="372110" y="264159"/>
                </a:lnTo>
                <a:lnTo>
                  <a:pt x="372110" y="0"/>
                </a:lnTo>
                <a:lnTo>
                  <a:pt x="0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5218069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68909" y="0"/>
                </a:moveTo>
                <a:lnTo>
                  <a:pt x="0" y="355600"/>
                </a:lnTo>
                <a:lnTo>
                  <a:pt x="355600" y="186690"/>
                </a:lnTo>
                <a:lnTo>
                  <a:pt x="16890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5218069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355600"/>
                </a:moveTo>
                <a:lnTo>
                  <a:pt x="355600" y="186690"/>
                </a:lnTo>
                <a:lnTo>
                  <a:pt x="168909" y="0"/>
                </a:lnTo>
                <a:lnTo>
                  <a:pt x="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5684481" y="1323806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264159" y="0"/>
                </a:moveTo>
                <a:lnTo>
                  <a:pt x="0" y="0"/>
                </a:lnTo>
                <a:lnTo>
                  <a:pt x="132079" y="372110"/>
                </a:lnTo>
                <a:lnTo>
                  <a:pt x="26415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5684481" y="1323806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372110"/>
                </a:moveTo>
                <a:lnTo>
                  <a:pt x="264159" y="0"/>
                </a:lnTo>
                <a:lnTo>
                  <a:pt x="0" y="0"/>
                </a:lnTo>
                <a:lnTo>
                  <a:pt x="132079" y="37211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6067977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86690" y="0"/>
                </a:moveTo>
                <a:lnTo>
                  <a:pt x="0" y="186690"/>
                </a:lnTo>
                <a:lnTo>
                  <a:pt x="355600" y="355600"/>
                </a:lnTo>
                <a:lnTo>
                  <a:pt x="18669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6067977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355600"/>
                </a:moveTo>
                <a:lnTo>
                  <a:pt x="186690" y="0"/>
                </a:lnTo>
                <a:lnTo>
                  <a:pt x="0" y="186690"/>
                </a:lnTo>
                <a:lnTo>
                  <a:pt x="355600" y="35560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6296001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59">
                <a:moveTo>
                  <a:pt x="0" y="0"/>
                </a:moveTo>
                <a:lnTo>
                  <a:pt x="0" y="264159"/>
                </a:lnTo>
                <a:lnTo>
                  <a:pt x="372109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6296001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59">
                <a:moveTo>
                  <a:pt x="372109" y="132079"/>
                </a:moveTo>
                <a:lnTo>
                  <a:pt x="0" y="0"/>
                </a:lnTo>
                <a:lnTo>
                  <a:pt x="0" y="264159"/>
                </a:lnTo>
                <a:lnTo>
                  <a:pt x="372109" y="132079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6067977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6067977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5684481" y="287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0"/>
                </a:moveTo>
                <a:lnTo>
                  <a:pt x="0" y="372109"/>
                </a:lnTo>
                <a:lnTo>
                  <a:pt x="264159" y="372109"/>
                </a:lnTo>
                <a:lnTo>
                  <a:pt x="13207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5684481" y="287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0"/>
                </a:moveTo>
                <a:lnTo>
                  <a:pt x="0" y="372109"/>
                </a:lnTo>
                <a:lnTo>
                  <a:pt x="264159" y="372109"/>
                </a:lnTo>
                <a:lnTo>
                  <a:pt x="132079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5218069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5218069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5389663" y="417469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30">
                <a:moveTo>
                  <a:pt x="455929" y="0"/>
                </a:moveTo>
                <a:lnTo>
                  <a:pt x="408114" y="2273"/>
                </a:lnTo>
                <a:lnTo>
                  <a:pt x="361954" y="8964"/>
                </a:lnTo>
                <a:lnTo>
                  <a:pt x="317648" y="19874"/>
                </a:lnTo>
                <a:lnTo>
                  <a:pt x="275391" y="34805"/>
                </a:lnTo>
                <a:lnTo>
                  <a:pt x="235382" y="53562"/>
                </a:lnTo>
                <a:lnTo>
                  <a:pt x="197817" y="75946"/>
                </a:lnTo>
                <a:lnTo>
                  <a:pt x="162894" y="101761"/>
                </a:lnTo>
                <a:lnTo>
                  <a:pt x="130810" y="130810"/>
                </a:lnTo>
                <a:lnTo>
                  <a:pt x="101761" y="162894"/>
                </a:lnTo>
                <a:lnTo>
                  <a:pt x="75946" y="197817"/>
                </a:lnTo>
                <a:lnTo>
                  <a:pt x="53562" y="235382"/>
                </a:lnTo>
                <a:lnTo>
                  <a:pt x="34805" y="275391"/>
                </a:lnTo>
                <a:lnTo>
                  <a:pt x="19874" y="317648"/>
                </a:lnTo>
                <a:lnTo>
                  <a:pt x="8964" y="361954"/>
                </a:lnTo>
                <a:lnTo>
                  <a:pt x="2273" y="408114"/>
                </a:lnTo>
                <a:lnTo>
                  <a:pt x="0" y="455929"/>
                </a:lnTo>
                <a:lnTo>
                  <a:pt x="2273" y="503968"/>
                </a:lnTo>
                <a:lnTo>
                  <a:pt x="8964" y="550324"/>
                </a:lnTo>
                <a:lnTo>
                  <a:pt x="19874" y="594800"/>
                </a:lnTo>
                <a:lnTo>
                  <a:pt x="34805" y="637202"/>
                </a:lnTo>
                <a:lnTo>
                  <a:pt x="53562" y="677335"/>
                </a:lnTo>
                <a:lnTo>
                  <a:pt x="75946" y="715002"/>
                </a:lnTo>
                <a:lnTo>
                  <a:pt x="101761" y="750009"/>
                </a:lnTo>
                <a:lnTo>
                  <a:pt x="130810" y="782161"/>
                </a:lnTo>
                <a:lnTo>
                  <a:pt x="162894" y="811261"/>
                </a:lnTo>
                <a:lnTo>
                  <a:pt x="197817" y="837116"/>
                </a:lnTo>
                <a:lnTo>
                  <a:pt x="235382" y="859528"/>
                </a:lnTo>
                <a:lnTo>
                  <a:pt x="275391" y="878304"/>
                </a:lnTo>
                <a:lnTo>
                  <a:pt x="317648" y="893247"/>
                </a:lnTo>
                <a:lnTo>
                  <a:pt x="361954" y="904163"/>
                </a:lnTo>
                <a:lnTo>
                  <a:pt x="408114" y="910855"/>
                </a:lnTo>
                <a:lnTo>
                  <a:pt x="455929" y="913129"/>
                </a:lnTo>
                <a:lnTo>
                  <a:pt x="503968" y="910855"/>
                </a:lnTo>
                <a:lnTo>
                  <a:pt x="550324" y="904163"/>
                </a:lnTo>
                <a:lnTo>
                  <a:pt x="594800" y="893247"/>
                </a:lnTo>
                <a:lnTo>
                  <a:pt x="637202" y="878304"/>
                </a:lnTo>
                <a:lnTo>
                  <a:pt x="677335" y="859528"/>
                </a:lnTo>
                <a:lnTo>
                  <a:pt x="715002" y="837116"/>
                </a:lnTo>
                <a:lnTo>
                  <a:pt x="750009" y="811261"/>
                </a:lnTo>
                <a:lnTo>
                  <a:pt x="782161" y="782161"/>
                </a:lnTo>
                <a:lnTo>
                  <a:pt x="811261" y="750009"/>
                </a:lnTo>
                <a:lnTo>
                  <a:pt x="837116" y="715002"/>
                </a:lnTo>
                <a:lnTo>
                  <a:pt x="859528" y="677335"/>
                </a:lnTo>
                <a:lnTo>
                  <a:pt x="878304" y="637202"/>
                </a:lnTo>
                <a:lnTo>
                  <a:pt x="893247" y="594800"/>
                </a:lnTo>
                <a:lnTo>
                  <a:pt x="904163" y="550324"/>
                </a:lnTo>
                <a:lnTo>
                  <a:pt x="910855" y="503968"/>
                </a:lnTo>
                <a:lnTo>
                  <a:pt x="913129" y="455929"/>
                </a:lnTo>
                <a:lnTo>
                  <a:pt x="910855" y="408114"/>
                </a:lnTo>
                <a:lnTo>
                  <a:pt x="904163" y="361954"/>
                </a:lnTo>
                <a:lnTo>
                  <a:pt x="893247" y="317648"/>
                </a:lnTo>
                <a:lnTo>
                  <a:pt x="878304" y="275391"/>
                </a:lnTo>
                <a:lnTo>
                  <a:pt x="859528" y="235382"/>
                </a:lnTo>
                <a:lnTo>
                  <a:pt x="837116" y="197817"/>
                </a:lnTo>
                <a:lnTo>
                  <a:pt x="811261" y="162894"/>
                </a:lnTo>
                <a:lnTo>
                  <a:pt x="782161" y="130810"/>
                </a:lnTo>
                <a:lnTo>
                  <a:pt x="750009" y="101761"/>
                </a:lnTo>
                <a:lnTo>
                  <a:pt x="715002" y="75946"/>
                </a:lnTo>
                <a:lnTo>
                  <a:pt x="677335" y="53562"/>
                </a:lnTo>
                <a:lnTo>
                  <a:pt x="637202" y="34805"/>
                </a:lnTo>
                <a:lnTo>
                  <a:pt x="594800" y="19874"/>
                </a:lnTo>
                <a:lnTo>
                  <a:pt x="550324" y="8964"/>
                </a:lnTo>
                <a:lnTo>
                  <a:pt x="503968" y="2273"/>
                </a:lnTo>
                <a:lnTo>
                  <a:pt x="45592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5389663" y="417469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30">
                <a:moveTo>
                  <a:pt x="455929" y="0"/>
                </a:moveTo>
                <a:lnTo>
                  <a:pt x="503968" y="2273"/>
                </a:lnTo>
                <a:lnTo>
                  <a:pt x="550324" y="8964"/>
                </a:lnTo>
                <a:lnTo>
                  <a:pt x="594800" y="19874"/>
                </a:lnTo>
                <a:lnTo>
                  <a:pt x="637202" y="34805"/>
                </a:lnTo>
                <a:lnTo>
                  <a:pt x="677335" y="53562"/>
                </a:lnTo>
                <a:lnTo>
                  <a:pt x="715002" y="75946"/>
                </a:lnTo>
                <a:lnTo>
                  <a:pt x="750009" y="101761"/>
                </a:lnTo>
                <a:lnTo>
                  <a:pt x="782161" y="130809"/>
                </a:lnTo>
                <a:lnTo>
                  <a:pt x="811261" y="162894"/>
                </a:lnTo>
                <a:lnTo>
                  <a:pt x="837116" y="197817"/>
                </a:lnTo>
                <a:lnTo>
                  <a:pt x="859528" y="235382"/>
                </a:lnTo>
                <a:lnTo>
                  <a:pt x="878304" y="275391"/>
                </a:lnTo>
                <a:lnTo>
                  <a:pt x="893247" y="317648"/>
                </a:lnTo>
                <a:lnTo>
                  <a:pt x="904163" y="361954"/>
                </a:lnTo>
                <a:lnTo>
                  <a:pt x="910855" y="408114"/>
                </a:lnTo>
                <a:lnTo>
                  <a:pt x="913129" y="455929"/>
                </a:lnTo>
                <a:lnTo>
                  <a:pt x="910855" y="503968"/>
                </a:lnTo>
                <a:lnTo>
                  <a:pt x="904163" y="550324"/>
                </a:lnTo>
                <a:lnTo>
                  <a:pt x="893247" y="594800"/>
                </a:lnTo>
                <a:lnTo>
                  <a:pt x="878304" y="637202"/>
                </a:lnTo>
                <a:lnTo>
                  <a:pt x="859528" y="677335"/>
                </a:lnTo>
                <a:lnTo>
                  <a:pt x="837116" y="715002"/>
                </a:lnTo>
                <a:lnTo>
                  <a:pt x="811261" y="750009"/>
                </a:lnTo>
                <a:lnTo>
                  <a:pt x="782161" y="782161"/>
                </a:lnTo>
                <a:lnTo>
                  <a:pt x="750009" y="811261"/>
                </a:lnTo>
                <a:lnTo>
                  <a:pt x="715002" y="837116"/>
                </a:lnTo>
                <a:lnTo>
                  <a:pt x="677335" y="859528"/>
                </a:lnTo>
                <a:lnTo>
                  <a:pt x="637202" y="878304"/>
                </a:lnTo>
                <a:lnTo>
                  <a:pt x="594800" y="893247"/>
                </a:lnTo>
                <a:lnTo>
                  <a:pt x="550324" y="904163"/>
                </a:lnTo>
                <a:lnTo>
                  <a:pt x="503968" y="910855"/>
                </a:lnTo>
                <a:lnTo>
                  <a:pt x="455929" y="913129"/>
                </a:lnTo>
                <a:lnTo>
                  <a:pt x="408114" y="910855"/>
                </a:lnTo>
                <a:lnTo>
                  <a:pt x="361954" y="904163"/>
                </a:lnTo>
                <a:lnTo>
                  <a:pt x="317648" y="893247"/>
                </a:lnTo>
                <a:lnTo>
                  <a:pt x="275391" y="878304"/>
                </a:lnTo>
                <a:lnTo>
                  <a:pt x="235382" y="859528"/>
                </a:lnTo>
                <a:lnTo>
                  <a:pt x="197817" y="837116"/>
                </a:lnTo>
                <a:lnTo>
                  <a:pt x="162894" y="811261"/>
                </a:lnTo>
                <a:lnTo>
                  <a:pt x="130810" y="782161"/>
                </a:lnTo>
                <a:lnTo>
                  <a:pt x="101761" y="750009"/>
                </a:lnTo>
                <a:lnTo>
                  <a:pt x="75946" y="715002"/>
                </a:lnTo>
                <a:lnTo>
                  <a:pt x="53562" y="677335"/>
                </a:lnTo>
                <a:lnTo>
                  <a:pt x="34805" y="637202"/>
                </a:lnTo>
                <a:lnTo>
                  <a:pt x="19874" y="594800"/>
                </a:lnTo>
                <a:lnTo>
                  <a:pt x="8964" y="550324"/>
                </a:lnTo>
                <a:lnTo>
                  <a:pt x="2273" y="503968"/>
                </a:lnTo>
                <a:lnTo>
                  <a:pt x="0" y="455929"/>
                </a:lnTo>
                <a:lnTo>
                  <a:pt x="2273" y="408114"/>
                </a:lnTo>
                <a:lnTo>
                  <a:pt x="8964" y="361954"/>
                </a:lnTo>
                <a:lnTo>
                  <a:pt x="19874" y="317648"/>
                </a:lnTo>
                <a:lnTo>
                  <a:pt x="34805" y="275391"/>
                </a:lnTo>
                <a:lnTo>
                  <a:pt x="53562" y="235382"/>
                </a:lnTo>
                <a:lnTo>
                  <a:pt x="75946" y="197817"/>
                </a:lnTo>
                <a:lnTo>
                  <a:pt x="101761" y="162894"/>
                </a:lnTo>
                <a:lnTo>
                  <a:pt x="130810" y="130810"/>
                </a:lnTo>
                <a:lnTo>
                  <a:pt x="162894" y="101761"/>
                </a:lnTo>
                <a:lnTo>
                  <a:pt x="197817" y="75946"/>
                </a:lnTo>
                <a:lnTo>
                  <a:pt x="235382" y="53562"/>
                </a:lnTo>
                <a:lnTo>
                  <a:pt x="275391" y="34805"/>
                </a:lnTo>
                <a:lnTo>
                  <a:pt x="317648" y="19874"/>
                </a:lnTo>
                <a:lnTo>
                  <a:pt x="361954" y="8964"/>
                </a:lnTo>
                <a:lnTo>
                  <a:pt x="408114" y="2273"/>
                </a:lnTo>
                <a:lnTo>
                  <a:pt x="455929" y="0"/>
                </a:lnTo>
                <a:close/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5654539" y="449714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439" dirty="0">
                <a:solidFill>
                  <a:srgbClr val="191919"/>
                </a:solidFill>
                <a:latin typeface="Courier New"/>
                <a:cs typeface="Courier New"/>
              </a:rPr>
              <a:t>1</a:t>
            </a:r>
            <a:endParaRPr sz="4353">
              <a:solidFill>
                <a:prstClr val="black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434197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48401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10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62606" y="847029"/>
            <a:ext cx="131287" cy="0"/>
          </a:xfrm>
          <a:custGeom>
            <a:avLst/>
            <a:gdLst/>
            <a:ahLst/>
            <a:cxnLst/>
            <a:rect l="l" t="t" r="r" b="b"/>
            <a:pathLst>
              <a:path w="144779">
                <a:moveTo>
                  <a:pt x="0" y="0"/>
                </a:moveTo>
                <a:lnTo>
                  <a:pt x="14477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077962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08645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508645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88886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788886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520191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654539" y="231536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788886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654539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4975073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59">
                <a:moveTo>
                  <a:pt x="372110" y="0"/>
                </a:moveTo>
                <a:lnTo>
                  <a:pt x="0" y="132079"/>
                </a:lnTo>
                <a:lnTo>
                  <a:pt x="372110" y="264159"/>
                </a:lnTo>
                <a:lnTo>
                  <a:pt x="37211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4975073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10" h="264159">
                <a:moveTo>
                  <a:pt x="0" y="132079"/>
                </a:moveTo>
                <a:lnTo>
                  <a:pt x="372110" y="264159"/>
                </a:lnTo>
                <a:lnTo>
                  <a:pt x="372110" y="0"/>
                </a:lnTo>
                <a:lnTo>
                  <a:pt x="0" y="132079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5218069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68909" y="0"/>
                </a:moveTo>
                <a:lnTo>
                  <a:pt x="0" y="355600"/>
                </a:lnTo>
                <a:lnTo>
                  <a:pt x="355600" y="186690"/>
                </a:lnTo>
                <a:lnTo>
                  <a:pt x="16890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5218069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355600"/>
                </a:moveTo>
                <a:lnTo>
                  <a:pt x="355600" y="186690"/>
                </a:lnTo>
                <a:lnTo>
                  <a:pt x="168909" y="0"/>
                </a:lnTo>
                <a:lnTo>
                  <a:pt x="0" y="35560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5684481" y="1323806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264159" y="0"/>
                </a:moveTo>
                <a:lnTo>
                  <a:pt x="0" y="0"/>
                </a:lnTo>
                <a:lnTo>
                  <a:pt x="132079" y="372110"/>
                </a:lnTo>
                <a:lnTo>
                  <a:pt x="26415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5684481" y="1323806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372110"/>
                </a:moveTo>
                <a:lnTo>
                  <a:pt x="264159" y="0"/>
                </a:lnTo>
                <a:lnTo>
                  <a:pt x="0" y="0"/>
                </a:lnTo>
                <a:lnTo>
                  <a:pt x="132079" y="37211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6067977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86690" y="0"/>
                </a:moveTo>
                <a:lnTo>
                  <a:pt x="0" y="186690"/>
                </a:lnTo>
                <a:lnTo>
                  <a:pt x="355600" y="355600"/>
                </a:lnTo>
                <a:lnTo>
                  <a:pt x="18669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6067977" y="1095783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355600"/>
                </a:moveTo>
                <a:lnTo>
                  <a:pt x="186690" y="0"/>
                </a:lnTo>
                <a:lnTo>
                  <a:pt x="0" y="186690"/>
                </a:lnTo>
                <a:lnTo>
                  <a:pt x="355600" y="35560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6296001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59">
                <a:moveTo>
                  <a:pt x="0" y="0"/>
                </a:moveTo>
                <a:lnTo>
                  <a:pt x="0" y="264159"/>
                </a:lnTo>
                <a:lnTo>
                  <a:pt x="372109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6296001" y="712287"/>
            <a:ext cx="337430" cy="239541"/>
          </a:xfrm>
          <a:custGeom>
            <a:avLst/>
            <a:gdLst/>
            <a:ahLst/>
            <a:cxnLst/>
            <a:rect l="l" t="t" r="r" b="b"/>
            <a:pathLst>
              <a:path w="372109" h="264159">
                <a:moveTo>
                  <a:pt x="372109" y="132079"/>
                </a:moveTo>
                <a:lnTo>
                  <a:pt x="0" y="0"/>
                </a:lnTo>
                <a:lnTo>
                  <a:pt x="0" y="264159"/>
                </a:lnTo>
                <a:lnTo>
                  <a:pt x="372109" y="132079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6067977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6067977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55600" y="0"/>
                </a:moveTo>
                <a:lnTo>
                  <a:pt x="0" y="168909"/>
                </a:lnTo>
                <a:lnTo>
                  <a:pt x="186690" y="355600"/>
                </a:lnTo>
                <a:lnTo>
                  <a:pt x="355600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5684481" y="287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0"/>
                </a:moveTo>
                <a:lnTo>
                  <a:pt x="0" y="372109"/>
                </a:lnTo>
                <a:lnTo>
                  <a:pt x="264159" y="372109"/>
                </a:lnTo>
                <a:lnTo>
                  <a:pt x="13207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5684481" y="2879"/>
            <a:ext cx="239541" cy="337430"/>
          </a:xfrm>
          <a:custGeom>
            <a:avLst/>
            <a:gdLst/>
            <a:ahLst/>
            <a:cxnLst/>
            <a:rect l="l" t="t" r="r" b="b"/>
            <a:pathLst>
              <a:path w="264159" h="372110">
                <a:moveTo>
                  <a:pt x="132079" y="0"/>
                </a:moveTo>
                <a:lnTo>
                  <a:pt x="0" y="372109"/>
                </a:lnTo>
                <a:lnTo>
                  <a:pt x="264159" y="372109"/>
                </a:lnTo>
                <a:lnTo>
                  <a:pt x="132079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5218069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5218069" y="245875"/>
            <a:ext cx="322458" cy="322458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0" y="0"/>
                </a:moveTo>
                <a:lnTo>
                  <a:pt x="168909" y="355600"/>
                </a:lnTo>
                <a:lnTo>
                  <a:pt x="355600" y="16890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5389663" y="417469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30">
                <a:moveTo>
                  <a:pt x="455929" y="0"/>
                </a:moveTo>
                <a:lnTo>
                  <a:pt x="408114" y="2273"/>
                </a:lnTo>
                <a:lnTo>
                  <a:pt x="361954" y="8964"/>
                </a:lnTo>
                <a:lnTo>
                  <a:pt x="317648" y="19874"/>
                </a:lnTo>
                <a:lnTo>
                  <a:pt x="275391" y="34805"/>
                </a:lnTo>
                <a:lnTo>
                  <a:pt x="235382" y="53562"/>
                </a:lnTo>
                <a:lnTo>
                  <a:pt x="197817" y="75946"/>
                </a:lnTo>
                <a:lnTo>
                  <a:pt x="162894" y="101761"/>
                </a:lnTo>
                <a:lnTo>
                  <a:pt x="130810" y="130810"/>
                </a:lnTo>
                <a:lnTo>
                  <a:pt x="101761" y="162894"/>
                </a:lnTo>
                <a:lnTo>
                  <a:pt x="75946" y="197817"/>
                </a:lnTo>
                <a:lnTo>
                  <a:pt x="53562" y="235382"/>
                </a:lnTo>
                <a:lnTo>
                  <a:pt x="34805" y="275391"/>
                </a:lnTo>
                <a:lnTo>
                  <a:pt x="19874" y="317648"/>
                </a:lnTo>
                <a:lnTo>
                  <a:pt x="8964" y="361954"/>
                </a:lnTo>
                <a:lnTo>
                  <a:pt x="2273" y="408114"/>
                </a:lnTo>
                <a:lnTo>
                  <a:pt x="0" y="455929"/>
                </a:lnTo>
                <a:lnTo>
                  <a:pt x="2273" y="503968"/>
                </a:lnTo>
                <a:lnTo>
                  <a:pt x="8964" y="550324"/>
                </a:lnTo>
                <a:lnTo>
                  <a:pt x="19874" y="594800"/>
                </a:lnTo>
                <a:lnTo>
                  <a:pt x="34805" y="637202"/>
                </a:lnTo>
                <a:lnTo>
                  <a:pt x="53562" y="677335"/>
                </a:lnTo>
                <a:lnTo>
                  <a:pt x="75946" y="715002"/>
                </a:lnTo>
                <a:lnTo>
                  <a:pt x="101761" y="750009"/>
                </a:lnTo>
                <a:lnTo>
                  <a:pt x="130810" y="782161"/>
                </a:lnTo>
                <a:lnTo>
                  <a:pt x="162894" y="811261"/>
                </a:lnTo>
                <a:lnTo>
                  <a:pt x="197817" y="837116"/>
                </a:lnTo>
                <a:lnTo>
                  <a:pt x="235382" y="859528"/>
                </a:lnTo>
                <a:lnTo>
                  <a:pt x="275391" y="878304"/>
                </a:lnTo>
                <a:lnTo>
                  <a:pt x="317648" y="893247"/>
                </a:lnTo>
                <a:lnTo>
                  <a:pt x="361954" y="904163"/>
                </a:lnTo>
                <a:lnTo>
                  <a:pt x="408114" y="910855"/>
                </a:lnTo>
                <a:lnTo>
                  <a:pt x="455929" y="913129"/>
                </a:lnTo>
                <a:lnTo>
                  <a:pt x="503968" y="910855"/>
                </a:lnTo>
                <a:lnTo>
                  <a:pt x="550324" y="904163"/>
                </a:lnTo>
                <a:lnTo>
                  <a:pt x="594800" y="893247"/>
                </a:lnTo>
                <a:lnTo>
                  <a:pt x="637202" y="878304"/>
                </a:lnTo>
                <a:lnTo>
                  <a:pt x="677335" y="859528"/>
                </a:lnTo>
                <a:lnTo>
                  <a:pt x="715002" y="837116"/>
                </a:lnTo>
                <a:lnTo>
                  <a:pt x="750009" y="811261"/>
                </a:lnTo>
                <a:lnTo>
                  <a:pt x="782161" y="782161"/>
                </a:lnTo>
                <a:lnTo>
                  <a:pt x="811261" y="750009"/>
                </a:lnTo>
                <a:lnTo>
                  <a:pt x="837116" y="715002"/>
                </a:lnTo>
                <a:lnTo>
                  <a:pt x="859528" y="677335"/>
                </a:lnTo>
                <a:lnTo>
                  <a:pt x="878304" y="637202"/>
                </a:lnTo>
                <a:lnTo>
                  <a:pt x="893247" y="594800"/>
                </a:lnTo>
                <a:lnTo>
                  <a:pt x="904163" y="550324"/>
                </a:lnTo>
                <a:lnTo>
                  <a:pt x="910855" y="503968"/>
                </a:lnTo>
                <a:lnTo>
                  <a:pt x="913129" y="455929"/>
                </a:lnTo>
                <a:lnTo>
                  <a:pt x="910855" y="408114"/>
                </a:lnTo>
                <a:lnTo>
                  <a:pt x="904163" y="361954"/>
                </a:lnTo>
                <a:lnTo>
                  <a:pt x="893247" y="317648"/>
                </a:lnTo>
                <a:lnTo>
                  <a:pt x="878304" y="275391"/>
                </a:lnTo>
                <a:lnTo>
                  <a:pt x="859528" y="235382"/>
                </a:lnTo>
                <a:lnTo>
                  <a:pt x="837116" y="197817"/>
                </a:lnTo>
                <a:lnTo>
                  <a:pt x="811261" y="162894"/>
                </a:lnTo>
                <a:lnTo>
                  <a:pt x="782161" y="130810"/>
                </a:lnTo>
                <a:lnTo>
                  <a:pt x="750009" y="101761"/>
                </a:lnTo>
                <a:lnTo>
                  <a:pt x="715002" y="75946"/>
                </a:lnTo>
                <a:lnTo>
                  <a:pt x="677335" y="53562"/>
                </a:lnTo>
                <a:lnTo>
                  <a:pt x="637202" y="34805"/>
                </a:lnTo>
                <a:lnTo>
                  <a:pt x="594800" y="19874"/>
                </a:lnTo>
                <a:lnTo>
                  <a:pt x="550324" y="8964"/>
                </a:lnTo>
                <a:lnTo>
                  <a:pt x="503968" y="2273"/>
                </a:lnTo>
                <a:lnTo>
                  <a:pt x="45592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5389663" y="417469"/>
            <a:ext cx="828027" cy="828027"/>
          </a:xfrm>
          <a:custGeom>
            <a:avLst/>
            <a:gdLst/>
            <a:ahLst/>
            <a:cxnLst/>
            <a:rect l="l" t="t" r="r" b="b"/>
            <a:pathLst>
              <a:path w="913129" h="913130">
                <a:moveTo>
                  <a:pt x="455929" y="0"/>
                </a:moveTo>
                <a:lnTo>
                  <a:pt x="503968" y="2273"/>
                </a:lnTo>
                <a:lnTo>
                  <a:pt x="550324" y="8964"/>
                </a:lnTo>
                <a:lnTo>
                  <a:pt x="594800" y="19874"/>
                </a:lnTo>
                <a:lnTo>
                  <a:pt x="637202" y="34805"/>
                </a:lnTo>
                <a:lnTo>
                  <a:pt x="677335" y="53562"/>
                </a:lnTo>
                <a:lnTo>
                  <a:pt x="715002" y="75946"/>
                </a:lnTo>
                <a:lnTo>
                  <a:pt x="750009" y="101761"/>
                </a:lnTo>
                <a:lnTo>
                  <a:pt x="782161" y="130809"/>
                </a:lnTo>
                <a:lnTo>
                  <a:pt x="811261" y="162894"/>
                </a:lnTo>
                <a:lnTo>
                  <a:pt x="837116" y="197817"/>
                </a:lnTo>
                <a:lnTo>
                  <a:pt x="859528" y="235382"/>
                </a:lnTo>
                <a:lnTo>
                  <a:pt x="878304" y="275391"/>
                </a:lnTo>
                <a:lnTo>
                  <a:pt x="893247" y="317648"/>
                </a:lnTo>
                <a:lnTo>
                  <a:pt x="904163" y="361954"/>
                </a:lnTo>
                <a:lnTo>
                  <a:pt x="910855" y="408114"/>
                </a:lnTo>
                <a:lnTo>
                  <a:pt x="913129" y="455929"/>
                </a:lnTo>
                <a:lnTo>
                  <a:pt x="910855" y="503968"/>
                </a:lnTo>
                <a:lnTo>
                  <a:pt x="904163" y="550324"/>
                </a:lnTo>
                <a:lnTo>
                  <a:pt x="893247" y="594800"/>
                </a:lnTo>
                <a:lnTo>
                  <a:pt x="878304" y="637202"/>
                </a:lnTo>
                <a:lnTo>
                  <a:pt x="859528" y="677335"/>
                </a:lnTo>
                <a:lnTo>
                  <a:pt x="837116" y="715002"/>
                </a:lnTo>
                <a:lnTo>
                  <a:pt x="811261" y="750009"/>
                </a:lnTo>
                <a:lnTo>
                  <a:pt x="782161" y="782161"/>
                </a:lnTo>
                <a:lnTo>
                  <a:pt x="750009" y="811261"/>
                </a:lnTo>
                <a:lnTo>
                  <a:pt x="715002" y="837116"/>
                </a:lnTo>
                <a:lnTo>
                  <a:pt x="677335" y="859528"/>
                </a:lnTo>
                <a:lnTo>
                  <a:pt x="637202" y="878304"/>
                </a:lnTo>
                <a:lnTo>
                  <a:pt x="594800" y="893247"/>
                </a:lnTo>
                <a:lnTo>
                  <a:pt x="550324" y="904163"/>
                </a:lnTo>
                <a:lnTo>
                  <a:pt x="503968" y="910855"/>
                </a:lnTo>
                <a:lnTo>
                  <a:pt x="455929" y="913129"/>
                </a:lnTo>
                <a:lnTo>
                  <a:pt x="408114" y="910855"/>
                </a:lnTo>
                <a:lnTo>
                  <a:pt x="361954" y="904163"/>
                </a:lnTo>
                <a:lnTo>
                  <a:pt x="317648" y="893247"/>
                </a:lnTo>
                <a:lnTo>
                  <a:pt x="275391" y="878304"/>
                </a:lnTo>
                <a:lnTo>
                  <a:pt x="235382" y="859528"/>
                </a:lnTo>
                <a:lnTo>
                  <a:pt x="197817" y="837116"/>
                </a:lnTo>
                <a:lnTo>
                  <a:pt x="162894" y="811261"/>
                </a:lnTo>
                <a:lnTo>
                  <a:pt x="130810" y="782161"/>
                </a:lnTo>
                <a:lnTo>
                  <a:pt x="101761" y="750009"/>
                </a:lnTo>
                <a:lnTo>
                  <a:pt x="75946" y="715002"/>
                </a:lnTo>
                <a:lnTo>
                  <a:pt x="53562" y="677335"/>
                </a:lnTo>
                <a:lnTo>
                  <a:pt x="34805" y="637202"/>
                </a:lnTo>
                <a:lnTo>
                  <a:pt x="19874" y="594800"/>
                </a:lnTo>
                <a:lnTo>
                  <a:pt x="8964" y="550324"/>
                </a:lnTo>
                <a:lnTo>
                  <a:pt x="2273" y="503968"/>
                </a:lnTo>
                <a:lnTo>
                  <a:pt x="0" y="455929"/>
                </a:lnTo>
                <a:lnTo>
                  <a:pt x="2273" y="408114"/>
                </a:lnTo>
                <a:lnTo>
                  <a:pt x="8964" y="361954"/>
                </a:lnTo>
                <a:lnTo>
                  <a:pt x="19874" y="317648"/>
                </a:lnTo>
                <a:lnTo>
                  <a:pt x="34805" y="275391"/>
                </a:lnTo>
                <a:lnTo>
                  <a:pt x="53562" y="235382"/>
                </a:lnTo>
                <a:lnTo>
                  <a:pt x="75946" y="197817"/>
                </a:lnTo>
                <a:lnTo>
                  <a:pt x="101761" y="162894"/>
                </a:lnTo>
                <a:lnTo>
                  <a:pt x="130810" y="130810"/>
                </a:lnTo>
                <a:lnTo>
                  <a:pt x="162894" y="101761"/>
                </a:lnTo>
                <a:lnTo>
                  <a:pt x="197817" y="75946"/>
                </a:lnTo>
                <a:lnTo>
                  <a:pt x="235382" y="53562"/>
                </a:lnTo>
                <a:lnTo>
                  <a:pt x="275391" y="34805"/>
                </a:lnTo>
                <a:lnTo>
                  <a:pt x="317648" y="19874"/>
                </a:lnTo>
                <a:lnTo>
                  <a:pt x="361954" y="8964"/>
                </a:lnTo>
                <a:lnTo>
                  <a:pt x="408114" y="2273"/>
                </a:lnTo>
                <a:lnTo>
                  <a:pt x="455929" y="0"/>
                </a:lnTo>
                <a:close/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4975073" y="2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6633431" y="1661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569C1B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5654539" y="449714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439" dirty="0">
                <a:solidFill>
                  <a:srgbClr val="191919"/>
                </a:solidFill>
                <a:latin typeface="Courier New"/>
                <a:cs typeface="Courier New"/>
              </a:rPr>
              <a:t>1</a:t>
            </a:r>
            <a:endParaRPr sz="4353">
              <a:solidFill>
                <a:prstClr val="black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434197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48401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10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62606" y="847029"/>
            <a:ext cx="131287" cy="0"/>
          </a:xfrm>
          <a:custGeom>
            <a:avLst/>
            <a:gdLst/>
            <a:ahLst/>
            <a:cxnLst/>
            <a:rect l="l" t="t" r="r" b="b"/>
            <a:pathLst>
              <a:path w="144779">
                <a:moveTo>
                  <a:pt x="0" y="0"/>
                </a:moveTo>
                <a:lnTo>
                  <a:pt x="14477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077962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08645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508645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88886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788886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654539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520191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654539" y="231536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788886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654539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434197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48401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10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62606" y="847029"/>
            <a:ext cx="131287" cy="0"/>
          </a:xfrm>
          <a:custGeom>
            <a:avLst/>
            <a:gdLst/>
            <a:ahLst/>
            <a:cxnLst/>
            <a:rect l="l" t="t" r="r" b="b"/>
            <a:pathLst>
              <a:path w="144779">
                <a:moveTo>
                  <a:pt x="0" y="0"/>
                </a:moveTo>
                <a:lnTo>
                  <a:pt x="14477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077962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08645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508645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88886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788886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654539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520191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654539" y="231536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788886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654539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7048020" y="210174"/>
            <a:ext cx="1243768" cy="1243768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685800" y="0"/>
                </a:moveTo>
                <a:lnTo>
                  <a:pt x="733886" y="1532"/>
                </a:lnTo>
                <a:lnTo>
                  <a:pt x="780930" y="6072"/>
                </a:lnTo>
                <a:lnTo>
                  <a:pt x="826844" y="13528"/>
                </a:lnTo>
                <a:lnTo>
                  <a:pt x="871537" y="23812"/>
                </a:lnTo>
                <a:lnTo>
                  <a:pt x="914920" y="36834"/>
                </a:lnTo>
                <a:lnTo>
                  <a:pt x="956905" y="52506"/>
                </a:lnTo>
                <a:lnTo>
                  <a:pt x="997401" y="70738"/>
                </a:lnTo>
                <a:lnTo>
                  <a:pt x="1036319" y="91439"/>
                </a:lnTo>
                <a:lnTo>
                  <a:pt x="1073571" y="114523"/>
                </a:lnTo>
                <a:lnTo>
                  <a:pt x="1109067" y="139898"/>
                </a:lnTo>
                <a:lnTo>
                  <a:pt x="1142717" y="167476"/>
                </a:lnTo>
                <a:lnTo>
                  <a:pt x="1174432" y="197167"/>
                </a:lnTo>
                <a:lnTo>
                  <a:pt x="1204123" y="228882"/>
                </a:lnTo>
                <a:lnTo>
                  <a:pt x="1231701" y="262532"/>
                </a:lnTo>
                <a:lnTo>
                  <a:pt x="1257076" y="298028"/>
                </a:lnTo>
                <a:lnTo>
                  <a:pt x="1280159" y="335279"/>
                </a:lnTo>
                <a:lnTo>
                  <a:pt x="1300861" y="374198"/>
                </a:lnTo>
                <a:lnTo>
                  <a:pt x="1319093" y="414694"/>
                </a:lnTo>
                <a:lnTo>
                  <a:pt x="1334765" y="456679"/>
                </a:lnTo>
                <a:lnTo>
                  <a:pt x="1347787" y="500062"/>
                </a:lnTo>
                <a:lnTo>
                  <a:pt x="1358071" y="544755"/>
                </a:lnTo>
                <a:lnTo>
                  <a:pt x="1365527" y="590669"/>
                </a:lnTo>
                <a:lnTo>
                  <a:pt x="1370067" y="637713"/>
                </a:lnTo>
                <a:lnTo>
                  <a:pt x="1371600" y="685800"/>
                </a:lnTo>
                <a:lnTo>
                  <a:pt x="1370067" y="733886"/>
                </a:lnTo>
                <a:lnTo>
                  <a:pt x="1365527" y="780930"/>
                </a:lnTo>
                <a:lnTo>
                  <a:pt x="1358071" y="826844"/>
                </a:lnTo>
                <a:lnTo>
                  <a:pt x="1347787" y="871537"/>
                </a:lnTo>
                <a:lnTo>
                  <a:pt x="1334765" y="914920"/>
                </a:lnTo>
                <a:lnTo>
                  <a:pt x="1319093" y="956905"/>
                </a:lnTo>
                <a:lnTo>
                  <a:pt x="1300861" y="997401"/>
                </a:lnTo>
                <a:lnTo>
                  <a:pt x="1280160" y="1036319"/>
                </a:lnTo>
                <a:lnTo>
                  <a:pt x="1257076" y="1073571"/>
                </a:lnTo>
                <a:lnTo>
                  <a:pt x="1231701" y="1109067"/>
                </a:lnTo>
                <a:lnTo>
                  <a:pt x="1204123" y="1142717"/>
                </a:lnTo>
                <a:lnTo>
                  <a:pt x="1174432" y="1174432"/>
                </a:lnTo>
                <a:lnTo>
                  <a:pt x="1142717" y="1204123"/>
                </a:lnTo>
                <a:lnTo>
                  <a:pt x="1109067" y="1231701"/>
                </a:lnTo>
                <a:lnTo>
                  <a:pt x="1073571" y="1257076"/>
                </a:lnTo>
                <a:lnTo>
                  <a:pt x="1036320" y="1280159"/>
                </a:lnTo>
                <a:lnTo>
                  <a:pt x="997401" y="1300861"/>
                </a:lnTo>
                <a:lnTo>
                  <a:pt x="956905" y="1319093"/>
                </a:lnTo>
                <a:lnTo>
                  <a:pt x="914920" y="1334765"/>
                </a:lnTo>
                <a:lnTo>
                  <a:pt x="871537" y="1347787"/>
                </a:lnTo>
                <a:lnTo>
                  <a:pt x="826844" y="1358071"/>
                </a:lnTo>
                <a:lnTo>
                  <a:pt x="780930" y="1365527"/>
                </a:lnTo>
                <a:lnTo>
                  <a:pt x="733886" y="1370067"/>
                </a:lnTo>
                <a:lnTo>
                  <a:pt x="685800" y="1371600"/>
                </a:lnTo>
                <a:lnTo>
                  <a:pt x="637713" y="1370067"/>
                </a:lnTo>
                <a:lnTo>
                  <a:pt x="590669" y="1365527"/>
                </a:lnTo>
                <a:lnTo>
                  <a:pt x="544755" y="1358071"/>
                </a:lnTo>
                <a:lnTo>
                  <a:pt x="500062" y="1347787"/>
                </a:lnTo>
                <a:lnTo>
                  <a:pt x="456679" y="1334765"/>
                </a:lnTo>
                <a:lnTo>
                  <a:pt x="414694" y="1319093"/>
                </a:lnTo>
                <a:lnTo>
                  <a:pt x="374198" y="1300861"/>
                </a:lnTo>
                <a:lnTo>
                  <a:pt x="335280" y="1280160"/>
                </a:lnTo>
                <a:lnTo>
                  <a:pt x="298028" y="1257076"/>
                </a:lnTo>
                <a:lnTo>
                  <a:pt x="262532" y="1231701"/>
                </a:lnTo>
                <a:lnTo>
                  <a:pt x="228882" y="1204123"/>
                </a:lnTo>
                <a:lnTo>
                  <a:pt x="197167" y="1174432"/>
                </a:lnTo>
                <a:lnTo>
                  <a:pt x="167476" y="1142717"/>
                </a:lnTo>
                <a:lnTo>
                  <a:pt x="139898" y="1109067"/>
                </a:lnTo>
                <a:lnTo>
                  <a:pt x="114523" y="1073571"/>
                </a:lnTo>
                <a:lnTo>
                  <a:pt x="91440" y="1036320"/>
                </a:lnTo>
                <a:lnTo>
                  <a:pt x="70738" y="997401"/>
                </a:lnTo>
                <a:lnTo>
                  <a:pt x="52506" y="956905"/>
                </a:lnTo>
                <a:lnTo>
                  <a:pt x="36834" y="914920"/>
                </a:lnTo>
                <a:lnTo>
                  <a:pt x="23812" y="871537"/>
                </a:lnTo>
                <a:lnTo>
                  <a:pt x="13528" y="826844"/>
                </a:lnTo>
                <a:lnTo>
                  <a:pt x="6072" y="780930"/>
                </a:lnTo>
                <a:lnTo>
                  <a:pt x="1532" y="733886"/>
                </a:lnTo>
                <a:lnTo>
                  <a:pt x="0" y="685800"/>
                </a:lnTo>
                <a:lnTo>
                  <a:pt x="1532" y="637713"/>
                </a:lnTo>
                <a:lnTo>
                  <a:pt x="6072" y="590669"/>
                </a:lnTo>
                <a:lnTo>
                  <a:pt x="13528" y="544755"/>
                </a:lnTo>
                <a:lnTo>
                  <a:pt x="23812" y="500062"/>
                </a:lnTo>
                <a:lnTo>
                  <a:pt x="36834" y="456679"/>
                </a:lnTo>
                <a:lnTo>
                  <a:pt x="52506" y="414694"/>
                </a:lnTo>
                <a:lnTo>
                  <a:pt x="70738" y="374198"/>
                </a:lnTo>
                <a:lnTo>
                  <a:pt x="91439" y="335280"/>
                </a:lnTo>
                <a:lnTo>
                  <a:pt x="114523" y="298028"/>
                </a:lnTo>
                <a:lnTo>
                  <a:pt x="139898" y="262532"/>
                </a:lnTo>
                <a:lnTo>
                  <a:pt x="167476" y="228882"/>
                </a:lnTo>
                <a:lnTo>
                  <a:pt x="197167" y="197167"/>
                </a:lnTo>
                <a:lnTo>
                  <a:pt x="228882" y="167476"/>
                </a:lnTo>
                <a:lnTo>
                  <a:pt x="262532" y="139898"/>
                </a:lnTo>
                <a:lnTo>
                  <a:pt x="298028" y="114523"/>
                </a:lnTo>
                <a:lnTo>
                  <a:pt x="335279" y="91440"/>
                </a:lnTo>
                <a:lnTo>
                  <a:pt x="374198" y="70738"/>
                </a:lnTo>
                <a:lnTo>
                  <a:pt x="414694" y="52506"/>
                </a:lnTo>
                <a:lnTo>
                  <a:pt x="456679" y="36834"/>
                </a:lnTo>
                <a:lnTo>
                  <a:pt x="500062" y="23812"/>
                </a:lnTo>
                <a:lnTo>
                  <a:pt x="544755" y="13528"/>
                </a:lnTo>
                <a:lnTo>
                  <a:pt x="590669" y="6072"/>
                </a:lnTo>
                <a:lnTo>
                  <a:pt x="637713" y="1532"/>
                </a:lnTo>
                <a:lnTo>
                  <a:pt x="685800" y="0"/>
                </a:lnTo>
                <a:close/>
              </a:path>
            </a:pathLst>
          </a:custGeom>
          <a:ln w="729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7048020" y="21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-36480"/>
                </a:moveTo>
                <a:lnTo>
                  <a:pt x="0" y="36480"/>
                </a:lnTo>
              </a:path>
            </a:pathLst>
          </a:custGeom>
          <a:ln w="729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8291788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-36480"/>
                </a:moveTo>
                <a:lnTo>
                  <a:pt x="0" y="36480"/>
                </a:lnTo>
              </a:path>
            </a:pathLst>
          </a:custGeom>
          <a:ln w="729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434197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48401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10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62606" y="847029"/>
            <a:ext cx="131287" cy="0"/>
          </a:xfrm>
          <a:custGeom>
            <a:avLst/>
            <a:gdLst/>
            <a:ahLst/>
            <a:cxnLst/>
            <a:rect l="l" t="t" r="r" b="b"/>
            <a:pathLst>
              <a:path w="144779">
                <a:moveTo>
                  <a:pt x="0" y="0"/>
                </a:moveTo>
                <a:lnTo>
                  <a:pt x="14477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077962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08645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508645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88886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788886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654539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520191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654539" y="231536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788886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654539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1036474" y="2075826"/>
            <a:ext cx="1243768" cy="1243768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685800" y="0"/>
                </a:moveTo>
                <a:lnTo>
                  <a:pt x="733886" y="1532"/>
                </a:lnTo>
                <a:lnTo>
                  <a:pt x="780930" y="6072"/>
                </a:lnTo>
                <a:lnTo>
                  <a:pt x="826844" y="13528"/>
                </a:lnTo>
                <a:lnTo>
                  <a:pt x="871537" y="23812"/>
                </a:lnTo>
                <a:lnTo>
                  <a:pt x="914920" y="36834"/>
                </a:lnTo>
                <a:lnTo>
                  <a:pt x="956905" y="52506"/>
                </a:lnTo>
                <a:lnTo>
                  <a:pt x="997401" y="70738"/>
                </a:lnTo>
                <a:lnTo>
                  <a:pt x="1036320" y="91439"/>
                </a:lnTo>
                <a:lnTo>
                  <a:pt x="1073571" y="114523"/>
                </a:lnTo>
                <a:lnTo>
                  <a:pt x="1109067" y="139898"/>
                </a:lnTo>
                <a:lnTo>
                  <a:pt x="1142717" y="167476"/>
                </a:lnTo>
                <a:lnTo>
                  <a:pt x="1174432" y="197167"/>
                </a:lnTo>
                <a:lnTo>
                  <a:pt x="1204123" y="228882"/>
                </a:lnTo>
                <a:lnTo>
                  <a:pt x="1231701" y="262532"/>
                </a:lnTo>
                <a:lnTo>
                  <a:pt x="1257076" y="298028"/>
                </a:lnTo>
                <a:lnTo>
                  <a:pt x="1280160" y="335279"/>
                </a:lnTo>
                <a:lnTo>
                  <a:pt x="1300861" y="374198"/>
                </a:lnTo>
                <a:lnTo>
                  <a:pt x="1319093" y="414694"/>
                </a:lnTo>
                <a:lnTo>
                  <a:pt x="1334765" y="456679"/>
                </a:lnTo>
                <a:lnTo>
                  <a:pt x="1347787" y="500062"/>
                </a:lnTo>
                <a:lnTo>
                  <a:pt x="1358071" y="544755"/>
                </a:lnTo>
                <a:lnTo>
                  <a:pt x="1365527" y="590669"/>
                </a:lnTo>
                <a:lnTo>
                  <a:pt x="1370067" y="637713"/>
                </a:lnTo>
                <a:lnTo>
                  <a:pt x="1371600" y="685800"/>
                </a:lnTo>
                <a:lnTo>
                  <a:pt x="1370067" y="733886"/>
                </a:lnTo>
                <a:lnTo>
                  <a:pt x="1365527" y="780930"/>
                </a:lnTo>
                <a:lnTo>
                  <a:pt x="1358071" y="826844"/>
                </a:lnTo>
                <a:lnTo>
                  <a:pt x="1347787" y="871537"/>
                </a:lnTo>
                <a:lnTo>
                  <a:pt x="1334765" y="914920"/>
                </a:lnTo>
                <a:lnTo>
                  <a:pt x="1319093" y="956905"/>
                </a:lnTo>
                <a:lnTo>
                  <a:pt x="1300861" y="997401"/>
                </a:lnTo>
                <a:lnTo>
                  <a:pt x="1280159" y="1036320"/>
                </a:lnTo>
                <a:lnTo>
                  <a:pt x="1257076" y="1073571"/>
                </a:lnTo>
                <a:lnTo>
                  <a:pt x="1231701" y="1109067"/>
                </a:lnTo>
                <a:lnTo>
                  <a:pt x="1204123" y="1142717"/>
                </a:lnTo>
                <a:lnTo>
                  <a:pt x="1174432" y="1174432"/>
                </a:lnTo>
                <a:lnTo>
                  <a:pt x="1142717" y="1204123"/>
                </a:lnTo>
                <a:lnTo>
                  <a:pt x="1109067" y="1231701"/>
                </a:lnTo>
                <a:lnTo>
                  <a:pt x="1073571" y="1257076"/>
                </a:lnTo>
                <a:lnTo>
                  <a:pt x="1036319" y="1280160"/>
                </a:lnTo>
                <a:lnTo>
                  <a:pt x="997401" y="1300861"/>
                </a:lnTo>
                <a:lnTo>
                  <a:pt x="956905" y="1319093"/>
                </a:lnTo>
                <a:lnTo>
                  <a:pt x="914920" y="1334765"/>
                </a:lnTo>
                <a:lnTo>
                  <a:pt x="871537" y="1347787"/>
                </a:lnTo>
                <a:lnTo>
                  <a:pt x="826844" y="1358071"/>
                </a:lnTo>
                <a:lnTo>
                  <a:pt x="780930" y="1365527"/>
                </a:lnTo>
                <a:lnTo>
                  <a:pt x="733886" y="1370067"/>
                </a:lnTo>
                <a:lnTo>
                  <a:pt x="685800" y="1371600"/>
                </a:lnTo>
                <a:lnTo>
                  <a:pt x="637713" y="1370067"/>
                </a:lnTo>
                <a:lnTo>
                  <a:pt x="590669" y="1365527"/>
                </a:lnTo>
                <a:lnTo>
                  <a:pt x="544755" y="1358071"/>
                </a:lnTo>
                <a:lnTo>
                  <a:pt x="500062" y="1347787"/>
                </a:lnTo>
                <a:lnTo>
                  <a:pt x="456679" y="1334765"/>
                </a:lnTo>
                <a:lnTo>
                  <a:pt x="414694" y="1319093"/>
                </a:lnTo>
                <a:lnTo>
                  <a:pt x="374198" y="1300861"/>
                </a:lnTo>
                <a:lnTo>
                  <a:pt x="335279" y="1280160"/>
                </a:lnTo>
                <a:lnTo>
                  <a:pt x="298028" y="1257076"/>
                </a:lnTo>
                <a:lnTo>
                  <a:pt x="262532" y="1231701"/>
                </a:lnTo>
                <a:lnTo>
                  <a:pt x="228882" y="1204123"/>
                </a:lnTo>
                <a:lnTo>
                  <a:pt x="197167" y="1174432"/>
                </a:lnTo>
                <a:lnTo>
                  <a:pt x="167476" y="1142717"/>
                </a:lnTo>
                <a:lnTo>
                  <a:pt x="139898" y="1109067"/>
                </a:lnTo>
                <a:lnTo>
                  <a:pt x="114523" y="1073571"/>
                </a:lnTo>
                <a:lnTo>
                  <a:pt x="91439" y="1036320"/>
                </a:lnTo>
                <a:lnTo>
                  <a:pt x="70738" y="997401"/>
                </a:lnTo>
                <a:lnTo>
                  <a:pt x="52506" y="956905"/>
                </a:lnTo>
                <a:lnTo>
                  <a:pt x="36834" y="914920"/>
                </a:lnTo>
                <a:lnTo>
                  <a:pt x="23812" y="871537"/>
                </a:lnTo>
                <a:lnTo>
                  <a:pt x="13528" y="826844"/>
                </a:lnTo>
                <a:lnTo>
                  <a:pt x="6072" y="780930"/>
                </a:lnTo>
                <a:lnTo>
                  <a:pt x="1532" y="733886"/>
                </a:lnTo>
                <a:lnTo>
                  <a:pt x="0" y="685800"/>
                </a:lnTo>
                <a:lnTo>
                  <a:pt x="1532" y="637713"/>
                </a:lnTo>
                <a:lnTo>
                  <a:pt x="6072" y="590669"/>
                </a:lnTo>
                <a:lnTo>
                  <a:pt x="13528" y="544755"/>
                </a:lnTo>
                <a:lnTo>
                  <a:pt x="23812" y="500062"/>
                </a:lnTo>
                <a:lnTo>
                  <a:pt x="36834" y="456679"/>
                </a:lnTo>
                <a:lnTo>
                  <a:pt x="52506" y="414694"/>
                </a:lnTo>
                <a:lnTo>
                  <a:pt x="70738" y="374198"/>
                </a:lnTo>
                <a:lnTo>
                  <a:pt x="91440" y="335279"/>
                </a:lnTo>
                <a:lnTo>
                  <a:pt x="114523" y="298028"/>
                </a:lnTo>
                <a:lnTo>
                  <a:pt x="139898" y="262532"/>
                </a:lnTo>
                <a:lnTo>
                  <a:pt x="167476" y="228882"/>
                </a:lnTo>
                <a:lnTo>
                  <a:pt x="197167" y="197167"/>
                </a:lnTo>
                <a:lnTo>
                  <a:pt x="228882" y="167476"/>
                </a:lnTo>
                <a:lnTo>
                  <a:pt x="262532" y="139898"/>
                </a:lnTo>
                <a:lnTo>
                  <a:pt x="298028" y="114523"/>
                </a:lnTo>
                <a:lnTo>
                  <a:pt x="335280" y="91439"/>
                </a:lnTo>
                <a:lnTo>
                  <a:pt x="374198" y="70738"/>
                </a:lnTo>
                <a:lnTo>
                  <a:pt x="414694" y="52506"/>
                </a:lnTo>
                <a:lnTo>
                  <a:pt x="456679" y="36834"/>
                </a:lnTo>
                <a:lnTo>
                  <a:pt x="500062" y="23812"/>
                </a:lnTo>
                <a:lnTo>
                  <a:pt x="544755" y="13528"/>
                </a:lnTo>
                <a:lnTo>
                  <a:pt x="590669" y="6072"/>
                </a:lnTo>
                <a:lnTo>
                  <a:pt x="637713" y="1532"/>
                </a:lnTo>
                <a:lnTo>
                  <a:pt x="685800" y="0"/>
                </a:lnTo>
                <a:close/>
              </a:path>
            </a:pathLst>
          </a:custGeom>
          <a:ln w="729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1036474" y="207582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-36480"/>
                </a:moveTo>
                <a:lnTo>
                  <a:pt x="0" y="36480"/>
                </a:lnTo>
              </a:path>
            </a:pathLst>
          </a:custGeom>
          <a:ln w="729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2280242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-36480"/>
                </a:moveTo>
                <a:lnTo>
                  <a:pt x="0" y="36480"/>
                </a:lnTo>
              </a:path>
            </a:pathLst>
          </a:custGeom>
          <a:ln w="729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70231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434197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48401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10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62606" y="847029"/>
            <a:ext cx="131287" cy="0"/>
          </a:xfrm>
          <a:custGeom>
            <a:avLst/>
            <a:gdLst/>
            <a:ahLst/>
            <a:cxnLst/>
            <a:rect l="l" t="t" r="r" b="b"/>
            <a:pathLst>
              <a:path w="144779">
                <a:moveTo>
                  <a:pt x="0" y="0"/>
                </a:moveTo>
                <a:lnTo>
                  <a:pt x="14477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077962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669904" y="3112300"/>
            <a:ext cx="0" cy="636855"/>
          </a:xfrm>
          <a:custGeom>
            <a:avLst/>
            <a:gdLst/>
            <a:ahLst/>
            <a:cxnLst/>
            <a:rect l="l" t="t" r="r" b="b"/>
            <a:pathLst>
              <a:path h="702310">
                <a:moveTo>
                  <a:pt x="0" y="0"/>
                </a:moveTo>
                <a:lnTo>
                  <a:pt x="0" y="70231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08645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508645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88886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788886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654539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520191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654539" y="231536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788886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654539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3316715" y="2075826"/>
            <a:ext cx="1243768" cy="1243768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685800" y="0"/>
                </a:moveTo>
                <a:lnTo>
                  <a:pt x="733886" y="1532"/>
                </a:lnTo>
                <a:lnTo>
                  <a:pt x="780930" y="6072"/>
                </a:lnTo>
                <a:lnTo>
                  <a:pt x="826844" y="13528"/>
                </a:lnTo>
                <a:lnTo>
                  <a:pt x="871537" y="23812"/>
                </a:lnTo>
                <a:lnTo>
                  <a:pt x="914920" y="36834"/>
                </a:lnTo>
                <a:lnTo>
                  <a:pt x="956905" y="52506"/>
                </a:lnTo>
                <a:lnTo>
                  <a:pt x="997401" y="70738"/>
                </a:lnTo>
                <a:lnTo>
                  <a:pt x="1036320" y="91439"/>
                </a:lnTo>
                <a:lnTo>
                  <a:pt x="1073571" y="114523"/>
                </a:lnTo>
                <a:lnTo>
                  <a:pt x="1109067" y="139898"/>
                </a:lnTo>
                <a:lnTo>
                  <a:pt x="1142717" y="167476"/>
                </a:lnTo>
                <a:lnTo>
                  <a:pt x="1174432" y="197167"/>
                </a:lnTo>
                <a:lnTo>
                  <a:pt x="1204123" y="228882"/>
                </a:lnTo>
                <a:lnTo>
                  <a:pt x="1231701" y="262532"/>
                </a:lnTo>
                <a:lnTo>
                  <a:pt x="1257076" y="298028"/>
                </a:lnTo>
                <a:lnTo>
                  <a:pt x="1280160" y="335279"/>
                </a:lnTo>
                <a:lnTo>
                  <a:pt x="1300861" y="374198"/>
                </a:lnTo>
                <a:lnTo>
                  <a:pt x="1319093" y="414694"/>
                </a:lnTo>
                <a:lnTo>
                  <a:pt x="1334765" y="456679"/>
                </a:lnTo>
                <a:lnTo>
                  <a:pt x="1347787" y="500062"/>
                </a:lnTo>
                <a:lnTo>
                  <a:pt x="1358071" y="544755"/>
                </a:lnTo>
                <a:lnTo>
                  <a:pt x="1365527" y="590669"/>
                </a:lnTo>
                <a:lnTo>
                  <a:pt x="1370067" y="637713"/>
                </a:lnTo>
                <a:lnTo>
                  <a:pt x="1371600" y="685800"/>
                </a:lnTo>
                <a:lnTo>
                  <a:pt x="1370067" y="733886"/>
                </a:lnTo>
                <a:lnTo>
                  <a:pt x="1365527" y="780930"/>
                </a:lnTo>
                <a:lnTo>
                  <a:pt x="1358071" y="826844"/>
                </a:lnTo>
                <a:lnTo>
                  <a:pt x="1347787" y="871537"/>
                </a:lnTo>
                <a:lnTo>
                  <a:pt x="1334765" y="914920"/>
                </a:lnTo>
                <a:lnTo>
                  <a:pt x="1319093" y="956905"/>
                </a:lnTo>
                <a:lnTo>
                  <a:pt x="1300861" y="997401"/>
                </a:lnTo>
                <a:lnTo>
                  <a:pt x="1280160" y="1036320"/>
                </a:lnTo>
                <a:lnTo>
                  <a:pt x="1257076" y="1073571"/>
                </a:lnTo>
                <a:lnTo>
                  <a:pt x="1231701" y="1109067"/>
                </a:lnTo>
                <a:lnTo>
                  <a:pt x="1204123" y="1142717"/>
                </a:lnTo>
                <a:lnTo>
                  <a:pt x="1174432" y="1174432"/>
                </a:lnTo>
                <a:lnTo>
                  <a:pt x="1142717" y="1204123"/>
                </a:lnTo>
                <a:lnTo>
                  <a:pt x="1109067" y="1231701"/>
                </a:lnTo>
                <a:lnTo>
                  <a:pt x="1073571" y="1257076"/>
                </a:lnTo>
                <a:lnTo>
                  <a:pt x="1036320" y="1280160"/>
                </a:lnTo>
                <a:lnTo>
                  <a:pt x="997401" y="1300861"/>
                </a:lnTo>
                <a:lnTo>
                  <a:pt x="956905" y="1319093"/>
                </a:lnTo>
                <a:lnTo>
                  <a:pt x="914920" y="1334765"/>
                </a:lnTo>
                <a:lnTo>
                  <a:pt x="871537" y="1347787"/>
                </a:lnTo>
                <a:lnTo>
                  <a:pt x="826844" y="1358071"/>
                </a:lnTo>
                <a:lnTo>
                  <a:pt x="780930" y="1365527"/>
                </a:lnTo>
                <a:lnTo>
                  <a:pt x="733886" y="1370067"/>
                </a:lnTo>
                <a:lnTo>
                  <a:pt x="685800" y="1371600"/>
                </a:lnTo>
                <a:lnTo>
                  <a:pt x="637713" y="1370067"/>
                </a:lnTo>
                <a:lnTo>
                  <a:pt x="590669" y="1365527"/>
                </a:lnTo>
                <a:lnTo>
                  <a:pt x="544755" y="1358071"/>
                </a:lnTo>
                <a:lnTo>
                  <a:pt x="500062" y="1347787"/>
                </a:lnTo>
                <a:lnTo>
                  <a:pt x="456679" y="1334765"/>
                </a:lnTo>
                <a:lnTo>
                  <a:pt x="414694" y="1319093"/>
                </a:lnTo>
                <a:lnTo>
                  <a:pt x="374198" y="1300861"/>
                </a:lnTo>
                <a:lnTo>
                  <a:pt x="335279" y="1280160"/>
                </a:lnTo>
                <a:lnTo>
                  <a:pt x="298028" y="1257076"/>
                </a:lnTo>
                <a:lnTo>
                  <a:pt x="262532" y="1231701"/>
                </a:lnTo>
                <a:lnTo>
                  <a:pt x="228882" y="1204123"/>
                </a:lnTo>
                <a:lnTo>
                  <a:pt x="197167" y="1174432"/>
                </a:lnTo>
                <a:lnTo>
                  <a:pt x="167476" y="1142717"/>
                </a:lnTo>
                <a:lnTo>
                  <a:pt x="139898" y="1109067"/>
                </a:lnTo>
                <a:lnTo>
                  <a:pt x="114523" y="1073571"/>
                </a:lnTo>
                <a:lnTo>
                  <a:pt x="91439" y="1036320"/>
                </a:lnTo>
                <a:lnTo>
                  <a:pt x="70738" y="997401"/>
                </a:lnTo>
                <a:lnTo>
                  <a:pt x="52506" y="956905"/>
                </a:lnTo>
                <a:lnTo>
                  <a:pt x="36834" y="914920"/>
                </a:lnTo>
                <a:lnTo>
                  <a:pt x="23812" y="871537"/>
                </a:lnTo>
                <a:lnTo>
                  <a:pt x="13528" y="826844"/>
                </a:lnTo>
                <a:lnTo>
                  <a:pt x="6072" y="780930"/>
                </a:lnTo>
                <a:lnTo>
                  <a:pt x="1532" y="733886"/>
                </a:lnTo>
                <a:lnTo>
                  <a:pt x="0" y="685800"/>
                </a:lnTo>
                <a:lnTo>
                  <a:pt x="1532" y="637713"/>
                </a:lnTo>
                <a:lnTo>
                  <a:pt x="6072" y="590669"/>
                </a:lnTo>
                <a:lnTo>
                  <a:pt x="13528" y="544755"/>
                </a:lnTo>
                <a:lnTo>
                  <a:pt x="23812" y="500062"/>
                </a:lnTo>
                <a:lnTo>
                  <a:pt x="36834" y="456679"/>
                </a:lnTo>
                <a:lnTo>
                  <a:pt x="52506" y="414694"/>
                </a:lnTo>
                <a:lnTo>
                  <a:pt x="70738" y="374198"/>
                </a:lnTo>
                <a:lnTo>
                  <a:pt x="91439" y="335279"/>
                </a:lnTo>
                <a:lnTo>
                  <a:pt x="114523" y="298028"/>
                </a:lnTo>
                <a:lnTo>
                  <a:pt x="139898" y="262532"/>
                </a:lnTo>
                <a:lnTo>
                  <a:pt x="167476" y="228882"/>
                </a:lnTo>
                <a:lnTo>
                  <a:pt x="197167" y="197167"/>
                </a:lnTo>
                <a:lnTo>
                  <a:pt x="228882" y="167476"/>
                </a:lnTo>
                <a:lnTo>
                  <a:pt x="262532" y="139898"/>
                </a:lnTo>
                <a:lnTo>
                  <a:pt x="298028" y="114523"/>
                </a:lnTo>
                <a:lnTo>
                  <a:pt x="335279" y="91439"/>
                </a:lnTo>
                <a:lnTo>
                  <a:pt x="374198" y="70738"/>
                </a:lnTo>
                <a:lnTo>
                  <a:pt x="414694" y="52506"/>
                </a:lnTo>
                <a:lnTo>
                  <a:pt x="456679" y="36834"/>
                </a:lnTo>
                <a:lnTo>
                  <a:pt x="500062" y="23812"/>
                </a:lnTo>
                <a:lnTo>
                  <a:pt x="544755" y="13528"/>
                </a:lnTo>
                <a:lnTo>
                  <a:pt x="590669" y="6072"/>
                </a:lnTo>
                <a:lnTo>
                  <a:pt x="637713" y="1532"/>
                </a:lnTo>
                <a:lnTo>
                  <a:pt x="685800" y="0"/>
                </a:lnTo>
                <a:close/>
              </a:path>
            </a:pathLst>
          </a:custGeom>
          <a:ln w="729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3316715" y="207582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-36480"/>
                </a:moveTo>
                <a:lnTo>
                  <a:pt x="0" y="36480"/>
                </a:lnTo>
              </a:path>
            </a:pathLst>
          </a:custGeom>
          <a:ln w="729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4560484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-36480"/>
                </a:moveTo>
                <a:lnTo>
                  <a:pt x="0" y="36480"/>
                </a:lnTo>
              </a:path>
            </a:pathLst>
          </a:custGeom>
          <a:ln w="729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68580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8"/>
            <a:ext cx="0" cy="1036474"/>
          </a:xfrm>
          <a:custGeom>
            <a:avLst/>
            <a:gdLst/>
            <a:ahLst/>
            <a:cxnLst/>
            <a:rect l="l" t="t" r="r" b="b"/>
            <a:pathLst>
              <a:path h="1143000">
                <a:moveTo>
                  <a:pt x="0" y="114300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434197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48401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10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62606" y="847029"/>
            <a:ext cx="131287" cy="0"/>
          </a:xfrm>
          <a:custGeom>
            <a:avLst/>
            <a:gdLst/>
            <a:ahLst/>
            <a:cxnLst/>
            <a:rect l="l" t="t" r="r" b="b"/>
            <a:pathLst>
              <a:path w="144779">
                <a:moveTo>
                  <a:pt x="0" y="0"/>
                </a:moveTo>
                <a:lnTo>
                  <a:pt x="14477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077962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669904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08645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508645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88886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788886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654539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520191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389662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389662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389662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218841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654539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788886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654539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7255315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255315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7255315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8084494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5182368" y="2075826"/>
            <a:ext cx="1243768" cy="1243768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685800" y="0"/>
                </a:moveTo>
                <a:lnTo>
                  <a:pt x="733886" y="1532"/>
                </a:lnTo>
                <a:lnTo>
                  <a:pt x="780930" y="6072"/>
                </a:lnTo>
                <a:lnTo>
                  <a:pt x="826844" y="13528"/>
                </a:lnTo>
                <a:lnTo>
                  <a:pt x="871537" y="23812"/>
                </a:lnTo>
                <a:lnTo>
                  <a:pt x="914920" y="36834"/>
                </a:lnTo>
                <a:lnTo>
                  <a:pt x="956905" y="52506"/>
                </a:lnTo>
                <a:lnTo>
                  <a:pt x="997401" y="70738"/>
                </a:lnTo>
                <a:lnTo>
                  <a:pt x="1036319" y="91439"/>
                </a:lnTo>
                <a:lnTo>
                  <a:pt x="1073571" y="114523"/>
                </a:lnTo>
                <a:lnTo>
                  <a:pt x="1109067" y="139898"/>
                </a:lnTo>
                <a:lnTo>
                  <a:pt x="1142717" y="167476"/>
                </a:lnTo>
                <a:lnTo>
                  <a:pt x="1174432" y="197167"/>
                </a:lnTo>
                <a:lnTo>
                  <a:pt x="1204123" y="228882"/>
                </a:lnTo>
                <a:lnTo>
                  <a:pt x="1231701" y="262532"/>
                </a:lnTo>
                <a:lnTo>
                  <a:pt x="1257076" y="298028"/>
                </a:lnTo>
                <a:lnTo>
                  <a:pt x="1280159" y="335279"/>
                </a:lnTo>
                <a:lnTo>
                  <a:pt x="1300861" y="374198"/>
                </a:lnTo>
                <a:lnTo>
                  <a:pt x="1319093" y="414694"/>
                </a:lnTo>
                <a:lnTo>
                  <a:pt x="1334765" y="456679"/>
                </a:lnTo>
                <a:lnTo>
                  <a:pt x="1347787" y="500062"/>
                </a:lnTo>
                <a:lnTo>
                  <a:pt x="1358071" y="544755"/>
                </a:lnTo>
                <a:lnTo>
                  <a:pt x="1365527" y="590669"/>
                </a:lnTo>
                <a:lnTo>
                  <a:pt x="1370067" y="637713"/>
                </a:lnTo>
                <a:lnTo>
                  <a:pt x="1371600" y="685800"/>
                </a:lnTo>
                <a:lnTo>
                  <a:pt x="1370067" y="733886"/>
                </a:lnTo>
                <a:lnTo>
                  <a:pt x="1365527" y="780930"/>
                </a:lnTo>
                <a:lnTo>
                  <a:pt x="1358071" y="826844"/>
                </a:lnTo>
                <a:lnTo>
                  <a:pt x="1347787" y="871537"/>
                </a:lnTo>
                <a:lnTo>
                  <a:pt x="1334765" y="914920"/>
                </a:lnTo>
                <a:lnTo>
                  <a:pt x="1319093" y="956905"/>
                </a:lnTo>
                <a:lnTo>
                  <a:pt x="1300861" y="997401"/>
                </a:lnTo>
                <a:lnTo>
                  <a:pt x="1280160" y="1036320"/>
                </a:lnTo>
                <a:lnTo>
                  <a:pt x="1257076" y="1073571"/>
                </a:lnTo>
                <a:lnTo>
                  <a:pt x="1231701" y="1109067"/>
                </a:lnTo>
                <a:lnTo>
                  <a:pt x="1204123" y="1142717"/>
                </a:lnTo>
                <a:lnTo>
                  <a:pt x="1174432" y="1174432"/>
                </a:lnTo>
                <a:lnTo>
                  <a:pt x="1142717" y="1204123"/>
                </a:lnTo>
                <a:lnTo>
                  <a:pt x="1109067" y="1231701"/>
                </a:lnTo>
                <a:lnTo>
                  <a:pt x="1073571" y="1257076"/>
                </a:lnTo>
                <a:lnTo>
                  <a:pt x="1036320" y="1280160"/>
                </a:lnTo>
                <a:lnTo>
                  <a:pt x="997401" y="1300861"/>
                </a:lnTo>
                <a:lnTo>
                  <a:pt x="956905" y="1319093"/>
                </a:lnTo>
                <a:lnTo>
                  <a:pt x="914920" y="1334765"/>
                </a:lnTo>
                <a:lnTo>
                  <a:pt x="871537" y="1347787"/>
                </a:lnTo>
                <a:lnTo>
                  <a:pt x="826844" y="1358071"/>
                </a:lnTo>
                <a:lnTo>
                  <a:pt x="780930" y="1365527"/>
                </a:lnTo>
                <a:lnTo>
                  <a:pt x="733886" y="1370067"/>
                </a:lnTo>
                <a:lnTo>
                  <a:pt x="685800" y="1371600"/>
                </a:lnTo>
                <a:lnTo>
                  <a:pt x="637713" y="1370067"/>
                </a:lnTo>
                <a:lnTo>
                  <a:pt x="590669" y="1365527"/>
                </a:lnTo>
                <a:lnTo>
                  <a:pt x="544755" y="1358071"/>
                </a:lnTo>
                <a:lnTo>
                  <a:pt x="500062" y="1347787"/>
                </a:lnTo>
                <a:lnTo>
                  <a:pt x="456679" y="1334765"/>
                </a:lnTo>
                <a:lnTo>
                  <a:pt x="414694" y="1319093"/>
                </a:lnTo>
                <a:lnTo>
                  <a:pt x="374198" y="1300861"/>
                </a:lnTo>
                <a:lnTo>
                  <a:pt x="335279" y="1280160"/>
                </a:lnTo>
                <a:lnTo>
                  <a:pt x="298028" y="1257076"/>
                </a:lnTo>
                <a:lnTo>
                  <a:pt x="262532" y="1231701"/>
                </a:lnTo>
                <a:lnTo>
                  <a:pt x="228882" y="1204123"/>
                </a:lnTo>
                <a:lnTo>
                  <a:pt x="197167" y="1174432"/>
                </a:lnTo>
                <a:lnTo>
                  <a:pt x="167476" y="1142717"/>
                </a:lnTo>
                <a:lnTo>
                  <a:pt x="139898" y="1109067"/>
                </a:lnTo>
                <a:lnTo>
                  <a:pt x="114523" y="1073571"/>
                </a:lnTo>
                <a:lnTo>
                  <a:pt x="91439" y="1036320"/>
                </a:lnTo>
                <a:lnTo>
                  <a:pt x="70738" y="997401"/>
                </a:lnTo>
                <a:lnTo>
                  <a:pt x="52506" y="956905"/>
                </a:lnTo>
                <a:lnTo>
                  <a:pt x="36834" y="914920"/>
                </a:lnTo>
                <a:lnTo>
                  <a:pt x="23812" y="871537"/>
                </a:lnTo>
                <a:lnTo>
                  <a:pt x="13528" y="826844"/>
                </a:lnTo>
                <a:lnTo>
                  <a:pt x="6072" y="780930"/>
                </a:lnTo>
                <a:lnTo>
                  <a:pt x="1532" y="733886"/>
                </a:lnTo>
                <a:lnTo>
                  <a:pt x="0" y="685800"/>
                </a:lnTo>
                <a:lnTo>
                  <a:pt x="1532" y="637713"/>
                </a:lnTo>
                <a:lnTo>
                  <a:pt x="6072" y="590669"/>
                </a:lnTo>
                <a:lnTo>
                  <a:pt x="13528" y="544755"/>
                </a:lnTo>
                <a:lnTo>
                  <a:pt x="23812" y="500062"/>
                </a:lnTo>
                <a:lnTo>
                  <a:pt x="36834" y="456679"/>
                </a:lnTo>
                <a:lnTo>
                  <a:pt x="52506" y="414694"/>
                </a:lnTo>
                <a:lnTo>
                  <a:pt x="70738" y="374198"/>
                </a:lnTo>
                <a:lnTo>
                  <a:pt x="91439" y="335279"/>
                </a:lnTo>
                <a:lnTo>
                  <a:pt x="114523" y="298028"/>
                </a:lnTo>
                <a:lnTo>
                  <a:pt x="139898" y="262532"/>
                </a:lnTo>
                <a:lnTo>
                  <a:pt x="167476" y="228882"/>
                </a:lnTo>
                <a:lnTo>
                  <a:pt x="197167" y="197167"/>
                </a:lnTo>
                <a:lnTo>
                  <a:pt x="228882" y="167476"/>
                </a:lnTo>
                <a:lnTo>
                  <a:pt x="262532" y="139898"/>
                </a:lnTo>
                <a:lnTo>
                  <a:pt x="298028" y="114523"/>
                </a:lnTo>
                <a:lnTo>
                  <a:pt x="335279" y="91439"/>
                </a:lnTo>
                <a:lnTo>
                  <a:pt x="374198" y="70738"/>
                </a:lnTo>
                <a:lnTo>
                  <a:pt x="414694" y="52506"/>
                </a:lnTo>
                <a:lnTo>
                  <a:pt x="456679" y="36834"/>
                </a:lnTo>
                <a:lnTo>
                  <a:pt x="500062" y="23812"/>
                </a:lnTo>
                <a:lnTo>
                  <a:pt x="544755" y="13528"/>
                </a:lnTo>
                <a:lnTo>
                  <a:pt x="590669" y="6072"/>
                </a:lnTo>
                <a:lnTo>
                  <a:pt x="637713" y="1532"/>
                </a:lnTo>
                <a:lnTo>
                  <a:pt x="685800" y="0"/>
                </a:lnTo>
                <a:close/>
              </a:path>
            </a:pathLst>
          </a:custGeom>
          <a:ln w="729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5182368" y="207582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-36480"/>
                </a:moveTo>
                <a:lnTo>
                  <a:pt x="0" y="36480"/>
                </a:lnTo>
              </a:path>
            </a:pathLst>
          </a:custGeom>
          <a:ln w="729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6426136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-36480"/>
                </a:moveTo>
                <a:lnTo>
                  <a:pt x="0" y="36480"/>
                </a:lnTo>
              </a:path>
            </a:pathLst>
          </a:custGeom>
          <a:ln w="729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68580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8"/>
            <a:ext cx="0" cy="1036474"/>
          </a:xfrm>
          <a:custGeom>
            <a:avLst/>
            <a:gdLst/>
            <a:ahLst/>
            <a:cxnLst/>
            <a:rect l="l" t="t" r="r" b="b"/>
            <a:pathLst>
              <a:path h="1143000">
                <a:moveTo>
                  <a:pt x="0" y="114300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434197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48401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10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62606" y="847029"/>
            <a:ext cx="131287" cy="0"/>
          </a:xfrm>
          <a:custGeom>
            <a:avLst/>
            <a:gdLst/>
            <a:ahLst/>
            <a:cxnLst/>
            <a:rect l="l" t="t" r="r" b="b"/>
            <a:pathLst>
              <a:path w="144779">
                <a:moveTo>
                  <a:pt x="0" y="0"/>
                </a:moveTo>
                <a:lnTo>
                  <a:pt x="14477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077962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669904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08645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508645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88886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788886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654539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520191" y="464686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389662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389662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389662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218841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654539" y="2330339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788886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0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654539" y="3781402"/>
            <a:ext cx="299426" cy="68149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4353" b="1" spc="-245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43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7255315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255315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7255315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8084494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7048020" y="2075826"/>
            <a:ext cx="1243768" cy="1243768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685800" y="0"/>
                </a:moveTo>
                <a:lnTo>
                  <a:pt x="733886" y="1532"/>
                </a:lnTo>
                <a:lnTo>
                  <a:pt x="780930" y="6072"/>
                </a:lnTo>
                <a:lnTo>
                  <a:pt x="826844" y="13528"/>
                </a:lnTo>
                <a:lnTo>
                  <a:pt x="871537" y="23812"/>
                </a:lnTo>
                <a:lnTo>
                  <a:pt x="914920" y="36834"/>
                </a:lnTo>
                <a:lnTo>
                  <a:pt x="956905" y="52506"/>
                </a:lnTo>
                <a:lnTo>
                  <a:pt x="997401" y="70738"/>
                </a:lnTo>
                <a:lnTo>
                  <a:pt x="1036319" y="91439"/>
                </a:lnTo>
                <a:lnTo>
                  <a:pt x="1073571" y="114523"/>
                </a:lnTo>
                <a:lnTo>
                  <a:pt x="1109067" y="139898"/>
                </a:lnTo>
                <a:lnTo>
                  <a:pt x="1142717" y="167476"/>
                </a:lnTo>
                <a:lnTo>
                  <a:pt x="1174432" y="197167"/>
                </a:lnTo>
                <a:lnTo>
                  <a:pt x="1204123" y="228882"/>
                </a:lnTo>
                <a:lnTo>
                  <a:pt x="1231701" y="262532"/>
                </a:lnTo>
                <a:lnTo>
                  <a:pt x="1257076" y="298028"/>
                </a:lnTo>
                <a:lnTo>
                  <a:pt x="1280159" y="335279"/>
                </a:lnTo>
                <a:lnTo>
                  <a:pt x="1300861" y="374198"/>
                </a:lnTo>
                <a:lnTo>
                  <a:pt x="1319093" y="414694"/>
                </a:lnTo>
                <a:lnTo>
                  <a:pt x="1334765" y="456679"/>
                </a:lnTo>
                <a:lnTo>
                  <a:pt x="1347787" y="500062"/>
                </a:lnTo>
                <a:lnTo>
                  <a:pt x="1358071" y="544755"/>
                </a:lnTo>
                <a:lnTo>
                  <a:pt x="1365527" y="590669"/>
                </a:lnTo>
                <a:lnTo>
                  <a:pt x="1370067" y="637713"/>
                </a:lnTo>
                <a:lnTo>
                  <a:pt x="1371600" y="685800"/>
                </a:lnTo>
                <a:lnTo>
                  <a:pt x="1370067" y="733886"/>
                </a:lnTo>
                <a:lnTo>
                  <a:pt x="1365527" y="780930"/>
                </a:lnTo>
                <a:lnTo>
                  <a:pt x="1358071" y="826844"/>
                </a:lnTo>
                <a:lnTo>
                  <a:pt x="1347787" y="871537"/>
                </a:lnTo>
                <a:lnTo>
                  <a:pt x="1334765" y="914920"/>
                </a:lnTo>
                <a:lnTo>
                  <a:pt x="1319093" y="956905"/>
                </a:lnTo>
                <a:lnTo>
                  <a:pt x="1300861" y="997401"/>
                </a:lnTo>
                <a:lnTo>
                  <a:pt x="1280160" y="1036320"/>
                </a:lnTo>
                <a:lnTo>
                  <a:pt x="1257076" y="1073571"/>
                </a:lnTo>
                <a:lnTo>
                  <a:pt x="1231701" y="1109067"/>
                </a:lnTo>
                <a:lnTo>
                  <a:pt x="1204123" y="1142717"/>
                </a:lnTo>
                <a:lnTo>
                  <a:pt x="1174432" y="1174432"/>
                </a:lnTo>
                <a:lnTo>
                  <a:pt x="1142717" y="1204123"/>
                </a:lnTo>
                <a:lnTo>
                  <a:pt x="1109067" y="1231701"/>
                </a:lnTo>
                <a:lnTo>
                  <a:pt x="1073571" y="1257076"/>
                </a:lnTo>
                <a:lnTo>
                  <a:pt x="1036320" y="1280160"/>
                </a:lnTo>
                <a:lnTo>
                  <a:pt x="997401" y="1300861"/>
                </a:lnTo>
                <a:lnTo>
                  <a:pt x="956905" y="1319093"/>
                </a:lnTo>
                <a:lnTo>
                  <a:pt x="914920" y="1334765"/>
                </a:lnTo>
                <a:lnTo>
                  <a:pt x="871537" y="1347787"/>
                </a:lnTo>
                <a:lnTo>
                  <a:pt x="826844" y="1358071"/>
                </a:lnTo>
                <a:lnTo>
                  <a:pt x="780930" y="1365527"/>
                </a:lnTo>
                <a:lnTo>
                  <a:pt x="733886" y="1370067"/>
                </a:lnTo>
                <a:lnTo>
                  <a:pt x="685800" y="1371600"/>
                </a:lnTo>
                <a:lnTo>
                  <a:pt x="637713" y="1370067"/>
                </a:lnTo>
                <a:lnTo>
                  <a:pt x="590669" y="1365527"/>
                </a:lnTo>
                <a:lnTo>
                  <a:pt x="544755" y="1358071"/>
                </a:lnTo>
                <a:lnTo>
                  <a:pt x="500062" y="1347787"/>
                </a:lnTo>
                <a:lnTo>
                  <a:pt x="456679" y="1334765"/>
                </a:lnTo>
                <a:lnTo>
                  <a:pt x="414694" y="1319093"/>
                </a:lnTo>
                <a:lnTo>
                  <a:pt x="374198" y="1300861"/>
                </a:lnTo>
                <a:lnTo>
                  <a:pt x="335280" y="1280160"/>
                </a:lnTo>
                <a:lnTo>
                  <a:pt x="298028" y="1257076"/>
                </a:lnTo>
                <a:lnTo>
                  <a:pt x="262532" y="1231701"/>
                </a:lnTo>
                <a:lnTo>
                  <a:pt x="228882" y="1204123"/>
                </a:lnTo>
                <a:lnTo>
                  <a:pt x="197167" y="1174432"/>
                </a:lnTo>
                <a:lnTo>
                  <a:pt x="167476" y="1142717"/>
                </a:lnTo>
                <a:lnTo>
                  <a:pt x="139898" y="1109067"/>
                </a:lnTo>
                <a:lnTo>
                  <a:pt x="114523" y="1073571"/>
                </a:lnTo>
                <a:lnTo>
                  <a:pt x="91440" y="1036320"/>
                </a:lnTo>
                <a:lnTo>
                  <a:pt x="70738" y="997401"/>
                </a:lnTo>
                <a:lnTo>
                  <a:pt x="52506" y="956905"/>
                </a:lnTo>
                <a:lnTo>
                  <a:pt x="36834" y="914920"/>
                </a:lnTo>
                <a:lnTo>
                  <a:pt x="23812" y="871537"/>
                </a:lnTo>
                <a:lnTo>
                  <a:pt x="13528" y="826844"/>
                </a:lnTo>
                <a:lnTo>
                  <a:pt x="6072" y="780930"/>
                </a:lnTo>
                <a:lnTo>
                  <a:pt x="1532" y="733886"/>
                </a:lnTo>
                <a:lnTo>
                  <a:pt x="0" y="685800"/>
                </a:lnTo>
                <a:lnTo>
                  <a:pt x="1532" y="637713"/>
                </a:lnTo>
                <a:lnTo>
                  <a:pt x="6072" y="590669"/>
                </a:lnTo>
                <a:lnTo>
                  <a:pt x="13528" y="544755"/>
                </a:lnTo>
                <a:lnTo>
                  <a:pt x="23812" y="500062"/>
                </a:lnTo>
                <a:lnTo>
                  <a:pt x="36834" y="456679"/>
                </a:lnTo>
                <a:lnTo>
                  <a:pt x="52506" y="414694"/>
                </a:lnTo>
                <a:lnTo>
                  <a:pt x="70738" y="374198"/>
                </a:lnTo>
                <a:lnTo>
                  <a:pt x="91439" y="335279"/>
                </a:lnTo>
                <a:lnTo>
                  <a:pt x="114523" y="298028"/>
                </a:lnTo>
                <a:lnTo>
                  <a:pt x="139898" y="262532"/>
                </a:lnTo>
                <a:lnTo>
                  <a:pt x="167476" y="228882"/>
                </a:lnTo>
                <a:lnTo>
                  <a:pt x="197167" y="197167"/>
                </a:lnTo>
                <a:lnTo>
                  <a:pt x="228882" y="167476"/>
                </a:lnTo>
                <a:lnTo>
                  <a:pt x="262532" y="139898"/>
                </a:lnTo>
                <a:lnTo>
                  <a:pt x="298028" y="114523"/>
                </a:lnTo>
                <a:lnTo>
                  <a:pt x="335279" y="91439"/>
                </a:lnTo>
                <a:lnTo>
                  <a:pt x="374198" y="70738"/>
                </a:lnTo>
                <a:lnTo>
                  <a:pt x="414694" y="52506"/>
                </a:lnTo>
                <a:lnTo>
                  <a:pt x="456679" y="36834"/>
                </a:lnTo>
                <a:lnTo>
                  <a:pt x="500062" y="23812"/>
                </a:lnTo>
                <a:lnTo>
                  <a:pt x="544755" y="13528"/>
                </a:lnTo>
                <a:lnTo>
                  <a:pt x="590669" y="6072"/>
                </a:lnTo>
                <a:lnTo>
                  <a:pt x="637713" y="1532"/>
                </a:lnTo>
                <a:lnTo>
                  <a:pt x="685800" y="0"/>
                </a:lnTo>
                <a:close/>
              </a:path>
            </a:pathLst>
          </a:custGeom>
          <a:ln w="729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7048020" y="207582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-36480"/>
                </a:moveTo>
                <a:lnTo>
                  <a:pt x="0" y="36480"/>
                </a:lnTo>
              </a:path>
            </a:pathLst>
          </a:custGeom>
          <a:ln w="729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8291788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-36480"/>
                </a:moveTo>
                <a:lnTo>
                  <a:pt x="0" y="36480"/>
                </a:lnTo>
              </a:path>
            </a:pathLst>
          </a:custGeom>
          <a:ln w="729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9067" y="506145"/>
            <a:ext cx="6156653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3990" b="0" spc="-5" dirty="0">
                <a:solidFill>
                  <a:srgbClr val="191919"/>
                </a:solidFill>
              </a:rPr>
              <a:t>Connected</a:t>
            </a:r>
            <a:r>
              <a:rPr sz="3990" b="0" spc="-73" dirty="0">
                <a:solidFill>
                  <a:srgbClr val="191919"/>
                </a:solidFill>
              </a:rPr>
              <a:t> </a:t>
            </a:r>
            <a:r>
              <a:rPr sz="3990" b="0" spc="-5" dirty="0">
                <a:solidFill>
                  <a:srgbClr val="191919"/>
                </a:solidFill>
              </a:rPr>
              <a:t>Components</a:t>
            </a:r>
            <a:endParaRPr sz="3990"/>
          </a:p>
        </p:txBody>
      </p:sp>
      <p:sp>
        <p:nvSpPr>
          <p:cNvPr id="6" name="object 6"/>
          <p:cNvSpPr txBox="1"/>
          <p:nvPr/>
        </p:nvSpPr>
        <p:spPr>
          <a:xfrm>
            <a:off x="310719" y="1265777"/>
            <a:ext cx="8371642" cy="2437400"/>
          </a:xfrm>
          <a:prstGeom prst="rect">
            <a:avLst/>
          </a:prstGeom>
        </p:spPr>
        <p:txBody>
          <a:bodyPr vert="horz" wrap="square" lIns="0" tIns="152592" rIns="0" bIns="0" rtlCol="0">
            <a:spAutoFit/>
          </a:bodyPr>
          <a:lstStyle/>
          <a:p>
            <a:pPr marL="468716" indent="-457200" defTabSz="829178">
              <a:spcBef>
                <a:spcPts val="1202"/>
              </a:spcBef>
              <a:buFont typeface="Arial" panose="020B0604020202020204" pitchFamily="34" charset="0"/>
              <a:buChar char="•"/>
            </a:pPr>
            <a:r>
              <a:rPr sz="2584" spc="9" dirty="0">
                <a:solidFill>
                  <a:srgbClr val="191919"/>
                </a:solidFill>
                <a:latin typeface="DejaVu Serif"/>
                <a:cs typeface="DejaVu Serif"/>
              </a:rPr>
              <a:t>Let </a:t>
            </a:r>
            <a:r>
              <a:rPr sz="2584" i="1" spc="18" dirty="0">
                <a:solidFill>
                  <a:srgbClr val="191919"/>
                </a:solidFill>
                <a:latin typeface="DejaVu Serif"/>
                <a:cs typeface="DejaVu Serif"/>
              </a:rPr>
              <a:t>G </a:t>
            </a:r>
            <a:r>
              <a:rPr sz="2584" spc="23" dirty="0">
                <a:solidFill>
                  <a:srgbClr val="191919"/>
                </a:solidFill>
                <a:latin typeface="DejaVu Serif"/>
                <a:cs typeface="DejaVu Serif"/>
              </a:rPr>
              <a:t>= </a:t>
            </a:r>
            <a:r>
              <a:rPr sz="2584" spc="14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584" i="1" spc="14" dirty="0">
                <a:solidFill>
                  <a:srgbClr val="191919"/>
                </a:solidFill>
                <a:latin typeface="DejaVu Serif"/>
                <a:cs typeface="DejaVu Serif"/>
              </a:rPr>
              <a:t>V</a:t>
            </a:r>
            <a:r>
              <a:rPr sz="2584" spc="14" dirty="0">
                <a:solidFill>
                  <a:srgbClr val="191919"/>
                </a:solidFill>
                <a:latin typeface="DejaVu Serif"/>
                <a:cs typeface="DejaVu Serif"/>
              </a:rPr>
              <a:t>, </a:t>
            </a:r>
            <a:r>
              <a:rPr sz="2584" i="1" spc="9" dirty="0">
                <a:solidFill>
                  <a:srgbClr val="191919"/>
                </a:solidFill>
                <a:latin typeface="DejaVu Serif"/>
                <a:cs typeface="DejaVu Serif"/>
              </a:rPr>
              <a:t>E</a:t>
            </a:r>
            <a:r>
              <a:rPr sz="2584" spc="9" dirty="0">
                <a:solidFill>
                  <a:srgbClr val="191919"/>
                </a:solidFill>
                <a:latin typeface="DejaVu Serif"/>
                <a:cs typeface="DejaVu Serif"/>
              </a:rPr>
              <a:t>) </a:t>
            </a:r>
            <a:r>
              <a:rPr sz="2584" spc="14" dirty="0">
                <a:solidFill>
                  <a:srgbClr val="191919"/>
                </a:solidFill>
                <a:latin typeface="DejaVu Serif"/>
                <a:cs typeface="DejaVu Serif"/>
              </a:rPr>
              <a:t>be an </a:t>
            </a:r>
            <a:r>
              <a:rPr sz="2584" spc="9" dirty="0">
                <a:solidFill>
                  <a:srgbClr val="191919"/>
                </a:solidFill>
                <a:latin typeface="DejaVu Serif"/>
                <a:cs typeface="DejaVu Serif"/>
              </a:rPr>
              <a:t>undirected</a:t>
            </a:r>
            <a:r>
              <a:rPr sz="2584" spc="-113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584" spc="14" dirty="0">
                <a:solidFill>
                  <a:srgbClr val="191919"/>
                </a:solidFill>
                <a:latin typeface="DejaVu Serif"/>
                <a:cs typeface="DejaVu Serif"/>
              </a:rPr>
              <a:t>graph.</a:t>
            </a:r>
            <a:endParaRPr sz="2584" dirty="0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468716" marR="181383" indent="-457200" defTabSz="829178">
              <a:spcBef>
                <a:spcPts val="1260"/>
              </a:spcBef>
              <a:buFont typeface="Arial" panose="020B0604020202020204" pitchFamily="34" charset="0"/>
              <a:buChar char="•"/>
            </a:pPr>
            <a:r>
              <a:rPr sz="2584" spc="-23" dirty="0">
                <a:solidFill>
                  <a:srgbClr val="191919"/>
                </a:solidFill>
                <a:latin typeface="DejaVu Serif"/>
                <a:cs typeface="DejaVu Serif"/>
              </a:rPr>
              <a:t>Two </a:t>
            </a:r>
            <a:r>
              <a:rPr sz="2584" spc="14" dirty="0">
                <a:solidFill>
                  <a:srgbClr val="191919"/>
                </a:solidFill>
                <a:latin typeface="DejaVu Serif"/>
                <a:cs typeface="DejaVu Serif"/>
              </a:rPr>
              <a:t>nodes </a:t>
            </a:r>
            <a:r>
              <a:rPr sz="2584" i="1" spc="14" dirty="0">
                <a:solidFill>
                  <a:srgbClr val="191919"/>
                </a:solidFill>
                <a:latin typeface="DejaVu Serif"/>
                <a:cs typeface="DejaVu Serif"/>
              </a:rPr>
              <a:t>u</a:t>
            </a:r>
            <a:r>
              <a:rPr sz="2584" spc="14" dirty="0">
                <a:solidFill>
                  <a:srgbClr val="191919"/>
                </a:solidFill>
                <a:latin typeface="DejaVu Serif"/>
                <a:cs typeface="DejaVu Serif"/>
              </a:rPr>
              <a:t>, </a:t>
            </a:r>
            <a:r>
              <a:rPr sz="2584" i="1" spc="14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584" spc="18" dirty="0">
                <a:solidFill>
                  <a:srgbClr val="191919"/>
                </a:solidFill>
                <a:latin typeface="DejaVu Serif"/>
                <a:cs typeface="DejaVu Serif"/>
              </a:rPr>
              <a:t>∈ </a:t>
            </a:r>
            <a:r>
              <a:rPr sz="2584" i="1" spc="18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584" spc="9" dirty="0">
                <a:solidFill>
                  <a:srgbClr val="191919"/>
                </a:solidFill>
                <a:latin typeface="DejaVu Serif"/>
                <a:cs typeface="DejaVu Serif"/>
              </a:rPr>
              <a:t>are called </a:t>
            </a:r>
            <a:r>
              <a:rPr sz="2584" b="1" spc="14" dirty="0">
                <a:solidFill>
                  <a:srgbClr val="0000FF"/>
                </a:solidFill>
                <a:latin typeface="DejaVu Serif"/>
                <a:cs typeface="DejaVu Serif"/>
              </a:rPr>
              <a:t>connected</a:t>
            </a:r>
            <a:r>
              <a:rPr sz="2584" b="1" spc="-86" dirty="0">
                <a:solidFill>
                  <a:srgbClr val="0000FF"/>
                </a:solidFill>
                <a:latin typeface="DejaVu Serif"/>
                <a:cs typeface="DejaVu Serif"/>
              </a:rPr>
              <a:t> </a:t>
            </a:r>
            <a:r>
              <a:rPr sz="2584" spc="5" dirty="0">
                <a:solidFill>
                  <a:srgbClr val="191919"/>
                </a:solidFill>
                <a:latin typeface="DejaVu Serif"/>
                <a:cs typeface="DejaVu Serif"/>
              </a:rPr>
              <a:t>iff  </a:t>
            </a:r>
            <a:r>
              <a:rPr sz="2584" spc="9" dirty="0">
                <a:solidFill>
                  <a:srgbClr val="191919"/>
                </a:solidFill>
                <a:latin typeface="DejaVu Serif"/>
                <a:cs typeface="DejaVu Serif"/>
              </a:rPr>
              <a:t>there is </a:t>
            </a:r>
            <a:r>
              <a:rPr sz="2584" spc="14" dirty="0">
                <a:solidFill>
                  <a:srgbClr val="191919"/>
                </a:solidFill>
                <a:latin typeface="DejaVu Serif"/>
                <a:cs typeface="DejaVu Serif"/>
              </a:rPr>
              <a:t>a </a:t>
            </a:r>
            <a:r>
              <a:rPr sz="2584" spc="9" dirty="0">
                <a:solidFill>
                  <a:srgbClr val="191919"/>
                </a:solidFill>
                <a:latin typeface="DejaVu Serif"/>
                <a:cs typeface="DejaVu Serif"/>
              </a:rPr>
              <a:t>path </a:t>
            </a:r>
            <a:r>
              <a:rPr sz="2584" spc="14" dirty="0">
                <a:solidFill>
                  <a:srgbClr val="191919"/>
                </a:solidFill>
                <a:latin typeface="DejaVu Serif"/>
                <a:cs typeface="DejaVu Serif"/>
              </a:rPr>
              <a:t>from </a:t>
            </a:r>
            <a:r>
              <a:rPr sz="2584" i="1" spc="14" dirty="0">
                <a:solidFill>
                  <a:srgbClr val="191919"/>
                </a:solidFill>
                <a:latin typeface="DejaVu Serif"/>
                <a:cs typeface="DejaVu Serif"/>
              </a:rPr>
              <a:t>u </a:t>
            </a:r>
            <a:r>
              <a:rPr sz="2584" spc="9" dirty="0">
                <a:solidFill>
                  <a:srgbClr val="191919"/>
                </a:solidFill>
                <a:latin typeface="DejaVu Serif"/>
                <a:cs typeface="DejaVu Serif"/>
              </a:rPr>
              <a:t>to</a:t>
            </a:r>
            <a:r>
              <a:rPr sz="2584" spc="-18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584" i="1" spc="14" dirty="0">
                <a:solidFill>
                  <a:srgbClr val="191919"/>
                </a:solidFill>
                <a:latin typeface="DejaVu Serif"/>
                <a:cs typeface="DejaVu Serif"/>
              </a:rPr>
              <a:t>v</a:t>
            </a:r>
            <a:r>
              <a:rPr sz="2584" spc="14" dirty="0">
                <a:solidFill>
                  <a:srgbClr val="191919"/>
                </a:solidFill>
                <a:latin typeface="DejaVu Serif"/>
                <a:cs typeface="DejaVu Serif"/>
              </a:rPr>
              <a:t>.</a:t>
            </a:r>
            <a:endParaRPr sz="2584" dirty="0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468716" indent="-457200" defTabSz="829178">
              <a:spcBef>
                <a:spcPts val="1029"/>
              </a:spcBef>
              <a:buFont typeface="Arial" panose="020B0604020202020204" pitchFamily="34" charset="0"/>
              <a:buChar char="•"/>
            </a:pPr>
            <a:r>
              <a:rPr sz="2584" spc="18" dirty="0">
                <a:solidFill>
                  <a:srgbClr val="191919"/>
                </a:solidFill>
                <a:latin typeface="DejaVu Serif"/>
                <a:cs typeface="DejaVu Serif"/>
              </a:rPr>
              <a:t>A </a:t>
            </a:r>
            <a:r>
              <a:rPr sz="2584" b="1" spc="14" dirty="0">
                <a:solidFill>
                  <a:srgbClr val="0000FF"/>
                </a:solidFill>
                <a:latin typeface="DejaVu Serif"/>
                <a:cs typeface="DejaVu Serif"/>
              </a:rPr>
              <a:t>connected component </a:t>
            </a:r>
            <a:r>
              <a:rPr sz="2584" spc="9" dirty="0">
                <a:solidFill>
                  <a:srgbClr val="191919"/>
                </a:solidFill>
                <a:latin typeface="DejaVu Serif"/>
                <a:cs typeface="DejaVu Serif"/>
              </a:rPr>
              <a:t>of </a:t>
            </a:r>
            <a:r>
              <a:rPr sz="2584" i="1" spc="18" dirty="0">
                <a:solidFill>
                  <a:srgbClr val="191919"/>
                </a:solidFill>
                <a:latin typeface="DejaVu Serif"/>
                <a:cs typeface="DejaVu Serif"/>
              </a:rPr>
              <a:t>G </a:t>
            </a:r>
            <a:r>
              <a:rPr sz="2584" spc="14" dirty="0">
                <a:solidFill>
                  <a:srgbClr val="191919"/>
                </a:solidFill>
                <a:latin typeface="DejaVu Serif"/>
                <a:cs typeface="DejaVu Serif"/>
              </a:rPr>
              <a:t>is a </a:t>
            </a:r>
            <a:r>
              <a:rPr sz="2584" spc="9" dirty="0">
                <a:solidFill>
                  <a:srgbClr val="191919"/>
                </a:solidFill>
                <a:latin typeface="DejaVu Serif"/>
                <a:cs typeface="DejaVu Serif"/>
              </a:rPr>
              <a:t>set </a:t>
            </a:r>
            <a:r>
              <a:rPr sz="2584" i="1" spc="18" dirty="0">
                <a:solidFill>
                  <a:srgbClr val="191919"/>
                </a:solidFill>
                <a:latin typeface="DejaVu Serif"/>
                <a:cs typeface="DejaVu Serif"/>
              </a:rPr>
              <a:t>C </a:t>
            </a:r>
            <a:r>
              <a:rPr sz="2584" spc="23" dirty="0">
                <a:solidFill>
                  <a:srgbClr val="191919"/>
                </a:solidFill>
                <a:latin typeface="DejaVu Serif"/>
                <a:cs typeface="DejaVu Serif"/>
              </a:rPr>
              <a:t>⊆</a:t>
            </a:r>
            <a:r>
              <a:rPr sz="2584" spc="-14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584" i="1" spc="18" dirty="0">
                <a:solidFill>
                  <a:srgbClr val="191919"/>
                </a:solidFill>
                <a:latin typeface="DejaVu Serif"/>
                <a:cs typeface="DejaVu Serif"/>
              </a:rPr>
              <a:t>V</a:t>
            </a:r>
            <a:endParaRPr sz="2584" dirty="0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468716" indent="-457200" defTabSz="829178">
              <a:buFont typeface="Arial" panose="020B0604020202020204" pitchFamily="34" charset="0"/>
              <a:buChar char="•"/>
            </a:pPr>
            <a:r>
              <a:rPr sz="2584" spc="9" dirty="0">
                <a:solidFill>
                  <a:srgbClr val="191919"/>
                </a:solidFill>
                <a:latin typeface="DejaVu Serif"/>
                <a:cs typeface="DejaVu Serif"/>
              </a:rPr>
              <a:t>with the following</a:t>
            </a:r>
            <a:r>
              <a:rPr sz="2584" spc="-18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584" spc="9" dirty="0">
                <a:solidFill>
                  <a:srgbClr val="191919"/>
                </a:solidFill>
                <a:latin typeface="DejaVu Serif"/>
                <a:cs typeface="DejaVu Serif"/>
              </a:rPr>
              <a:t>properties:</a:t>
            </a:r>
            <a:endParaRPr sz="2584" dirty="0">
              <a:solidFill>
                <a:prstClr val="black"/>
              </a:solidFill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0114" y="3847504"/>
            <a:ext cx="6327582" cy="1756593"/>
          </a:xfrm>
          <a:prstGeom prst="rect">
            <a:avLst/>
          </a:prstGeom>
        </p:spPr>
        <p:txBody>
          <a:bodyPr vert="horz" wrap="square" lIns="0" tIns="121498" rIns="0" bIns="0" rtlCol="0">
            <a:spAutoFit/>
          </a:bodyPr>
          <a:lstStyle/>
          <a:p>
            <a:pPr marL="11516" defTabSz="829178">
              <a:spcBef>
                <a:spcPts val="957"/>
              </a:spcBef>
            </a:pPr>
            <a:r>
              <a:rPr sz="2267" i="1" spc="14" dirty="0">
                <a:solidFill>
                  <a:srgbClr val="191919"/>
                </a:solidFill>
                <a:latin typeface="DejaVu Serif"/>
                <a:cs typeface="DejaVu Serif"/>
              </a:rPr>
              <a:t>C </a:t>
            </a:r>
            <a:r>
              <a:rPr sz="2267" dirty="0">
                <a:solidFill>
                  <a:srgbClr val="191919"/>
                </a:solidFill>
                <a:latin typeface="DejaVu Serif"/>
                <a:cs typeface="DejaVu Serif"/>
              </a:rPr>
              <a:t>is</a:t>
            </a:r>
            <a:r>
              <a:rPr sz="2267" spc="-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267" spc="-32" dirty="0">
                <a:solidFill>
                  <a:srgbClr val="191919"/>
                </a:solidFill>
                <a:latin typeface="DejaVu Serif"/>
                <a:cs typeface="DejaVu Serif"/>
              </a:rPr>
              <a:t>nonempty.</a:t>
            </a:r>
            <a:endParaRPr sz="2267" dirty="0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354416" indent="-342900" defTabSz="829178">
              <a:spcBef>
                <a:spcPts val="871"/>
              </a:spcBef>
              <a:buFont typeface="Arial" panose="020B0604020202020204" pitchFamily="34" charset="0"/>
              <a:buChar char="•"/>
            </a:pPr>
            <a:r>
              <a:rPr sz="2267" spc="-32" dirty="0">
                <a:solidFill>
                  <a:srgbClr val="191919"/>
                </a:solidFill>
                <a:latin typeface="DejaVu Serif"/>
                <a:cs typeface="DejaVu Serif"/>
              </a:rPr>
              <a:t>For </a:t>
            </a:r>
            <a:r>
              <a:rPr sz="2267" spc="5" dirty="0">
                <a:solidFill>
                  <a:srgbClr val="191919"/>
                </a:solidFill>
                <a:latin typeface="DejaVu Serif"/>
                <a:cs typeface="DejaVu Serif"/>
              </a:rPr>
              <a:t>any </a:t>
            </a:r>
            <a:r>
              <a:rPr sz="2267" i="1" spc="5" dirty="0">
                <a:solidFill>
                  <a:srgbClr val="191919"/>
                </a:solidFill>
                <a:latin typeface="DejaVu Serif"/>
                <a:cs typeface="DejaVu Serif"/>
              </a:rPr>
              <a:t>u</a:t>
            </a:r>
            <a:r>
              <a:rPr sz="2267" spc="5" dirty="0">
                <a:solidFill>
                  <a:srgbClr val="191919"/>
                </a:solidFill>
                <a:latin typeface="DejaVu Serif"/>
                <a:cs typeface="DejaVu Serif"/>
              </a:rPr>
              <a:t>, </a:t>
            </a:r>
            <a:r>
              <a:rPr sz="2267" i="1" spc="9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267" spc="9" dirty="0">
                <a:solidFill>
                  <a:srgbClr val="191919"/>
                </a:solidFill>
                <a:latin typeface="DejaVu Serif"/>
                <a:cs typeface="DejaVu Serif"/>
              </a:rPr>
              <a:t>∈ </a:t>
            </a:r>
            <a:r>
              <a:rPr sz="2267" i="1" spc="14" dirty="0">
                <a:solidFill>
                  <a:srgbClr val="191919"/>
                </a:solidFill>
                <a:latin typeface="DejaVu Serif"/>
                <a:cs typeface="DejaVu Serif"/>
              </a:rPr>
              <a:t>C</a:t>
            </a:r>
            <a:r>
              <a:rPr sz="2267" spc="14" dirty="0">
                <a:solidFill>
                  <a:srgbClr val="191919"/>
                </a:solidFill>
                <a:latin typeface="DejaVu Serif"/>
                <a:cs typeface="DejaVu Serif"/>
              </a:rPr>
              <a:t>: </a:t>
            </a:r>
            <a:r>
              <a:rPr sz="2267" i="1" spc="9" dirty="0">
                <a:solidFill>
                  <a:srgbClr val="191919"/>
                </a:solidFill>
                <a:latin typeface="DejaVu Serif"/>
                <a:cs typeface="DejaVu Serif"/>
              </a:rPr>
              <a:t>u </a:t>
            </a:r>
            <a:r>
              <a:rPr sz="2267" spc="5" dirty="0">
                <a:solidFill>
                  <a:srgbClr val="191919"/>
                </a:solidFill>
                <a:latin typeface="DejaVu Serif"/>
                <a:cs typeface="DejaVu Serif"/>
              </a:rPr>
              <a:t>and </a:t>
            </a:r>
            <a:r>
              <a:rPr sz="2267" i="1" spc="9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267" spc="5" dirty="0">
                <a:solidFill>
                  <a:srgbClr val="191919"/>
                </a:solidFill>
                <a:latin typeface="DejaVu Serif"/>
                <a:cs typeface="DejaVu Serif"/>
              </a:rPr>
              <a:t>are</a:t>
            </a:r>
            <a:r>
              <a:rPr sz="2267" spc="-14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267" spc="5" dirty="0">
                <a:solidFill>
                  <a:srgbClr val="191919"/>
                </a:solidFill>
                <a:latin typeface="DejaVu Serif"/>
                <a:cs typeface="DejaVu Serif"/>
              </a:rPr>
              <a:t>connected.</a:t>
            </a:r>
            <a:endParaRPr sz="2267" dirty="0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354416" marR="4607" indent="-342900" defTabSz="829178">
              <a:spcBef>
                <a:spcPts val="1007"/>
              </a:spcBef>
              <a:buFont typeface="Arial" panose="020B0604020202020204" pitchFamily="34" charset="0"/>
              <a:buChar char="•"/>
            </a:pPr>
            <a:r>
              <a:rPr sz="2267" spc="-32" dirty="0">
                <a:solidFill>
                  <a:srgbClr val="191919"/>
                </a:solidFill>
                <a:latin typeface="DejaVu Serif"/>
                <a:cs typeface="DejaVu Serif"/>
              </a:rPr>
              <a:t>For </a:t>
            </a:r>
            <a:r>
              <a:rPr sz="2267" spc="5" dirty="0">
                <a:solidFill>
                  <a:srgbClr val="191919"/>
                </a:solidFill>
                <a:latin typeface="DejaVu Serif"/>
                <a:cs typeface="DejaVu Serif"/>
              </a:rPr>
              <a:t>any </a:t>
            </a:r>
            <a:r>
              <a:rPr sz="2267" i="1" spc="9" dirty="0">
                <a:solidFill>
                  <a:srgbClr val="191919"/>
                </a:solidFill>
                <a:latin typeface="DejaVu Serif"/>
                <a:cs typeface="DejaVu Serif"/>
              </a:rPr>
              <a:t>u </a:t>
            </a:r>
            <a:r>
              <a:rPr sz="2267" spc="9" dirty="0">
                <a:solidFill>
                  <a:srgbClr val="191919"/>
                </a:solidFill>
                <a:latin typeface="DejaVu Serif"/>
                <a:cs typeface="DejaVu Serif"/>
              </a:rPr>
              <a:t>∈ </a:t>
            </a:r>
            <a:r>
              <a:rPr sz="2267" i="1" spc="9" dirty="0">
                <a:solidFill>
                  <a:srgbClr val="191919"/>
                </a:solidFill>
                <a:latin typeface="DejaVu Serif"/>
                <a:cs typeface="DejaVu Serif"/>
              </a:rPr>
              <a:t>C</a:t>
            </a:r>
            <a:r>
              <a:rPr sz="2267" spc="9" dirty="0">
                <a:solidFill>
                  <a:srgbClr val="191919"/>
                </a:solidFill>
                <a:latin typeface="DejaVu Serif"/>
                <a:cs typeface="DejaVu Serif"/>
              </a:rPr>
              <a:t>, </a:t>
            </a:r>
            <a:r>
              <a:rPr sz="2267" i="1" spc="9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267" spc="9" dirty="0">
                <a:solidFill>
                  <a:srgbClr val="191919"/>
                </a:solidFill>
                <a:latin typeface="DejaVu Serif"/>
                <a:cs typeface="DejaVu Serif"/>
              </a:rPr>
              <a:t>∈ </a:t>
            </a:r>
            <a:r>
              <a:rPr sz="2267" i="1" spc="9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267" spc="9" dirty="0">
                <a:solidFill>
                  <a:srgbClr val="191919"/>
                </a:solidFill>
                <a:latin typeface="DejaVu Serif"/>
                <a:cs typeface="DejaVu Serif"/>
              </a:rPr>
              <a:t>– </a:t>
            </a:r>
            <a:r>
              <a:rPr sz="2267" i="1" spc="14" dirty="0">
                <a:solidFill>
                  <a:srgbClr val="191919"/>
                </a:solidFill>
                <a:latin typeface="DejaVu Serif"/>
                <a:cs typeface="DejaVu Serif"/>
              </a:rPr>
              <a:t>C</a:t>
            </a:r>
            <a:r>
              <a:rPr sz="2267" spc="14" dirty="0">
                <a:solidFill>
                  <a:srgbClr val="191919"/>
                </a:solidFill>
                <a:latin typeface="DejaVu Serif"/>
                <a:cs typeface="DejaVu Serif"/>
              </a:rPr>
              <a:t>: </a:t>
            </a:r>
            <a:r>
              <a:rPr sz="2267" i="1" spc="9" dirty="0">
                <a:solidFill>
                  <a:srgbClr val="191919"/>
                </a:solidFill>
                <a:latin typeface="DejaVu Serif"/>
                <a:cs typeface="DejaVu Serif"/>
              </a:rPr>
              <a:t>u </a:t>
            </a:r>
            <a:r>
              <a:rPr sz="2267" spc="5" dirty="0">
                <a:solidFill>
                  <a:srgbClr val="191919"/>
                </a:solidFill>
                <a:latin typeface="DejaVu Serif"/>
                <a:cs typeface="DejaVu Serif"/>
              </a:rPr>
              <a:t>and </a:t>
            </a:r>
            <a:r>
              <a:rPr sz="2267" i="1" spc="9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267" spc="5" dirty="0">
                <a:solidFill>
                  <a:srgbClr val="191919"/>
                </a:solidFill>
                <a:latin typeface="DejaVu Serif"/>
                <a:cs typeface="DejaVu Serif"/>
              </a:rPr>
              <a:t>are </a:t>
            </a:r>
            <a:r>
              <a:rPr sz="2267" dirty="0">
                <a:solidFill>
                  <a:srgbClr val="191919"/>
                </a:solidFill>
                <a:latin typeface="DejaVu Serif"/>
                <a:cs typeface="DejaVu Serif"/>
              </a:rPr>
              <a:t>not  </a:t>
            </a:r>
            <a:r>
              <a:rPr sz="2267" spc="5" dirty="0">
                <a:solidFill>
                  <a:srgbClr val="191919"/>
                </a:solidFill>
                <a:latin typeface="DejaVu Serif"/>
                <a:cs typeface="DejaVu Serif"/>
              </a:rPr>
              <a:t>connected.</a:t>
            </a:r>
            <a:endParaRPr sz="2267" dirty="0">
              <a:solidFill>
                <a:prstClr val="black"/>
              </a:solidFill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03647" cy="79463"/>
          </a:xfrm>
          <a:custGeom>
            <a:avLst/>
            <a:gdLst/>
            <a:ahLst/>
            <a:cxnLst/>
            <a:rect l="l" t="t" r="r" b="b"/>
            <a:pathLst>
              <a:path w="114300" h="87630">
                <a:moveTo>
                  <a:pt x="0" y="0"/>
                </a:moveTo>
                <a:lnTo>
                  <a:pt x="114300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3618" y="1269680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59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4061" y="139866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69" h="86359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5655" y="1527646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69" h="87630">
                <a:moveTo>
                  <a:pt x="0" y="0"/>
                </a:moveTo>
                <a:lnTo>
                  <a:pt x="115569" y="8763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7250" y="165778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843" y="1786765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9286" y="1916900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70" y="86360"/>
                </a:lnTo>
              </a:path>
            </a:pathLst>
          </a:custGeom>
          <a:ln w="73659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50880" y="2045883"/>
            <a:ext cx="104799" cy="78311"/>
          </a:xfrm>
          <a:custGeom>
            <a:avLst/>
            <a:gdLst/>
            <a:ahLst/>
            <a:cxnLst/>
            <a:rect l="l" t="t" r="r" b="b"/>
            <a:pathLst>
              <a:path w="115570" h="86360">
                <a:moveTo>
                  <a:pt x="0" y="0"/>
                </a:moveTo>
                <a:lnTo>
                  <a:pt x="115569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474" y="2174867"/>
            <a:ext cx="104799" cy="79463"/>
          </a:xfrm>
          <a:custGeom>
            <a:avLst/>
            <a:gdLst/>
            <a:ahLst/>
            <a:cxnLst/>
            <a:rect l="l" t="t" r="r" b="b"/>
            <a:pathLst>
              <a:path w="115570" h="87630">
                <a:moveTo>
                  <a:pt x="0" y="0"/>
                </a:moveTo>
                <a:lnTo>
                  <a:pt x="115570" y="87629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067" y="2305001"/>
            <a:ext cx="103647" cy="78311"/>
          </a:xfrm>
          <a:custGeom>
            <a:avLst/>
            <a:gdLst/>
            <a:ahLst/>
            <a:cxnLst/>
            <a:rect l="l" t="t" r="r" b="b"/>
            <a:pathLst>
              <a:path w="114300" h="86360">
                <a:moveTo>
                  <a:pt x="0" y="0"/>
                </a:moveTo>
                <a:lnTo>
                  <a:pt x="114300" y="8636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68580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4252" y="1261618"/>
            <a:ext cx="0" cy="1036474"/>
          </a:xfrm>
          <a:custGeom>
            <a:avLst/>
            <a:gdLst/>
            <a:ahLst/>
            <a:cxnLst/>
            <a:rect l="l" t="t" r="r" b="b"/>
            <a:pathLst>
              <a:path h="1143000">
                <a:moveTo>
                  <a:pt x="0" y="114300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18841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434197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48401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10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62606" y="847029"/>
            <a:ext cx="131287" cy="0"/>
          </a:xfrm>
          <a:custGeom>
            <a:avLst/>
            <a:gdLst/>
            <a:ahLst/>
            <a:cxnLst/>
            <a:rect l="l" t="t" r="r" b="b"/>
            <a:pathLst>
              <a:path w="144779">
                <a:moveTo>
                  <a:pt x="0" y="0"/>
                </a:moveTo>
                <a:lnTo>
                  <a:pt x="14477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077962" y="847029"/>
            <a:ext cx="13013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509" y="0"/>
                </a:lnTo>
              </a:path>
            </a:pathLst>
          </a:custGeom>
          <a:ln w="73660">
            <a:solidFill>
              <a:srgbClr val="007F7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097920" y="1139544"/>
            <a:ext cx="1278317" cy="2730532"/>
          </a:xfrm>
          <a:custGeom>
            <a:avLst/>
            <a:gdLst/>
            <a:ahLst/>
            <a:cxnLst/>
            <a:rect l="l" t="t" r="r" b="b"/>
            <a:pathLst>
              <a:path w="1409700" h="3011170">
                <a:moveTo>
                  <a:pt x="1409700" y="0"/>
                </a:moveTo>
                <a:lnTo>
                  <a:pt x="0" y="30111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669904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389662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389662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389662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218841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389662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389662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218841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255315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255315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084494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255315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255315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255315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8084494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7048020" y="2075826"/>
            <a:ext cx="1243768" cy="1243768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685800" y="0"/>
                </a:moveTo>
                <a:lnTo>
                  <a:pt x="733886" y="1532"/>
                </a:lnTo>
                <a:lnTo>
                  <a:pt x="780930" y="6072"/>
                </a:lnTo>
                <a:lnTo>
                  <a:pt x="826844" y="13528"/>
                </a:lnTo>
                <a:lnTo>
                  <a:pt x="871537" y="23812"/>
                </a:lnTo>
                <a:lnTo>
                  <a:pt x="914920" y="36834"/>
                </a:lnTo>
                <a:lnTo>
                  <a:pt x="956905" y="52506"/>
                </a:lnTo>
                <a:lnTo>
                  <a:pt x="997401" y="70738"/>
                </a:lnTo>
                <a:lnTo>
                  <a:pt x="1036319" y="91439"/>
                </a:lnTo>
                <a:lnTo>
                  <a:pt x="1073571" y="114523"/>
                </a:lnTo>
                <a:lnTo>
                  <a:pt x="1109067" y="139898"/>
                </a:lnTo>
                <a:lnTo>
                  <a:pt x="1142717" y="167476"/>
                </a:lnTo>
                <a:lnTo>
                  <a:pt x="1174432" y="197167"/>
                </a:lnTo>
                <a:lnTo>
                  <a:pt x="1204123" y="228882"/>
                </a:lnTo>
                <a:lnTo>
                  <a:pt x="1231701" y="262532"/>
                </a:lnTo>
                <a:lnTo>
                  <a:pt x="1257076" y="298028"/>
                </a:lnTo>
                <a:lnTo>
                  <a:pt x="1280159" y="335279"/>
                </a:lnTo>
                <a:lnTo>
                  <a:pt x="1300861" y="374198"/>
                </a:lnTo>
                <a:lnTo>
                  <a:pt x="1319093" y="414694"/>
                </a:lnTo>
                <a:lnTo>
                  <a:pt x="1334765" y="456679"/>
                </a:lnTo>
                <a:lnTo>
                  <a:pt x="1347787" y="500062"/>
                </a:lnTo>
                <a:lnTo>
                  <a:pt x="1358071" y="544755"/>
                </a:lnTo>
                <a:lnTo>
                  <a:pt x="1365527" y="590669"/>
                </a:lnTo>
                <a:lnTo>
                  <a:pt x="1370067" y="637713"/>
                </a:lnTo>
                <a:lnTo>
                  <a:pt x="1371600" y="685800"/>
                </a:lnTo>
                <a:lnTo>
                  <a:pt x="1370067" y="733886"/>
                </a:lnTo>
                <a:lnTo>
                  <a:pt x="1365527" y="780930"/>
                </a:lnTo>
                <a:lnTo>
                  <a:pt x="1358071" y="826844"/>
                </a:lnTo>
                <a:lnTo>
                  <a:pt x="1347787" y="871537"/>
                </a:lnTo>
                <a:lnTo>
                  <a:pt x="1334765" y="914920"/>
                </a:lnTo>
                <a:lnTo>
                  <a:pt x="1319093" y="956905"/>
                </a:lnTo>
                <a:lnTo>
                  <a:pt x="1300861" y="997401"/>
                </a:lnTo>
                <a:lnTo>
                  <a:pt x="1280160" y="1036320"/>
                </a:lnTo>
                <a:lnTo>
                  <a:pt x="1257076" y="1073571"/>
                </a:lnTo>
                <a:lnTo>
                  <a:pt x="1231701" y="1109067"/>
                </a:lnTo>
                <a:lnTo>
                  <a:pt x="1204123" y="1142717"/>
                </a:lnTo>
                <a:lnTo>
                  <a:pt x="1174432" y="1174432"/>
                </a:lnTo>
                <a:lnTo>
                  <a:pt x="1142717" y="1204123"/>
                </a:lnTo>
                <a:lnTo>
                  <a:pt x="1109067" y="1231701"/>
                </a:lnTo>
                <a:lnTo>
                  <a:pt x="1073571" y="1257076"/>
                </a:lnTo>
                <a:lnTo>
                  <a:pt x="1036320" y="1280160"/>
                </a:lnTo>
                <a:lnTo>
                  <a:pt x="997401" y="1300861"/>
                </a:lnTo>
                <a:lnTo>
                  <a:pt x="956905" y="1319093"/>
                </a:lnTo>
                <a:lnTo>
                  <a:pt x="914920" y="1334765"/>
                </a:lnTo>
                <a:lnTo>
                  <a:pt x="871537" y="1347787"/>
                </a:lnTo>
                <a:lnTo>
                  <a:pt x="826844" y="1358071"/>
                </a:lnTo>
                <a:lnTo>
                  <a:pt x="780930" y="1365527"/>
                </a:lnTo>
                <a:lnTo>
                  <a:pt x="733886" y="1370067"/>
                </a:lnTo>
                <a:lnTo>
                  <a:pt x="685800" y="1371600"/>
                </a:lnTo>
                <a:lnTo>
                  <a:pt x="637713" y="1370067"/>
                </a:lnTo>
                <a:lnTo>
                  <a:pt x="590669" y="1365527"/>
                </a:lnTo>
                <a:lnTo>
                  <a:pt x="544755" y="1358071"/>
                </a:lnTo>
                <a:lnTo>
                  <a:pt x="500062" y="1347787"/>
                </a:lnTo>
                <a:lnTo>
                  <a:pt x="456679" y="1334765"/>
                </a:lnTo>
                <a:lnTo>
                  <a:pt x="414694" y="1319093"/>
                </a:lnTo>
                <a:lnTo>
                  <a:pt x="374198" y="1300861"/>
                </a:lnTo>
                <a:lnTo>
                  <a:pt x="335280" y="1280160"/>
                </a:lnTo>
                <a:lnTo>
                  <a:pt x="298028" y="1257076"/>
                </a:lnTo>
                <a:lnTo>
                  <a:pt x="262532" y="1231701"/>
                </a:lnTo>
                <a:lnTo>
                  <a:pt x="228882" y="1204123"/>
                </a:lnTo>
                <a:lnTo>
                  <a:pt x="197167" y="1174432"/>
                </a:lnTo>
                <a:lnTo>
                  <a:pt x="167476" y="1142717"/>
                </a:lnTo>
                <a:lnTo>
                  <a:pt x="139898" y="1109067"/>
                </a:lnTo>
                <a:lnTo>
                  <a:pt x="114523" y="1073571"/>
                </a:lnTo>
                <a:lnTo>
                  <a:pt x="91440" y="1036320"/>
                </a:lnTo>
                <a:lnTo>
                  <a:pt x="70738" y="997401"/>
                </a:lnTo>
                <a:lnTo>
                  <a:pt x="52506" y="956905"/>
                </a:lnTo>
                <a:lnTo>
                  <a:pt x="36834" y="914920"/>
                </a:lnTo>
                <a:lnTo>
                  <a:pt x="23812" y="871537"/>
                </a:lnTo>
                <a:lnTo>
                  <a:pt x="13528" y="826844"/>
                </a:lnTo>
                <a:lnTo>
                  <a:pt x="6072" y="780930"/>
                </a:lnTo>
                <a:lnTo>
                  <a:pt x="1532" y="733886"/>
                </a:lnTo>
                <a:lnTo>
                  <a:pt x="0" y="685800"/>
                </a:lnTo>
                <a:lnTo>
                  <a:pt x="1532" y="637713"/>
                </a:lnTo>
                <a:lnTo>
                  <a:pt x="6072" y="590669"/>
                </a:lnTo>
                <a:lnTo>
                  <a:pt x="13528" y="544755"/>
                </a:lnTo>
                <a:lnTo>
                  <a:pt x="23812" y="500062"/>
                </a:lnTo>
                <a:lnTo>
                  <a:pt x="36834" y="456679"/>
                </a:lnTo>
                <a:lnTo>
                  <a:pt x="52506" y="414694"/>
                </a:lnTo>
                <a:lnTo>
                  <a:pt x="70738" y="374198"/>
                </a:lnTo>
                <a:lnTo>
                  <a:pt x="91439" y="335279"/>
                </a:lnTo>
                <a:lnTo>
                  <a:pt x="114523" y="298028"/>
                </a:lnTo>
                <a:lnTo>
                  <a:pt x="139898" y="262532"/>
                </a:lnTo>
                <a:lnTo>
                  <a:pt x="167476" y="228882"/>
                </a:lnTo>
                <a:lnTo>
                  <a:pt x="197167" y="197167"/>
                </a:lnTo>
                <a:lnTo>
                  <a:pt x="228882" y="167476"/>
                </a:lnTo>
                <a:lnTo>
                  <a:pt x="262532" y="139898"/>
                </a:lnTo>
                <a:lnTo>
                  <a:pt x="298028" y="114523"/>
                </a:lnTo>
                <a:lnTo>
                  <a:pt x="335279" y="91439"/>
                </a:lnTo>
                <a:lnTo>
                  <a:pt x="374198" y="70738"/>
                </a:lnTo>
                <a:lnTo>
                  <a:pt x="414694" y="52506"/>
                </a:lnTo>
                <a:lnTo>
                  <a:pt x="456679" y="36834"/>
                </a:lnTo>
                <a:lnTo>
                  <a:pt x="500062" y="23812"/>
                </a:lnTo>
                <a:lnTo>
                  <a:pt x="544755" y="13528"/>
                </a:lnTo>
                <a:lnTo>
                  <a:pt x="590669" y="6072"/>
                </a:lnTo>
                <a:lnTo>
                  <a:pt x="637713" y="1532"/>
                </a:lnTo>
                <a:lnTo>
                  <a:pt x="685800" y="0"/>
                </a:lnTo>
                <a:close/>
              </a:path>
            </a:pathLst>
          </a:custGeom>
          <a:ln w="729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83" name="object 83"/>
          <p:cNvGraphicFramePr>
            <a:graphicFrameLocks noGrp="1"/>
          </p:cNvGraphicFramePr>
          <p:nvPr/>
        </p:nvGraphicFramePr>
        <p:xfrm>
          <a:off x="1491370" y="570175"/>
          <a:ext cx="6345521" cy="38739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7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29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6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88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72570">
                <a:tc>
                  <a:txBody>
                    <a:bodyPr/>
                    <a:lstStyle/>
                    <a:p>
                      <a:pPr marL="31750">
                        <a:lnSpc>
                          <a:spcPts val="4945"/>
                        </a:lnSpc>
                      </a:pPr>
                      <a:r>
                        <a:rPr sz="4400" b="1" dirty="0">
                          <a:solidFill>
                            <a:srgbClr val="19191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4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69315" algn="r">
                        <a:lnSpc>
                          <a:spcPts val="4945"/>
                        </a:lnSpc>
                      </a:pPr>
                      <a:r>
                        <a:rPr sz="4400" b="1" dirty="0">
                          <a:solidFill>
                            <a:srgbClr val="19191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4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75665">
                        <a:lnSpc>
                          <a:spcPts val="4945"/>
                        </a:lnSpc>
                      </a:pPr>
                      <a:r>
                        <a:rPr sz="4400" b="1" dirty="0">
                          <a:solidFill>
                            <a:srgbClr val="191919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4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4945"/>
                        </a:lnSpc>
                      </a:pPr>
                      <a:r>
                        <a:rPr sz="4400" b="1" dirty="0">
                          <a:solidFill>
                            <a:srgbClr val="191919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4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175">
                      <a:solidFill>
                        <a:srgbClr val="0000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F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884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020"/>
                        </a:spcBef>
                      </a:pPr>
                      <a:r>
                        <a:rPr sz="4400" b="1" dirty="0">
                          <a:solidFill>
                            <a:srgbClr val="19191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4400">
                        <a:latin typeface="Arial"/>
                        <a:cs typeface="Arial"/>
                      </a:endParaRPr>
                    </a:p>
                  </a:txBody>
                  <a:tcPr marL="0" marR="0" marT="232631" marB="0"/>
                </a:tc>
                <a:tc>
                  <a:txBody>
                    <a:bodyPr/>
                    <a:lstStyle/>
                    <a:p>
                      <a:pPr marR="869315" algn="r">
                        <a:lnSpc>
                          <a:spcPct val="100000"/>
                        </a:lnSpc>
                        <a:spcBef>
                          <a:spcPts val="2020"/>
                        </a:spcBef>
                      </a:pPr>
                      <a:r>
                        <a:rPr sz="4400" b="1" dirty="0">
                          <a:solidFill>
                            <a:srgbClr val="19191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4400">
                        <a:latin typeface="Arial"/>
                        <a:cs typeface="Arial"/>
                      </a:endParaRPr>
                    </a:p>
                  </a:txBody>
                  <a:tcPr marL="0" marR="0" marT="232631" marB="0"/>
                </a:tc>
                <a:tc>
                  <a:txBody>
                    <a:bodyPr/>
                    <a:lstStyle/>
                    <a:p>
                      <a:pPr marL="875665">
                        <a:lnSpc>
                          <a:spcPct val="100000"/>
                        </a:lnSpc>
                        <a:spcBef>
                          <a:spcPts val="2020"/>
                        </a:spcBef>
                      </a:pPr>
                      <a:r>
                        <a:rPr sz="4400" b="1" dirty="0">
                          <a:solidFill>
                            <a:srgbClr val="191919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4400">
                        <a:latin typeface="Arial"/>
                        <a:cs typeface="Arial"/>
                      </a:endParaRPr>
                    </a:p>
                  </a:txBody>
                  <a:tcPr marL="0" marR="0" marT="232631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2020"/>
                        </a:spcBef>
                      </a:pPr>
                      <a:r>
                        <a:rPr sz="4400" b="1" dirty="0">
                          <a:solidFill>
                            <a:srgbClr val="191919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4400">
                        <a:latin typeface="Arial"/>
                        <a:cs typeface="Arial"/>
                      </a:endParaRPr>
                    </a:p>
                  </a:txBody>
                  <a:tcPr marL="0" marR="0" marT="232631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19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69315" algn="r">
                        <a:lnSpc>
                          <a:spcPts val="5515"/>
                        </a:lnSpc>
                        <a:spcBef>
                          <a:spcPts val="3085"/>
                        </a:spcBef>
                      </a:pPr>
                      <a:r>
                        <a:rPr sz="4400" b="1" dirty="0">
                          <a:solidFill>
                            <a:srgbClr val="19191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4400">
                        <a:latin typeface="Arial"/>
                        <a:cs typeface="Arial"/>
                      </a:endParaRPr>
                    </a:p>
                  </a:txBody>
                  <a:tcPr marL="0" marR="0" marT="355280" marB="0"/>
                </a:tc>
                <a:tc>
                  <a:txBody>
                    <a:bodyPr/>
                    <a:lstStyle/>
                    <a:p>
                      <a:pPr marL="875665">
                        <a:lnSpc>
                          <a:spcPts val="5515"/>
                        </a:lnSpc>
                        <a:spcBef>
                          <a:spcPts val="3085"/>
                        </a:spcBef>
                      </a:pPr>
                      <a:r>
                        <a:rPr sz="4400" b="1" dirty="0">
                          <a:solidFill>
                            <a:srgbClr val="191919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4400">
                        <a:latin typeface="Arial"/>
                        <a:cs typeface="Arial"/>
                      </a:endParaRPr>
                    </a:p>
                  </a:txBody>
                  <a:tcPr marL="0" marR="0" marT="35528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5515"/>
                        </a:lnSpc>
                        <a:spcBef>
                          <a:spcPts val="3085"/>
                        </a:spcBef>
                      </a:pPr>
                      <a:r>
                        <a:rPr sz="4400" b="1" dirty="0">
                          <a:solidFill>
                            <a:srgbClr val="191919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4400">
                        <a:latin typeface="Arial"/>
                        <a:cs typeface="Arial"/>
                      </a:endParaRPr>
                    </a:p>
                  </a:txBody>
                  <a:tcPr marL="0" marR="0" marT="35528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4" name="object 84"/>
          <p:cNvSpPr/>
          <p:nvPr/>
        </p:nvSpPr>
        <p:spPr>
          <a:xfrm>
            <a:off x="8291788" y="3319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-36480"/>
                </a:moveTo>
                <a:lnTo>
                  <a:pt x="0" y="36480"/>
                </a:lnTo>
              </a:path>
            </a:pathLst>
          </a:custGeom>
          <a:ln w="729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4600" y="200063"/>
            <a:ext cx="7767961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3990" spc="-9" dirty="0">
                <a:solidFill>
                  <a:srgbClr val="191919"/>
                </a:solidFill>
              </a:rPr>
              <a:t>Analyzing </a:t>
            </a:r>
            <a:r>
              <a:rPr sz="3990" spc="-5" dirty="0">
                <a:solidFill>
                  <a:srgbClr val="191919"/>
                </a:solidFill>
              </a:rPr>
              <a:t>the</a:t>
            </a:r>
            <a:r>
              <a:rPr sz="3990" spc="-54" dirty="0">
                <a:solidFill>
                  <a:srgbClr val="191919"/>
                </a:solidFill>
              </a:rPr>
              <a:t> </a:t>
            </a:r>
            <a:r>
              <a:rPr sz="3990" spc="-5" dirty="0">
                <a:solidFill>
                  <a:srgbClr val="191919"/>
                </a:solidFill>
              </a:rPr>
              <a:t>Runtime</a:t>
            </a:r>
            <a:endParaRPr sz="3990" dirty="0"/>
          </a:p>
        </p:txBody>
      </p:sp>
      <p:sp>
        <p:nvSpPr>
          <p:cNvPr id="7" name="object 7"/>
          <p:cNvSpPr txBox="1"/>
          <p:nvPr/>
        </p:nvSpPr>
        <p:spPr>
          <a:xfrm>
            <a:off x="324034" y="1037598"/>
            <a:ext cx="8629095" cy="5620339"/>
          </a:xfrm>
          <a:prstGeom prst="rect">
            <a:avLst/>
          </a:prstGeom>
        </p:spPr>
        <p:txBody>
          <a:bodyPr vert="horz" wrap="square" lIns="0" tIns="36277" rIns="0" bIns="0" rtlCol="0">
            <a:spAutoFit/>
          </a:bodyPr>
          <a:lstStyle/>
          <a:p>
            <a:pPr marL="468716" marR="475626" indent="-457200" defTabSz="829178">
              <a:lnSpc>
                <a:spcPct val="150000"/>
              </a:lnSpc>
              <a:spcBef>
                <a:spcPts val="286"/>
              </a:spcBef>
              <a:buFont typeface="Arial" panose="020B0604020202020204" pitchFamily="34" charset="0"/>
              <a:buChar char="•"/>
            </a:pP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We do Θ(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n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) work initially coloring each  node gray.</a:t>
            </a:r>
            <a:endParaRPr sz="2800" dirty="0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468716" marR="4607" indent="-457200" defTabSz="829178">
              <a:lnSpc>
                <a:spcPct val="150000"/>
              </a:lnSpc>
              <a:spcBef>
                <a:spcPts val="1188"/>
              </a:spcBef>
              <a:buFont typeface="Arial" panose="020B0604020202020204" pitchFamily="34" charset="0"/>
              <a:buChar char="•"/>
              <a:tabLst>
                <a:tab pos="4043970" algn="l"/>
              </a:tabLst>
            </a:pP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Across all iterations of DFS, each node is  visited exactly once and each edge is  visited exactly once.</a:t>
            </a:r>
            <a:r>
              <a:rPr lang="en-US" sz="280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This takes Θ(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m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+ 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n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)  time.</a:t>
            </a:r>
            <a:endParaRPr sz="2800" dirty="0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468716" indent="-457200" defTabSz="829178">
              <a:lnSpc>
                <a:spcPct val="150000"/>
              </a:lnSpc>
              <a:spcBef>
                <a:spcPts val="1215"/>
              </a:spcBef>
              <a:buFont typeface="Arial" panose="020B0604020202020204" pitchFamily="34" charset="0"/>
              <a:buChar char="•"/>
            </a:pP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Consequently, total work is </a:t>
            </a:r>
            <a:r>
              <a:rPr sz="2800" b="1" dirty="0">
                <a:solidFill>
                  <a:srgbClr val="0000FF"/>
                </a:solidFill>
                <a:latin typeface="DejaVu Serif"/>
                <a:cs typeface="DejaVu Serif"/>
              </a:rPr>
              <a:t>Θ(</a:t>
            </a:r>
            <a:r>
              <a:rPr lang="en-US" sz="2800" b="1" i="1" dirty="0">
                <a:solidFill>
                  <a:srgbClr val="0000FF"/>
                </a:solidFill>
                <a:latin typeface="DejaVu Serif"/>
                <a:cs typeface="DejaVu Serif"/>
              </a:rPr>
              <a:t>m</a:t>
            </a:r>
            <a:r>
              <a:rPr sz="2800" b="1" i="1" dirty="0">
                <a:solidFill>
                  <a:srgbClr val="0000FF"/>
                </a:solidFill>
                <a:latin typeface="DejaVu Serif"/>
                <a:cs typeface="DejaVu Serif"/>
              </a:rPr>
              <a:t> </a:t>
            </a:r>
            <a:r>
              <a:rPr sz="2800" b="1" dirty="0">
                <a:solidFill>
                  <a:srgbClr val="0000FF"/>
                </a:solidFill>
                <a:latin typeface="DejaVu Serif"/>
                <a:cs typeface="DejaVu Serif"/>
              </a:rPr>
              <a:t>+ </a:t>
            </a:r>
            <a:r>
              <a:rPr lang="en-US" sz="2800" b="1" i="1" dirty="0">
                <a:solidFill>
                  <a:srgbClr val="0000FF"/>
                </a:solidFill>
                <a:latin typeface="DejaVu Serif"/>
                <a:cs typeface="DejaVu Serif"/>
              </a:rPr>
              <a:t>n</a:t>
            </a:r>
            <a:r>
              <a:rPr sz="2800" b="1" dirty="0">
                <a:solidFill>
                  <a:srgbClr val="0000FF"/>
                </a:solidFill>
                <a:latin typeface="DejaVu Serif"/>
                <a:cs typeface="DejaVu Serif"/>
              </a:rPr>
              <a:t>)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.</a:t>
            </a:r>
            <a:endParaRPr sz="2800" dirty="0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468716" marR="151440" indent="-457200" defTabSz="829178">
              <a:lnSpc>
                <a:spcPct val="150000"/>
              </a:lnSpc>
              <a:spcBef>
                <a:spcPts val="1383"/>
              </a:spcBef>
              <a:buFont typeface="Arial" panose="020B0604020202020204" pitchFamily="34" charset="0"/>
              <a:buChar char="•"/>
              <a:tabLst>
                <a:tab pos="2740318" algn="l"/>
                <a:tab pos="5681020" algn="l"/>
              </a:tabLst>
            </a:pP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Could we also</a:t>
            </a:r>
            <a:r>
              <a:rPr lang="en-US" sz="2800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use BFS here?	If so, what  would the runtime be?</a:t>
            </a:r>
            <a:endParaRPr sz="2800" dirty="0">
              <a:solidFill>
                <a:prstClr val="black"/>
              </a:solidFill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812" y="2392527"/>
            <a:ext cx="8775475" cy="569795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algn="ctr">
              <a:spcBef>
                <a:spcPts val="91"/>
              </a:spcBef>
            </a:pPr>
            <a:r>
              <a:rPr sz="3627" spc="-9" dirty="0">
                <a:solidFill>
                  <a:srgbClr val="191919"/>
                </a:solidFill>
              </a:rPr>
              <a:t>Strongly Connected</a:t>
            </a:r>
            <a:r>
              <a:rPr sz="3627" spc="-18" dirty="0">
                <a:solidFill>
                  <a:srgbClr val="191919"/>
                </a:solidFill>
              </a:rPr>
              <a:t> </a:t>
            </a:r>
            <a:r>
              <a:rPr sz="3627" spc="-9" dirty="0">
                <a:solidFill>
                  <a:srgbClr val="191919"/>
                </a:solidFill>
              </a:rPr>
              <a:t>Components</a:t>
            </a:r>
            <a:endParaRPr sz="3627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>
            <a:extLst>
              <a:ext uri="{FF2B5EF4-FFF2-40B4-BE49-F238E27FC236}">
                <a16:creationId xmlns:a16="http://schemas.microsoft.com/office/drawing/2014/main" id="{8A65DAB8-F162-4E63-AB11-E6E217CE3C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Strongly connected</a:t>
            </a:r>
          </a:p>
        </p:txBody>
      </p:sp>
      <p:sp>
        <p:nvSpPr>
          <p:cNvPr id="154627" name="Rectangle 3">
            <a:extLst>
              <a:ext uri="{FF2B5EF4-FFF2-40B4-BE49-F238E27FC236}">
                <a16:creationId xmlns:a16="http://schemas.microsoft.com/office/drawing/2014/main" id="{B10D8EB2-0A18-4CB8-A04F-82B21FCD31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719265"/>
            <a:ext cx="8229600" cy="1176337"/>
          </a:xfrm>
        </p:spPr>
        <p:txBody>
          <a:bodyPr/>
          <a:lstStyle/>
          <a:p>
            <a:r>
              <a:rPr lang="en-US" altLang="en-US"/>
              <a:t>Given a directed graph, can we reach any node v from any other node u?</a:t>
            </a:r>
          </a:p>
        </p:txBody>
      </p:sp>
      <p:sp>
        <p:nvSpPr>
          <p:cNvPr id="154628" name="Text Box 4">
            <a:extLst>
              <a:ext uri="{FF2B5EF4-FFF2-40B4-BE49-F238E27FC236}">
                <a16:creationId xmlns:a16="http://schemas.microsoft.com/office/drawing/2014/main" id="{E283567D-F905-422A-8A0D-9DBB744C8F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4038600"/>
            <a:ext cx="1828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Ideas?</a:t>
            </a:r>
          </a:p>
        </p:txBody>
      </p:sp>
    </p:spTree>
    <p:extLst>
      <p:ext uri="{BB962C8B-B14F-4D97-AF65-F5344CB8AC3E}">
        <p14:creationId xmlns:p14="http://schemas.microsoft.com/office/powerpoint/2010/main" val="36799175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2499" y="526874"/>
            <a:ext cx="7462610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algn="ctr">
              <a:spcBef>
                <a:spcPts val="91"/>
              </a:spcBef>
            </a:pPr>
            <a:r>
              <a:rPr sz="3990" spc="-5" dirty="0">
                <a:solidFill>
                  <a:srgbClr val="191919"/>
                </a:solidFill>
              </a:rPr>
              <a:t>Directed</a:t>
            </a:r>
            <a:r>
              <a:rPr sz="3990" spc="-77" dirty="0">
                <a:solidFill>
                  <a:srgbClr val="191919"/>
                </a:solidFill>
              </a:rPr>
              <a:t> </a:t>
            </a:r>
            <a:r>
              <a:rPr sz="3990" spc="-5" dirty="0">
                <a:solidFill>
                  <a:srgbClr val="191919"/>
                </a:solidFill>
              </a:rPr>
              <a:t>Connectivity</a:t>
            </a:r>
            <a:endParaRPr sz="3990" dirty="0"/>
          </a:p>
        </p:txBody>
      </p:sp>
      <p:sp>
        <p:nvSpPr>
          <p:cNvPr id="7" name="object 7"/>
          <p:cNvSpPr txBox="1"/>
          <p:nvPr/>
        </p:nvSpPr>
        <p:spPr>
          <a:xfrm>
            <a:off x="209095" y="1556214"/>
            <a:ext cx="8725811" cy="479954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426105" indent="-414589" defTabSz="829178">
              <a:lnSpc>
                <a:spcPct val="150000"/>
              </a:lnSpc>
              <a:spcBef>
                <a:spcPts val="91"/>
              </a:spcBef>
              <a:buFont typeface="Wingdings" panose="05000000000000000000" pitchFamily="2" charset="2"/>
              <a:buChar char="§"/>
            </a:pPr>
            <a:r>
              <a:rPr sz="2811" spc="-5" dirty="0">
                <a:solidFill>
                  <a:srgbClr val="191919"/>
                </a:solidFill>
                <a:latin typeface="DejaVu Serif"/>
                <a:cs typeface="DejaVu Serif"/>
              </a:rPr>
              <a:t>In </a:t>
            </a:r>
            <a:r>
              <a:rPr sz="2811" dirty="0">
                <a:solidFill>
                  <a:srgbClr val="191919"/>
                </a:solidFill>
                <a:latin typeface="DejaVu Serif"/>
                <a:cs typeface="DejaVu Serif"/>
              </a:rPr>
              <a:t>a </a:t>
            </a:r>
            <a:r>
              <a:rPr sz="2811" spc="-5" dirty="0">
                <a:solidFill>
                  <a:srgbClr val="FF0000"/>
                </a:solidFill>
                <a:latin typeface="DejaVu Serif"/>
                <a:cs typeface="DejaVu Serif"/>
              </a:rPr>
              <a:t>directed</a:t>
            </a:r>
            <a:r>
              <a:rPr sz="2811" spc="-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11" spc="-9" dirty="0">
                <a:solidFill>
                  <a:srgbClr val="191919"/>
                </a:solidFill>
                <a:latin typeface="DejaVu Serif"/>
                <a:cs typeface="DejaVu Serif"/>
              </a:rPr>
              <a:t>graph </a:t>
            </a:r>
            <a:r>
              <a:rPr sz="2811" i="1" spc="-5" dirty="0">
                <a:solidFill>
                  <a:srgbClr val="191919"/>
                </a:solidFill>
                <a:latin typeface="DejaVu Serif"/>
                <a:cs typeface="DejaVu Serif"/>
              </a:rPr>
              <a:t>G</a:t>
            </a:r>
            <a:r>
              <a:rPr sz="2811" spc="-5" dirty="0">
                <a:solidFill>
                  <a:srgbClr val="191919"/>
                </a:solidFill>
                <a:latin typeface="DejaVu Serif"/>
                <a:cs typeface="DejaVu Serif"/>
              </a:rPr>
              <a:t>, we say </a:t>
            </a:r>
            <a:r>
              <a:rPr sz="2811" i="1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811" dirty="0">
                <a:solidFill>
                  <a:srgbClr val="191919"/>
                </a:solidFill>
                <a:latin typeface="DejaVu Serif"/>
                <a:cs typeface="DejaVu Serif"/>
              </a:rPr>
              <a:t>is</a:t>
            </a:r>
            <a:r>
              <a:rPr sz="2811" spc="-18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11" b="1" spc="-9" dirty="0">
                <a:solidFill>
                  <a:srgbClr val="0000FF"/>
                </a:solidFill>
                <a:latin typeface="DejaVu Serif"/>
                <a:cs typeface="DejaVu Serif"/>
              </a:rPr>
              <a:t>reachable</a:t>
            </a:r>
            <a:r>
              <a:rPr lang="en-US" sz="2811" b="1" dirty="0">
                <a:solidFill>
                  <a:prstClr val="black"/>
                </a:solidFill>
                <a:latin typeface="DejaVu Serif"/>
                <a:cs typeface="DejaVu Serif"/>
              </a:rPr>
              <a:t> </a:t>
            </a:r>
            <a:r>
              <a:rPr sz="2811" spc="-5" dirty="0">
                <a:solidFill>
                  <a:srgbClr val="191919"/>
                </a:solidFill>
                <a:latin typeface="DejaVu Serif"/>
                <a:cs typeface="DejaVu Serif"/>
              </a:rPr>
              <a:t>from </a:t>
            </a:r>
            <a:r>
              <a:rPr sz="2811" i="1" dirty="0">
                <a:solidFill>
                  <a:srgbClr val="191919"/>
                </a:solidFill>
                <a:latin typeface="DejaVu Serif"/>
                <a:cs typeface="DejaVu Serif"/>
              </a:rPr>
              <a:t>u </a:t>
            </a:r>
            <a:r>
              <a:rPr sz="2811" spc="-5" dirty="0">
                <a:solidFill>
                  <a:srgbClr val="191919"/>
                </a:solidFill>
                <a:latin typeface="DejaVu Serif"/>
                <a:cs typeface="DejaVu Serif"/>
              </a:rPr>
              <a:t>iff there </a:t>
            </a:r>
            <a:r>
              <a:rPr sz="2811" dirty="0">
                <a:solidFill>
                  <a:srgbClr val="191919"/>
                </a:solidFill>
                <a:latin typeface="DejaVu Serif"/>
                <a:cs typeface="DejaVu Serif"/>
              </a:rPr>
              <a:t>is a </a:t>
            </a:r>
            <a:r>
              <a:rPr sz="2811" spc="-5" dirty="0">
                <a:solidFill>
                  <a:srgbClr val="191919"/>
                </a:solidFill>
                <a:latin typeface="DejaVu Serif"/>
                <a:cs typeface="DejaVu Serif"/>
              </a:rPr>
              <a:t>path </a:t>
            </a:r>
            <a:r>
              <a:rPr sz="2811" spc="-9" dirty="0">
                <a:solidFill>
                  <a:srgbClr val="191919"/>
                </a:solidFill>
                <a:latin typeface="DejaVu Serif"/>
                <a:cs typeface="DejaVu Serif"/>
              </a:rPr>
              <a:t>from </a:t>
            </a:r>
            <a:r>
              <a:rPr sz="2811" i="1" dirty="0">
                <a:solidFill>
                  <a:srgbClr val="FF0000"/>
                </a:solidFill>
                <a:latin typeface="DejaVu Serif"/>
                <a:cs typeface="DejaVu Serif"/>
              </a:rPr>
              <a:t>u </a:t>
            </a:r>
            <a:r>
              <a:rPr sz="2811" dirty="0">
                <a:solidFill>
                  <a:srgbClr val="FF0000"/>
                </a:solidFill>
                <a:latin typeface="DejaVu Serif"/>
                <a:cs typeface="DejaVu Serif"/>
              </a:rPr>
              <a:t>to</a:t>
            </a:r>
            <a:r>
              <a:rPr sz="2811" spc="-50" dirty="0">
                <a:solidFill>
                  <a:srgbClr val="FF0000"/>
                </a:solidFill>
                <a:latin typeface="DejaVu Serif"/>
                <a:cs typeface="DejaVu Serif"/>
              </a:rPr>
              <a:t> </a:t>
            </a:r>
            <a:r>
              <a:rPr sz="2811" i="1" spc="-5" dirty="0">
                <a:solidFill>
                  <a:srgbClr val="FF0000"/>
                </a:solidFill>
                <a:latin typeface="DejaVu Serif"/>
                <a:cs typeface="DejaVu Serif"/>
              </a:rPr>
              <a:t>v</a:t>
            </a:r>
            <a:r>
              <a:rPr sz="2811" spc="-5" dirty="0">
                <a:solidFill>
                  <a:srgbClr val="191919"/>
                </a:solidFill>
                <a:latin typeface="DejaVu Serif"/>
                <a:cs typeface="DejaVu Serif"/>
              </a:rPr>
              <a:t>.</a:t>
            </a:r>
            <a:endParaRPr sz="2811" dirty="0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426105" indent="-414589" defTabSz="829178">
              <a:lnSpc>
                <a:spcPct val="150000"/>
              </a:lnSpc>
              <a:spcBef>
                <a:spcPts val="1179"/>
              </a:spcBef>
              <a:buFont typeface="Wingdings" panose="05000000000000000000" pitchFamily="2" charset="2"/>
              <a:buChar char="§"/>
            </a:pPr>
            <a:r>
              <a:rPr sz="2811" spc="-5" dirty="0">
                <a:solidFill>
                  <a:srgbClr val="191919"/>
                </a:solidFill>
                <a:latin typeface="DejaVu Serif"/>
                <a:cs typeface="DejaVu Serif"/>
              </a:rPr>
              <a:t>In an </a:t>
            </a:r>
            <a:r>
              <a:rPr sz="2811" spc="-5" dirty="0">
                <a:solidFill>
                  <a:srgbClr val="FF0000"/>
                </a:solidFill>
                <a:latin typeface="DejaVu Serif"/>
                <a:cs typeface="DejaVu Serif"/>
              </a:rPr>
              <a:t>undirected </a:t>
            </a:r>
            <a:r>
              <a:rPr sz="2811" spc="-9" dirty="0">
                <a:solidFill>
                  <a:srgbClr val="FF0000"/>
                </a:solidFill>
                <a:latin typeface="DejaVu Serif"/>
                <a:cs typeface="DejaVu Serif"/>
              </a:rPr>
              <a:t>graph</a:t>
            </a:r>
            <a:r>
              <a:rPr sz="2811" spc="-9" dirty="0">
                <a:solidFill>
                  <a:srgbClr val="191919"/>
                </a:solidFill>
                <a:latin typeface="DejaVu Serif"/>
                <a:cs typeface="DejaVu Serif"/>
              </a:rPr>
              <a:t>, </a:t>
            </a:r>
            <a:r>
              <a:rPr sz="2811" dirty="0">
                <a:solidFill>
                  <a:srgbClr val="191919"/>
                </a:solidFill>
                <a:latin typeface="DejaVu Serif"/>
                <a:cs typeface="DejaVu Serif"/>
              </a:rPr>
              <a:t>if </a:t>
            </a:r>
            <a:r>
              <a:rPr sz="2811" spc="-5" dirty="0">
                <a:solidFill>
                  <a:srgbClr val="191919"/>
                </a:solidFill>
                <a:latin typeface="DejaVu Serif"/>
                <a:cs typeface="DejaVu Serif"/>
              </a:rPr>
              <a:t>there </a:t>
            </a:r>
            <a:r>
              <a:rPr sz="2811" dirty="0">
                <a:solidFill>
                  <a:srgbClr val="191919"/>
                </a:solidFill>
                <a:latin typeface="DejaVu Serif"/>
                <a:cs typeface="DejaVu Serif"/>
              </a:rPr>
              <a:t>is a </a:t>
            </a:r>
            <a:r>
              <a:rPr sz="2811" spc="-5" dirty="0">
                <a:solidFill>
                  <a:srgbClr val="191919"/>
                </a:solidFill>
                <a:latin typeface="DejaVu Serif"/>
                <a:cs typeface="DejaVu Serif"/>
              </a:rPr>
              <a:t>path</a:t>
            </a:r>
            <a:r>
              <a:rPr sz="2811" spc="-91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11" spc="-9" dirty="0">
                <a:solidFill>
                  <a:srgbClr val="191919"/>
                </a:solidFill>
                <a:latin typeface="DejaVu Serif"/>
                <a:cs typeface="DejaVu Serif"/>
              </a:rPr>
              <a:t>from</a:t>
            </a:r>
            <a:r>
              <a:rPr lang="en-US" sz="2811" spc="-9" dirty="0">
                <a:solidFill>
                  <a:prstClr val="black"/>
                </a:solidFill>
                <a:latin typeface="DejaVu Serif"/>
                <a:cs typeface="DejaVu Serif"/>
              </a:rPr>
              <a:t> </a:t>
            </a:r>
            <a:r>
              <a:rPr sz="2811" i="1" dirty="0">
                <a:solidFill>
                  <a:srgbClr val="FF0000"/>
                </a:solidFill>
                <a:latin typeface="DejaVu Serif"/>
                <a:cs typeface="DejaVu Serif"/>
              </a:rPr>
              <a:t>u </a:t>
            </a:r>
            <a:r>
              <a:rPr sz="2811" dirty="0">
                <a:solidFill>
                  <a:srgbClr val="FF0000"/>
                </a:solidFill>
                <a:latin typeface="DejaVu Serif"/>
                <a:cs typeface="DejaVu Serif"/>
              </a:rPr>
              <a:t>to </a:t>
            </a:r>
            <a:r>
              <a:rPr sz="2811" i="1" dirty="0">
                <a:solidFill>
                  <a:srgbClr val="FF0000"/>
                </a:solidFill>
                <a:latin typeface="DejaVu Serif"/>
                <a:cs typeface="DejaVu Serif"/>
              </a:rPr>
              <a:t>v</a:t>
            </a:r>
            <a:r>
              <a:rPr sz="2811" dirty="0">
                <a:solidFill>
                  <a:srgbClr val="191919"/>
                </a:solidFill>
                <a:latin typeface="DejaVu Serif"/>
                <a:cs typeface="DejaVu Serif"/>
              </a:rPr>
              <a:t>, </a:t>
            </a:r>
            <a:r>
              <a:rPr sz="2811" spc="-5" dirty="0">
                <a:solidFill>
                  <a:srgbClr val="191919"/>
                </a:solidFill>
                <a:latin typeface="DejaVu Serif"/>
                <a:cs typeface="DejaVu Serif"/>
              </a:rPr>
              <a:t>there </a:t>
            </a:r>
            <a:r>
              <a:rPr sz="2811" spc="5" dirty="0">
                <a:solidFill>
                  <a:srgbClr val="191919"/>
                </a:solidFill>
                <a:latin typeface="DejaVu Serif"/>
                <a:cs typeface="DejaVu Serif"/>
              </a:rPr>
              <a:t>is </a:t>
            </a:r>
            <a:r>
              <a:rPr sz="2811" spc="-5" dirty="0">
                <a:solidFill>
                  <a:srgbClr val="191919"/>
                </a:solidFill>
                <a:latin typeface="DejaVu Serif"/>
                <a:cs typeface="DejaVu Serif"/>
              </a:rPr>
              <a:t>also </a:t>
            </a:r>
            <a:r>
              <a:rPr sz="2811" dirty="0">
                <a:solidFill>
                  <a:srgbClr val="191919"/>
                </a:solidFill>
                <a:latin typeface="DejaVu Serif"/>
                <a:cs typeface="DejaVu Serif"/>
              </a:rPr>
              <a:t>a </a:t>
            </a:r>
            <a:r>
              <a:rPr sz="2811" spc="-5" dirty="0">
                <a:solidFill>
                  <a:srgbClr val="191919"/>
                </a:solidFill>
                <a:latin typeface="DejaVu Serif"/>
                <a:cs typeface="DejaVu Serif"/>
              </a:rPr>
              <a:t>path </a:t>
            </a:r>
            <a:r>
              <a:rPr sz="2811" spc="-9" dirty="0">
                <a:solidFill>
                  <a:srgbClr val="191919"/>
                </a:solidFill>
                <a:latin typeface="DejaVu Serif"/>
                <a:cs typeface="DejaVu Serif"/>
              </a:rPr>
              <a:t>from </a:t>
            </a:r>
            <a:r>
              <a:rPr sz="2811" i="1" dirty="0">
                <a:solidFill>
                  <a:srgbClr val="FF0000"/>
                </a:solidFill>
                <a:latin typeface="DejaVu Serif"/>
                <a:cs typeface="DejaVu Serif"/>
              </a:rPr>
              <a:t>v </a:t>
            </a:r>
            <a:r>
              <a:rPr sz="2811" dirty="0">
                <a:solidFill>
                  <a:srgbClr val="FF0000"/>
                </a:solidFill>
                <a:latin typeface="DejaVu Serif"/>
                <a:cs typeface="DejaVu Serif"/>
              </a:rPr>
              <a:t>to</a:t>
            </a:r>
            <a:r>
              <a:rPr sz="2811" spc="-77" dirty="0">
                <a:solidFill>
                  <a:srgbClr val="FF0000"/>
                </a:solidFill>
                <a:latin typeface="DejaVu Serif"/>
                <a:cs typeface="DejaVu Serif"/>
              </a:rPr>
              <a:t> </a:t>
            </a:r>
            <a:r>
              <a:rPr sz="2811" i="1" spc="-5" dirty="0">
                <a:solidFill>
                  <a:srgbClr val="FF0000"/>
                </a:solidFill>
                <a:latin typeface="DejaVu Serif"/>
                <a:cs typeface="DejaVu Serif"/>
              </a:rPr>
              <a:t>u</a:t>
            </a:r>
            <a:r>
              <a:rPr sz="2811" spc="-5" dirty="0">
                <a:solidFill>
                  <a:srgbClr val="191919"/>
                </a:solidFill>
                <a:latin typeface="DejaVu Serif"/>
                <a:cs typeface="DejaVu Serif"/>
              </a:rPr>
              <a:t>.</a:t>
            </a:r>
            <a:endParaRPr sz="2811" dirty="0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426105" marR="639734" indent="-414589" defTabSz="829178">
              <a:lnSpc>
                <a:spcPct val="150000"/>
              </a:lnSpc>
              <a:spcBef>
                <a:spcPts val="1288"/>
              </a:spcBef>
              <a:buFont typeface="Wingdings" panose="05000000000000000000" pitchFamily="2" charset="2"/>
              <a:buChar char="§"/>
            </a:pPr>
            <a:r>
              <a:rPr sz="2811" spc="-5" dirty="0">
                <a:solidFill>
                  <a:srgbClr val="191919"/>
                </a:solidFill>
                <a:latin typeface="DejaVu Serif"/>
                <a:cs typeface="DejaVu Serif"/>
              </a:rPr>
              <a:t>How would </a:t>
            </a:r>
            <a:r>
              <a:rPr sz="2811" spc="-9" dirty="0">
                <a:solidFill>
                  <a:srgbClr val="191919"/>
                </a:solidFill>
                <a:latin typeface="DejaVu Serif"/>
                <a:cs typeface="DejaVu Serif"/>
              </a:rPr>
              <a:t>we </a:t>
            </a:r>
            <a:r>
              <a:rPr sz="2811" spc="-5" dirty="0">
                <a:solidFill>
                  <a:srgbClr val="191919"/>
                </a:solidFill>
                <a:latin typeface="DejaVu Serif"/>
                <a:cs typeface="DejaVu Serif"/>
              </a:rPr>
              <a:t>generalize the idea of </a:t>
            </a:r>
            <a:r>
              <a:rPr sz="2811" dirty="0">
                <a:solidFill>
                  <a:srgbClr val="191919"/>
                </a:solidFill>
                <a:latin typeface="DejaVu Serif"/>
                <a:cs typeface="DejaVu Serif"/>
              </a:rPr>
              <a:t>a  </a:t>
            </a:r>
            <a:r>
              <a:rPr sz="2811" spc="-5" dirty="0">
                <a:solidFill>
                  <a:srgbClr val="191919"/>
                </a:solidFill>
                <a:latin typeface="DejaVu Serif"/>
                <a:cs typeface="DejaVu Serif"/>
              </a:rPr>
              <a:t>connected </a:t>
            </a:r>
            <a:r>
              <a:rPr sz="2811" spc="-9" dirty="0">
                <a:solidFill>
                  <a:srgbClr val="191919"/>
                </a:solidFill>
                <a:latin typeface="DejaVu Serif"/>
                <a:cs typeface="DejaVu Serif"/>
              </a:rPr>
              <a:t>component </a:t>
            </a:r>
            <a:r>
              <a:rPr sz="2811" dirty="0">
                <a:solidFill>
                  <a:srgbClr val="191919"/>
                </a:solidFill>
                <a:latin typeface="DejaVu Serif"/>
                <a:cs typeface="DejaVu Serif"/>
              </a:rPr>
              <a:t>to a </a:t>
            </a:r>
            <a:r>
              <a:rPr sz="2811" spc="-5" dirty="0">
                <a:solidFill>
                  <a:srgbClr val="191919"/>
                </a:solidFill>
                <a:latin typeface="DejaVu Serif"/>
                <a:cs typeface="DejaVu Serif"/>
              </a:rPr>
              <a:t>directed</a:t>
            </a:r>
            <a:r>
              <a:rPr sz="2811" spc="-63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11" spc="-5" dirty="0">
                <a:solidFill>
                  <a:srgbClr val="191919"/>
                </a:solidFill>
                <a:latin typeface="DejaVu Serif"/>
                <a:cs typeface="DejaVu Serif"/>
              </a:rPr>
              <a:t>graph?</a:t>
            </a:r>
            <a:endParaRPr sz="2811" dirty="0">
              <a:solidFill>
                <a:prstClr val="black"/>
              </a:solidFill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3768" y="1868532"/>
            <a:ext cx="6426136" cy="35240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907" y="1956056"/>
            <a:ext cx="285030" cy="402376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2539" spc="-481" dirty="0">
                <a:solidFill>
                  <a:srgbClr val="191919"/>
                </a:solidFill>
                <a:latin typeface="SimSun"/>
                <a:cs typeface="SimSun"/>
              </a:rPr>
              <a:t>★</a:t>
            </a:r>
            <a:endParaRPr sz="2539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76613" y="4904248"/>
            <a:ext cx="262573" cy="318636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1995" dirty="0">
                <a:solidFill>
                  <a:srgbClr val="191919"/>
                </a:solidFill>
                <a:latin typeface="DejaVu Serif"/>
                <a:cs typeface="DejaVu Serif"/>
              </a:rPr>
              <a:t>■</a:t>
            </a:r>
            <a:endParaRPr sz="1995">
              <a:solidFill>
                <a:prstClr val="black"/>
              </a:solidFill>
              <a:latin typeface="DejaVu Serif"/>
              <a:cs typeface="DejaVu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43768" y="1868532"/>
            <a:ext cx="6426136" cy="35240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487" y="3453185"/>
            <a:ext cx="262573" cy="318636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1995" dirty="0">
                <a:solidFill>
                  <a:srgbClr val="191919"/>
                </a:solidFill>
                <a:latin typeface="DejaVu Serif"/>
                <a:cs typeface="DejaVu Serif"/>
              </a:rPr>
              <a:t>■</a:t>
            </a:r>
            <a:endParaRPr sz="1995">
              <a:solidFill>
                <a:prstClr val="black"/>
              </a:solidFill>
              <a:latin typeface="DejaVu Serif"/>
              <a:cs typeface="DejaVu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65097" y="1956056"/>
            <a:ext cx="285030" cy="402376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2539" spc="-481" dirty="0">
                <a:solidFill>
                  <a:srgbClr val="191919"/>
                </a:solidFill>
                <a:latin typeface="SimSun"/>
                <a:cs typeface="SimSun"/>
              </a:rPr>
              <a:t>★</a:t>
            </a:r>
            <a:endParaRPr sz="2539">
              <a:solidFill>
                <a:prstClr val="black"/>
              </a:solidFill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43768" y="1868532"/>
            <a:ext cx="6426136" cy="35240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23423" y="2002122"/>
            <a:ext cx="262573" cy="318636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1995" dirty="0">
                <a:solidFill>
                  <a:srgbClr val="191919"/>
                </a:solidFill>
                <a:latin typeface="DejaVu Serif"/>
                <a:cs typeface="DejaVu Serif"/>
              </a:rPr>
              <a:t>■</a:t>
            </a:r>
            <a:endParaRPr sz="1995">
              <a:solidFill>
                <a:prstClr val="black"/>
              </a:solidFill>
              <a:latin typeface="DejaVu Serif"/>
              <a:cs typeface="DejaVu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43768" y="1868532"/>
            <a:ext cx="6426136" cy="35240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16159" y="3407119"/>
            <a:ext cx="285030" cy="402376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</a:pPr>
            <a:r>
              <a:rPr sz="2539" spc="-481" dirty="0">
                <a:solidFill>
                  <a:srgbClr val="191919"/>
                </a:solidFill>
                <a:latin typeface="SimSun"/>
                <a:cs typeface="SimSun"/>
              </a:rPr>
              <a:t>★</a:t>
            </a:r>
            <a:endParaRPr sz="2539">
              <a:solidFill>
                <a:prstClr val="black"/>
              </a:solidFill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3768" y="1868532"/>
            <a:ext cx="6426136" cy="35240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566" y="534936"/>
            <a:ext cx="8762232" cy="569795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3627" b="0" spc="-9" dirty="0">
                <a:solidFill>
                  <a:srgbClr val="191919"/>
                </a:solidFill>
              </a:rPr>
              <a:t>Properties </a:t>
            </a:r>
            <a:r>
              <a:rPr sz="3627" b="0" spc="-5" dirty="0">
                <a:solidFill>
                  <a:srgbClr val="191919"/>
                </a:solidFill>
              </a:rPr>
              <a:t>of </a:t>
            </a:r>
            <a:r>
              <a:rPr sz="3627" b="0" spc="-9" dirty="0">
                <a:solidFill>
                  <a:srgbClr val="191919"/>
                </a:solidFill>
              </a:rPr>
              <a:t>Connected Components</a:t>
            </a:r>
            <a:endParaRPr sz="3627"/>
          </a:p>
        </p:txBody>
      </p:sp>
      <p:sp>
        <p:nvSpPr>
          <p:cNvPr id="4" name="object 4"/>
          <p:cNvSpPr txBox="1"/>
          <p:nvPr/>
        </p:nvSpPr>
        <p:spPr>
          <a:xfrm>
            <a:off x="837240" y="1570258"/>
            <a:ext cx="7396967" cy="442833"/>
          </a:xfrm>
          <a:prstGeom prst="rect">
            <a:avLst/>
          </a:prstGeom>
        </p:spPr>
        <p:txBody>
          <a:bodyPr vert="horz" wrap="square" lIns="0" tIns="36277" rIns="0" bIns="0" rtlCol="0">
            <a:spAutoFit/>
          </a:bodyPr>
          <a:lstStyle/>
          <a:p>
            <a:pPr marL="426105" marR="4607" indent="-414589" defTabSz="829178">
              <a:lnSpc>
                <a:spcPts val="3381"/>
              </a:lnSpc>
              <a:spcBef>
                <a:spcPts val="286"/>
              </a:spcBef>
              <a:buFont typeface="Arial" panose="020B0604020202020204" pitchFamily="34" charset="0"/>
              <a:buChar char="•"/>
            </a:pP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All of the following are true:</a:t>
            </a:r>
            <a:endParaRPr sz="2539" dirty="0">
              <a:solidFill>
                <a:prstClr val="black"/>
              </a:solidFill>
              <a:latin typeface="DejaVu Serif"/>
              <a:cs typeface="DejaVu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35705" y="2468285"/>
            <a:ext cx="7396968" cy="3087004"/>
          </a:xfrm>
          <a:prstGeom prst="rect">
            <a:avLst/>
          </a:prstGeom>
        </p:spPr>
        <p:txBody>
          <a:bodyPr vert="horz" wrap="square" lIns="0" tIns="34549" rIns="0" bIns="0" rtlCol="0">
            <a:spAutoFit/>
          </a:bodyPr>
          <a:lstStyle/>
          <a:p>
            <a:pPr marL="426105" marR="570636" indent="-414589" defTabSz="829178">
              <a:lnSpc>
                <a:spcPts val="2947"/>
              </a:lnSpc>
              <a:spcBef>
                <a:spcPts val="544"/>
              </a:spcBef>
              <a:spcAft>
                <a:spcPts val="1088"/>
              </a:spcAft>
              <a:buFont typeface="Arial" panose="020B0604020202020204" pitchFamily="34" charset="0"/>
              <a:buChar char="•"/>
            </a:pP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Any two connected components </a:t>
            </a:r>
            <a:r>
              <a:rPr sz="2539" i="1" spc="-9" dirty="0">
                <a:solidFill>
                  <a:srgbClr val="FF0000"/>
                </a:solidFill>
                <a:latin typeface="DejaVu Serif"/>
                <a:cs typeface="DejaVu Serif"/>
              </a:rPr>
              <a:t>C</a:t>
            </a:r>
            <a:r>
              <a:rPr sz="2539" spc="-9" dirty="0">
                <a:solidFill>
                  <a:srgbClr val="FF0000"/>
                </a:solidFill>
                <a:latin typeface="DejaVu Serif"/>
                <a:cs typeface="DejaVu Serif"/>
              </a:rPr>
              <a:t>₁</a:t>
            </a:r>
            <a:r>
              <a:rPr sz="2539" spc="-9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and </a:t>
            </a:r>
            <a:r>
              <a:rPr sz="2539" i="1" spc="-5" dirty="0">
                <a:solidFill>
                  <a:srgbClr val="FF0000"/>
                </a:solidFill>
                <a:latin typeface="DejaVu Serif"/>
                <a:cs typeface="DejaVu Serif"/>
              </a:rPr>
              <a:t>C</a:t>
            </a:r>
            <a:r>
              <a:rPr sz="2539" spc="-5" dirty="0">
                <a:solidFill>
                  <a:srgbClr val="FF0000"/>
                </a:solidFill>
                <a:latin typeface="DejaVu Serif"/>
                <a:cs typeface="DejaVu Serif"/>
              </a:rPr>
              <a:t>₂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  are either </a:t>
            </a:r>
            <a:r>
              <a:rPr sz="2539" spc="-5" dirty="0">
                <a:solidFill>
                  <a:srgbClr val="FF0000"/>
                </a:solidFill>
                <a:latin typeface="DejaVu Serif"/>
                <a:cs typeface="DejaVu Serif"/>
              </a:rPr>
              <a:t>equal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 or</a:t>
            </a:r>
            <a:r>
              <a:rPr sz="2539" spc="-36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539" spc="-5" dirty="0">
                <a:solidFill>
                  <a:srgbClr val="FF0000"/>
                </a:solidFill>
                <a:latin typeface="DejaVu Serif"/>
                <a:cs typeface="DejaVu Serif"/>
              </a:rPr>
              <a:t>disjoint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.</a:t>
            </a:r>
            <a:endParaRPr sz="2539" dirty="0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426105" marR="58158" indent="-414589" defTabSz="829178">
              <a:lnSpc>
                <a:spcPts val="2947"/>
              </a:lnSpc>
              <a:spcBef>
                <a:spcPts val="544"/>
              </a:spcBef>
              <a:spcAft>
                <a:spcPts val="1088"/>
              </a:spcAft>
              <a:buFont typeface="Arial" panose="020B0604020202020204" pitchFamily="34" charset="0"/>
              <a:buChar char="•"/>
            </a:pPr>
            <a:r>
              <a:rPr sz="2539" spc="-5" dirty="0">
                <a:solidFill>
                  <a:srgbClr val="FF0000"/>
                </a:solidFill>
                <a:latin typeface="DejaVu Serif"/>
                <a:cs typeface="DejaVu Serif"/>
              </a:rPr>
              <a:t>Every </a:t>
            </a:r>
            <a:r>
              <a:rPr sz="2539" spc="-9" dirty="0">
                <a:solidFill>
                  <a:srgbClr val="FF0000"/>
                </a:solidFill>
                <a:latin typeface="DejaVu Serif"/>
                <a:cs typeface="DejaVu Serif"/>
              </a:rPr>
              <a:t>node </a:t>
            </a:r>
            <a:r>
              <a:rPr sz="2539" dirty="0">
                <a:solidFill>
                  <a:srgbClr val="191919"/>
                </a:solidFill>
                <a:latin typeface="DejaVu Serif"/>
                <a:cs typeface="DejaVu Serif"/>
              </a:rPr>
              <a:t>in a 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graph </a:t>
            </a:r>
            <a:r>
              <a:rPr sz="2539" spc="-5" dirty="0">
                <a:solidFill>
                  <a:srgbClr val="FF0000"/>
                </a:solidFill>
                <a:latin typeface="DejaVu Serif"/>
                <a:cs typeface="DejaVu Serif"/>
              </a:rPr>
              <a:t>belongs </a:t>
            </a:r>
            <a:r>
              <a:rPr sz="2539" dirty="0">
                <a:solidFill>
                  <a:srgbClr val="FF0000"/>
                </a:solidFill>
                <a:latin typeface="DejaVu Serif"/>
                <a:cs typeface="DejaVu Serif"/>
              </a:rPr>
              <a:t>to </a:t>
            </a:r>
            <a:r>
              <a:rPr sz="2539" spc="-5" dirty="0">
                <a:solidFill>
                  <a:srgbClr val="FF0000"/>
                </a:solidFill>
                <a:latin typeface="DejaVu Serif"/>
                <a:cs typeface="DejaVu Serif"/>
              </a:rPr>
              <a:t>exactly</a:t>
            </a:r>
            <a:r>
              <a:rPr sz="2539" spc="-100" dirty="0">
                <a:solidFill>
                  <a:srgbClr val="FF0000"/>
                </a:solidFill>
                <a:latin typeface="DejaVu Serif"/>
                <a:cs typeface="DejaVu Serif"/>
              </a:rPr>
              <a:t> </a:t>
            </a:r>
            <a:r>
              <a:rPr sz="2539" spc="-5" dirty="0">
                <a:solidFill>
                  <a:srgbClr val="FF0000"/>
                </a:solidFill>
                <a:latin typeface="DejaVu Serif"/>
                <a:cs typeface="DejaVu Serif"/>
              </a:rPr>
              <a:t>one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  connected</a:t>
            </a:r>
            <a:r>
              <a:rPr sz="2539" spc="-18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component.</a:t>
            </a:r>
            <a:endParaRPr sz="2539" dirty="0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426105" marR="4607" indent="-414589" defTabSz="829178">
              <a:lnSpc>
                <a:spcPts val="2956"/>
              </a:lnSpc>
              <a:spcBef>
                <a:spcPts val="544"/>
              </a:spcBef>
              <a:spcAft>
                <a:spcPts val="1088"/>
              </a:spcAft>
              <a:buFont typeface="Arial" panose="020B0604020202020204" pitchFamily="34" charset="0"/>
              <a:buChar char="•"/>
            </a:pP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The connected </a:t>
            </a:r>
            <a:r>
              <a:rPr sz="2539" spc="-9" dirty="0">
                <a:solidFill>
                  <a:srgbClr val="191919"/>
                </a:solidFill>
                <a:latin typeface="DejaVu Serif"/>
                <a:cs typeface="DejaVu Serif"/>
              </a:rPr>
              <a:t>components 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of </a:t>
            </a:r>
            <a:r>
              <a:rPr sz="2539" dirty="0">
                <a:solidFill>
                  <a:srgbClr val="191919"/>
                </a:solidFill>
                <a:latin typeface="DejaVu Serif"/>
                <a:cs typeface="DejaVu Serif"/>
              </a:rPr>
              <a:t>a </a:t>
            </a:r>
            <a:r>
              <a:rPr sz="2539" spc="-9" dirty="0">
                <a:solidFill>
                  <a:srgbClr val="191919"/>
                </a:solidFill>
                <a:latin typeface="DejaVu Serif"/>
                <a:cs typeface="DejaVu Serif"/>
              </a:rPr>
              <a:t>graph form </a:t>
            </a:r>
            <a:r>
              <a:rPr sz="2539" dirty="0">
                <a:solidFill>
                  <a:srgbClr val="191919"/>
                </a:solidFill>
                <a:latin typeface="DejaVu Serif"/>
                <a:cs typeface="DejaVu Serif"/>
              </a:rPr>
              <a:t>a  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partition of the nodes of the</a:t>
            </a:r>
            <a:r>
              <a:rPr sz="2539" spc="-59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539" spc="-9" dirty="0">
                <a:solidFill>
                  <a:srgbClr val="191919"/>
                </a:solidFill>
                <a:latin typeface="DejaVu Serif"/>
                <a:cs typeface="DejaVu Serif"/>
              </a:rPr>
              <a:t>graph.</a:t>
            </a:r>
            <a:endParaRPr sz="2539" dirty="0">
              <a:solidFill>
                <a:prstClr val="black"/>
              </a:solidFill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3768" y="1868532"/>
            <a:ext cx="6426136" cy="35240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3768" y="1868532"/>
            <a:ext cx="6426136" cy="35240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3768" y="1868532"/>
            <a:ext cx="6426136" cy="35240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3768" y="1868532"/>
            <a:ext cx="6426136" cy="35240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38599" y="4563362"/>
            <a:ext cx="2487537" cy="1036474"/>
          </a:xfrm>
          <a:custGeom>
            <a:avLst/>
            <a:gdLst/>
            <a:ahLst/>
            <a:cxnLst/>
            <a:rect l="l" t="t" r="r" b="b"/>
            <a:pathLst>
              <a:path w="2743200" h="1143000">
                <a:moveTo>
                  <a:pt x="25146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914400"/>
                </a:lnTo>
                <a:lnTo>
                  <a:pt x="228600" y="1143000"/>
                </a:lnTo>
                <a:lnTo>
                  <a:pt x="2514600" y="1143000"/>
                </a:lnTo>
                <a:lnTo>
                  <a:pt x="2743200" y="914400"/>
                </a:lnTo>
                <a:lnTo>
                  <a:pt x="2743200" y="228600"/>
                </a:lnTo>
                <a:lnTo>
                  <a:pt x="2514600" y="0"/>
                </a:lnTo>
                <a:close/>
              </a:path>
            </a:pathLst>
          </a:custGeom>
          <a:solidFill>
            <a:srgbClr val="00B7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38599" y="4563362"/>
            <a:ext cx="2487537" cy="1036474"/>
          </a:xfrm>
          <a:custGeom>
            <a:avLst/>
            <a:gdLst/>
            <a:ahLst/>
            <a:cxnLst/>
            <a:rect l="l" t="t" r="r" b="b"/>
            <a:pathLst>
              <a:path w="2743200" h="1143000">
                <a:moveTo>
                  <a:pt x="0" y="914400"/>
                </a:moveTo>
                <a:lnTo>
                  <a:pt x="0" y="228600"/>
                </a:lnTo>
                <a:lnTo>
                  <a:pt x="228600" y="0"/>
                </a:lnTo>
                <a:lnTo>
                  <a:pt x="2514600" y="0"/>
                </a:lnTo>
                <a:lnTo>
                  <a:pt x="2743200" y="228600"/>
                </a:lnTo>
                <a:lnTo>
                  <a:pt x="2743200" y="914400"/>
                </a:lnTo>
                <a:lnTo>
                  <a:pt x="2514600" y="1143000"/>
                </a:lnTo>
                <a:lnTo>
                  <a:pt x="228600" y="1143000"/>
                </a:lnTo>
                <a:lnTo>
                  <a:pt x="0" y="914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87536" y="4563362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144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914400"/>
                </a:lnTo>
                <a:lnTo>
                  <a:pt x="228600" y="1143000"/>
                </a:lnTo>
                <a:lnTo>
                  <a:pt x="914400" y="1143000"/>
                </a:lnTo>
                <a:lnTo>
                  <a:pt x="1143000" y="914400"/>
                </a:lnTo>
                <a:lnTo>
                  <a:pt x="1143000" y="228600"/>
                </a:lnTo>
                <a:lnTo>
                  <a:pt x="91440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87536" y="4563362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0" y="914400"/>
                </a:moveTo>
                <a:lnTo>
                  <a:pt x="0" y="228600"/>
                </a:lnTo>
                <a:lnTo>
                  <a:pt x="228600" y="0"/>
                </a:lnTo>
                <a:lnTo>
                  <a:pt x="914400" y="0"/>
                </a:lnTo>
                <a:lnTo>
                  <a:pt x="1143000" y="228600"/>
                </a:lnTo>
                <a:lnTo>
                  <a:pt x="1143000" y="914400"/>
                </a:lnTo>
                <a:lnTo>
                  <a:pt x="914400" y="1143000"/>
                </a:lnTo>
                <a:lnTo>
                  <a:pt x="228600" y="1143000"/>
                </a:lnTo>
                <a:lnTo>
                  <a:pt x="0" y="914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40725" y="1661237"/>
            <a:ext cx="1036474" cy="2487537"/>
          </a:xfrm>
          <a:custGeom>
            <a:avLst/>
            <a:gdLst/>
            <a:ahLst/>
            <a:cxnLst/>
            <a:rect l="l" t="t" r="r" b="b"/>
            <a:pathLst>
              <a:path w="1143000" h="2743200">
                <a:moveTo>
                  <a:pt x="9144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2514600"/>
                </a:lnTo>
                <a:lnTo>
                  <a:pt x="228600" y="2743200"/>
                </a:lnTo>
                <a:lnTo>
                  <a:pt x="914400" y="2743200"/>
                </a:lnTo>
                <a:lnTo>
                  <a:pt x="1143000" y="2514600"/>
                </a:lnTo>
                <a:lnTo>
                  <a:pt x="1143000" y="228600"/>
                </a:lnTo>
                <a:lnTo>
                  <a:pt x="914400" y="0"/>
                </a:lnTo>
                <a:close/>
              </a:path>
            </a:pathLst>
          </a:custGeom>
          <a:solidFill>
            <a:srgbClr val="7F007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840725" y="1661237"/>
            <a:ext cx="1036474" cy="2487537"/>
          </a:xfrm>
          <a:custGeom>
            <a:avLst/>
            <a:gdLst/>
            <a:ahLst/>
            <a:cxnLst/>
            <a:rect l="l" t="t" r="r" b="b"/>
            <a:pathLst>
              <a:path w="1143000" h="2743200">
                <a:moveTo>
                  <a:pt x="0" y="228600"/>
                </a:moveTo>
                <a:lnTo>
                  <a:pt x="0" y="2514600"/>
                </a:lnTo>
                <a:lnTo>
                  <a:pt x="228600" y="2743200"/>
                </a:lnTo>
                <a:lnTo>
                  <a:pt x="914400" y="2743200"/>
                </a:lnTo>
                <a:lnTo>
                  <a:pt x="1143000" y="2514600"/>
                </a:lnTo>
                <a:lnTo>
                  <a:pt x="1143000" y="228600"/>
                </a:lnTo>
                <a:lnTo>
                  <a:pt x="914400" y="0"/>
                </a:lnTo>
                <a:lnTo>
                  <a:pt x="228600" y="0"/>
                </a:lnTo>
                <a:lnTo>
                  <a:pt x="0" y="228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87537" y="1661237"/>
            <a:ext cx="3938599" cy="2487537"/>
          </a:xfrm>
          <a:custGeom>
            <a:avLst/>
            <a:gdLst/>
            <a:ahLst/>
            <a:cxnLst/>
            <a:rect l="l" t="t" r="r" b="b"/>
            <a:pathLst>
              <a:path w="4343400" h="2743200">
                <a:moveTo>
                  <a:pt x="4114800" y="0"/>
                </a:moveTo>
                <a:lnTo>
                  <a:pt x="2057400" y="0"/>
                </a:lnTo>
                <a:lnTo>
                  <a:pt x="0" y="1929129"/>
                </a:lnTo>
                <a:lnTo>
                  <a:pt x="0" y="2514600"/>
                </a:lnTo>
                <a:lnTo>
                  <a:pt x="228600" y="2743200"/>
                </a:lnTo>
                <a:lnTo>
                  <a:pt x="4114800" y="2743200"/>
                </a:lnTo>
                <a:lnTo>
                  <a:pt x="4343400" y="2514600"/>
                </a:lnTo>
                <a:lnTo>
                  <a:pt x="4343400" y="228600"/>
                </a:lnTo>
                <a:lnTo>
                  <a:pt x="4114800" y="0"/>
                </a:lnTo>
                <a:close/>
              </a:path>
            </a:pathLst>
          </a:custGeom>
          <a:solidFill>
            <a:srgbClr val="569C1B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87537" y="1661237"/>
            <a:ext cx="3938599" cy="2487537"/>
          </a:xfrm>
          <a:custGeom>
            <a:avLst/>
            <a:gdLst/>
            <a:ahLst/>
            <a:cxnLst/>
            <a:rect l="l" t="t" r="r" b="b"/>
            <a:pathLst>
              <a:path w="4343400" h="2743200">
                <a:moveTo>
                  <a:pt x="0" y="2514600"/>
                </a:moveTo>
                <a:lnTo>
                  <a:pt x="0" y="1929129"/>
                </a:lnTo>
                <a:lnTo>
                  <a:pt x="2057400" y="0"/>
                </a:lnTo>
                <a:lnTo>
                  <a:pt x="4114800" y="0"/>
                </a:lnTo>
                <a:lnTo>
                  <a:pt x="4343400" y="228600"/>
                </a:lnTo>
                <a:lnTo>
                  <a:pt x="4343400" y="2514600"/>
                </a:lnTo>
                <a:lnTo>
                  <a:pt x="4114800" y="2743200"/>
                </a:lnTo>
                <a:lnTo>
                  <a:pt x="228600" y="2743200"/>
                </a:lnTo>
                <a:lnTo>
                  <a:pt x="0" y="2514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36473" y="1661237"/>
            <a:ext cx="2487537" cy="2487537"/>
          </a:xfrm>
          <a:custGeom>
            <a:avLst/>
            <a:gdLst/>
            <a:ahLst/>
            <a:cxnLst/>
            <a:rect l="l" t="t" r="r" b="b"/>
            <a:pathLst>
              <a:path w="2743200" h="2743200">
                <a:moveTo>
                  <a:pt x="25146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2514600"/>
                </a:lnTo>
                <a:lnTo>
                  <a:pt x="228600" y="2743200"/>
                </a:lnTo>
                <a:lnTo>
                  <a:pt x="914400" y="2743200"/>
                </a:lnTo>
                <a:lnTo>
                  <a:pt x="2743200" y="914400"/>
                </a:lnTo>
                <a:lnTo>
                  <a:pt x="2743200" y="228600"/>
                </a:lnTo>
                <a:lnTo>
                  <a:pt x="2514600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36473" y="1661237"/>
            <a:ext cx="2487537" cy="2487537"/>
          </a:xfrm>
          <a:custGeom>
            <a:avLst/>
            <a:gdLst/>
            <a:ahLst/>
            <a:cxnLst/>
            <a:rect l="l" t="t" r="r" b="b"/>
            <a:pathLst>
              <a:path w="2743200" h="2743200">
                <a:moveTo>
                  <a:pt x="0" y="2514600"/>
                </a:moveTo>
                <a:lnTo>
                  <a:pt x="0" y="457200"/>
                </a:lnTo>
                <a:lnTo>
                  <a:pt x="0" y="228600"/>
                </a:lnTo>
                <a:lnTo>
                  <a:pt x="228600" y="0"/>
                </a:lnTo>
                <a:lnTo>
                  <a:pt x="2514600" y="0"/>
                </a:lnTo>
                <a:lnTo>
                  <a:pt x="2743200" y="228600"/>
                </a:lnTo>
                <a:lnTo>
                  <a:pt x="2743200" y="914400"/>
                </a:lnTo>
                <a:lnTo>
                  <a:pt x="914400" y="2743200"/>
                </a:lnTo>
                <a:lnTo>
                  <a:pt x="228600" y="2743200"/>
                </a:lnTo>
                <a:lnTo>
                  <a:pt x="0" y="2514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43768" y="1868532"/>
            <a:ext cx="6426136" cy="35240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963" y="240132"/>
            <a:ext cx="8602462" cy="569795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3627" spc="-9" dirty="0">
                <a:solidFill>
                  <a:srgbClr val="191919"/>
                </a:solidFill>
              </a:rPr>
              <a:t>Strongly Connected</a:t>
            </a:r>
            <a:r>
              <a:rPr sz="3627" spc="-18" dirty="0">
                <a:solidFill>
                  <a:srgbClr val="191919"/>
                </a:solidFill>
              </a:rPr>
              <a:t> </a:t>
            </a:r>
            <a:r>
              <a:rPr sz="3627" spc="-9" dirty="0">
                <a:solidFill>
                  <a:srgbClr val="191919"/>
                </a:solidFill>
              </a:rPr>
              <a:t>Components</a:t>
            </a:r>
            <a:endParaRPr sz="3627" dirty="0"/>
          </a:p>
        </p:txBody>
      </p:sp>
      <p:sp>
        <p:nvSpPr>
          <p:cNvPr id="6" name="object 6"/>
          <p:cNvSpPr txBox="1"/>
          <p:nvPr/>
        </p:nvSpPr>
        <p:spPr>
          <a:xfrm>
            <a:off x="292963" y="1113292"/>
            <a:ext cx="8442664" cy="5574593"/>
          </a:xfrm>
          <a:prstGeom prst="rect">
            <a:avLst/>
          </a:prstGeom>
        </p:spPr>
        <p:txBody>
          <a:bodyPr vert="horz" wrap="square" lIns="0" tIns="159502" rIns="0" bIns="0" rtlCol="0">
            <a:spAutoFit/>
          </a:bodyPr>
          <a:lstStyle/>
          <a:p>
            <a:pPr marL="468716" indent="-457200" defTabSz="829178">
              <a:spcBef>
                <a:spcPts val="1256"/>
              </a:spcBef>
              <a:buFont typeface="Arial" panose="020B0604020202020204" pitchFamily="34" charset="0"/>
              <a:buChar char="•"/>
            </a:pPr>
            <a:r>
              <a:rPr sz="2766" dirty="0">
                <a:solidFill>
                  <a:srgbClr val="191919"/>
                </a:solidFill>
                <a:latin typeface="DejaVu Serif"/>
                <a:cs typeface="DejaVu Serif"/>
              </a:rPr>
              <a:t>Let </a:t>
            </a:r>
            <a:r>
              <a:rPr sz="2766" i="1" dirty="0">
                <a:solidFill>
                  <a:srgbClr val="191919"/>
                </a:solidFill>
                <a:latin typeface="DejaVu Serif"/>
                <a:cs typeface="DejaVu Serif"/>
              </a:rPr>
              <a:t>G </a:t>
            </a:r>
            <a:r>
              <a:rPr sz="2766" dirty="0">
                <a:solidFill>
                  <a:srgbClr val="191919"/>
                </a:solidFill>
                <a:latin typeface="DejaVu Serif"/>
                <a:cs typeface="DejaVu Serif"/>
              </a:rPr>
              <a:t>= (</a:t>
            </a:r>
            <a:r>
              <a:rPr sz="2766" i="1" dirty="0">
                <a:solidFill>
                  <a:srgbClr val="191919"/>
                </a:solidFill>
                <a:latin typeface="DejaVu Serif"/>
                <a:cs typeface="DejaVu Serif"/>
              </a:rPr>
              <a:t>V</a:t>
            </a:r>
            <a:r>
              <a:rPr sz="2766" dirty="0">
                <a:solidFill>
                  <a:srgbClr val="191919"/>
                </a:solidFill>
                <a:latin typeface="DejaVu Serif"/>
                <a:cs typeface="DejaVu Serif"/>
              </a:rPr>
              <a:t>, </a:t>
            </a:r>
            <a:r>
              <a:rPr sz="2766" i="1" dirty="0">
                <a:solidFill>
                  <a:srgbClr val="191919"/>
                </a:solidFill>
                <a:latin typeface="DejaVu Serif"/>
                <a:cs typeface="DejaVu Serif"/>
              </a:rPr>
              <a:t>E</a:t>
            </a:r>
            <a:r>
              <a:rPr sz="2766" dirty="0">
                <a:solidFill>
                  <a:srgbClr val="191919"/>
                </a:solidFill>
                <a:latin typeface="DejaVu Serif"/>
                <a:cs typeface="DejaVu Serif"/>
              </a:rPr>
              <a:t>) be a directed graph.</a:t>
            </a:r>
            <a:endParaRPr sz="2766" dirty="0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468716" marR="4607" indent="-457200" defTabSz="829178">
              <a:spcBef>
                <a:spcPts val="1233"/>
              </a:spcBef>
              <a:buFont typeface="Arial" panose="020B0604020202020204" pitchFamily="34" charset="0"/>
              <a:buChar char="•"/>
            </a:pPr>
            <a:r>
              <a:rPr sz="2766" dirty="0">
                <a:solidFill>
                  <a:srgbClr val="191919"/>
                </a:solidFill>
                <a:latin typeface="DejaVu Serif"/>
                <a:cs typeface="DejaVu Serif"/>
              </a:rPr>
              <a:t>Two nodes </a:t>
            </a:r>
            <a:r>
              <a:rPr sz="2766" i="1" dirty="0">
                <a:solidFill>
                  <a:srgbClr val="191919"/>
                </a:solidFill>
                <a:latin typeface="DejaVu Serif"/>
                <a:cs typeface="DejaVu Serif"/>
              </a:rPr>
              <a:t>u</a:t>
            </a:r>
            <a:r>
              <a:rPr sz="2766" dirty="0">
                <a:solidFill>
                  <a:srgbClr val="191919"/>
                </a:solidFill>
                <a:latin typeface="DejaVu Serif"/>
                <a:cs typeface="DejaVu Serif"/>
              </a:rPr>
              <a:t>, </a:t>
            </a:r>
            <a:r>
              <a:rPr sz="2766" i="1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766" dirty="0">
                <a:solidFill>
                  <a:srgbClr val="191919"/>
                </a:solidFill>
                <a:latin typeface="DejaVu Serif"/>
                <a:cs typeface="DejaVu Serif"/>
              </a:rPr>
              <a:t>∈ </a:t>
            </a:r>
            <a:r>
              <a:rPr sz="2766" i="1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766" dirty="0">
                <a:solidFill>
                  <a:srgbClr val="191919"/>
                </a:solidFill>
                <a:latin typeface="DejaVu Serif"/>
                <a:cs typeface="DejaVu Serif"/>
              </a:rPr>
              <a:t>are called </a:t>
            </a:r>
            <a:r>
              <a:rPr sz="2766" b="1" dirty="0">
                <a:solidFill>
                  <a:srgbClr val="0000FF"/>
                </a:solidFill>
                <a:latin typeface="DejaVu Serif"/>
                <a:cs typeface="DejaVu Serif"/>
              </a:rPr>
              <a:t>strongly  connected </a:t>
            </a:r>
            <a:r>
              <a:rPr sz="2766" dirty="0">
                <a:solidFill>
                  <a:srgbClr val="191919"/>
                </a:solidFill>
                <a:latin typeface="DejaVu Serif"/>
                <a:cs typeface="DejaVu Serif"/>
              </a:rPr>
              <a:t>iff </a:t>
            </a:r>
            <a:r>
              <a:rPr sz="2766" i="1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766" dirty="0">
                <a:solidFill>
                  <a:srgbClr val="191919"/>
                </a:solidFill>
                <a:latin typeface="DejaVu Serif"/>
                <a:cs typeface="DejaVu Serif"/>
              </a:rPr>
              <a:t>is reachable from </a:t>
            </a:r>
            <a:r>
              <a:rPr sz="2766" i="1" dirty="0">
                <a:solidFill>
                  <a:srgbClr val="191919"/>
                </a:solidFill>
                <a:latin typeface="DejaVu Serif"/>
                <a:cs typeface="DejaVu Serif"/>
              </a:rPr>
              <a:t>u </a:t>
            </a:r>
            <a:r>
              <a:rPr sz="2766" dirty="0">
                <a:solidFill>
                  <a:srgbClr val="191919"/>
                </a:solidFill>
                <a:latin typeface="DejaVu Serif"/>
                <a:cs typeface="DejaVu Serif"/>
              </a:rPr>
              <a:t>and </a:t>
            </a:r>
            <a:r>
              <a:rPr sz="2766" i="1" dirty="0">
                <a:solidFill>
                  <a:srgbClr val="191919"/>
                </a:solidFill>
                <a:latin typeface="DejaVu Serif"/>
                <a:cs typeface="DejaVu Serif"/>
              </a:rPr>
              <a:t>u  </a:t>
            </a:r>
            <a:r>
              <a:rPr sz="2766" dirty="0">
                <a:solidFill>
                  <a:srgbClr val="191919"/>
                </a:solidFill>
                <a:latin typeface="DejaVu Serif"/>
                <a:cs typeface="DejaVu Serif"/>
              </a:rPr>
              <a:t>is reachable from </a:t>
            </a:r>
            <a:r>
              <a:rPr sz="2766" i="1" dirty="0">
                <a:solidFill>
                  <a:srgbClr val="191919"/>
                </a:solidFill>
                <a:latin typeface="DejaVu Serif"/>
                <a:cs typeface="DejaVu Serif"/>
              </a:rPr>
              <a:t>v</a:t>
            </a:r>
            <a:r>
              <a:rPr sz="2766" dirty="0">
                <a:solidFill>
                  <a:srgbClr val="191919"/>
                </a:solidFill>
                <a:latin typeface="DejaVu Serif"/>
                <a:cs typeface="DejaVu Serif"/>
              </a:rPr>
              <a:t>.</a:t>
            </a:r>
            <a:endParaRPr sz="2766" dirty="0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468716" indent="-457200" defTabSz="829178">
              <a:spcBef>
                <a:spcPts val="1179"/>
              </a:spcBef>
              <a:buFont typeface="Arial" panose="020B0604020202020204" pitchFamily="34" charset="0"/>
              <a:buChar char="•"/>
            </a:pPr>
            <a:r>
              <a:rPr sz="2766" dirty="0">
                <a:solidFill>
                  <a:srgbClr val="191919"/>
                </a:solidFill>
                <a:latin typeface="DejaVu Serif"/>
                <a:cs typeface="DejaVu Serif"/>
              </a:rPr>
              <a:t>A </a:t>
            </a:r>
            <a:r>
              <a:rPr sz="2766" b="1" dirty="0">
                <a:solidFill>
                  <a:srgbClr val="0000FF"/>
                </a:solidFill>
                <a:latin typeface="DejaVu Serif"/>
                <a:cs typeface="DejaVu Serif"/>
              </a:rPr>
              <a:t>strongly connected component </a:t>
            </a:r>
            <a:r>
              <a:rPr sz="2766" dirty="0">
                <a:solidFill>
                  <a:srgbClr val="191919"/>
                </a:solidFill>
                <a:latin typeface="DejaVu Serif"/>
                <a:cs typeface="DejaVu Serif"/>
              </a:rPr>
              <a:t>(or</a:t>
            </a:r>
            <a:r>
              <a:rPr lang="en-US" sz="2766" dirty="0">
                <a:solidFill>
                  <a:prstClr val="black"/>
                </a:solidFill>
                <a:latin typeface="DejaVu Serif"/>
                <a:cs typeface="DejaVu Serif"/>
              </a:rPr>
              <a:t> </a:t>
            </a:r>
            <a:r>
              <a:rPr sz="2766" b="1" dirty="0">
                <a:solidFill>
                  <a:srgbClr val="0000FF"/>
                </a:solidFill>
                <a:latin typeface="DejaVu Serif"/>
                <a:cs typeface="DejaVu Serif"/>
              </a:rPr>
              <a:t>SCC</a:t>
            </a:r>
            <a:r>
              <a:rPr sz="2766" dirty="0">
                <a:solidFill>
                  <a:srgbClr val="191919"/>
                </a:solidFill>
                <a:latin typeface="DejaVu Serif"/>
                <a:cs typeface="DejaVu Serif"/>
              </a:rPr>
              <a:t>) of </a:t>
            </a:r>
            <a:r>
              <a:rPr sz="2766" i="1" dirty="0">
                <a:solidFill>
                  <a:srgbClr val="191919"/>
                </a:solidFill>
                <a:latin typeface="DejaVu Serif"/>
                <a:cs typeface="DejaVu Serif"/>
              </a:rPr>
              <a:t>G </a:t>
            </a:r>
            <a:r>
              <a:rPr sz="2766" dirty="0">
                <a:solidFill>
                  <a:srgbClr val="191919"/>
                </a:solidFill>
                <a:latin typeface="DejaVu Serif"/>
                <a:cs typeface="DejaVu Serif"/>
              </a:rPr>
              <a:t>is a set </a:t>
            </a:r>
            <a:r>
              <a:rPr sz="2766" i="1" dirty="0">
                <a:solidFill>
                  <a:srgbClr val="191919"/>
                </a:solidFill>
                <a:latin typeface="DejaVu Serif"/>
                <a:cs typeface="DejaVu Serif"/>
              </a:rPr>
              <a:t>C </a:t>
            </a:r>
            <a:r>
              <a:rPr sz="2766" dirty="0">
                <a:solidFill>
                  <a:srgbClr val="191919"/>
                </a:solidFill>
                <a:latin typeface="DejaVu Serif"/>
                <a:cs typeface="DejaVu Serif"/>
              </a:rPr>
              <a:t>⊆ </a:t>
            </a:r>
            <a:r>
              <a:rPr sz="2766" i="1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766" dirty="0">
                <a:solidFill>
                  <a:srgbClr val="191919"/>
                </a:solidFill>
                <a:latin typeface="DejaVu Serif"/>
                <a:cs typeface="DejaVu Serif"/>
              </a:rPr>
              <a:t>such that</a:t>
            </a:r>
            <a:endParaRPr lang="en-US" sz="2766" dirty="0">
              <a:solidFill>
                <a:srgbClr val="191919"/>
              </a:solidFill>
              <a:latin typeface="DejaVu Serif"/>
              <a:cs typeface="DejaVu Serif"/>
            </a:endParaRPr>
          </a:p>
          <a:p>
            <a:pPr marL="811616" lvl="1" indent="-342900" defTabSz="829178">
              <a:spcBef>
                <a:spcPts val="988"/>
              </a:spcBef>
              <a:buFont typeface="Arial" panose="020B0604020202020204" pitchFamily="34" charset="0"/>
              <a:buChar char="•"/>
            </a:pPr>
            <a:r>
              <a:rPr lang="en-CA" sz="2800" i="1" dirty="0">
                <a:solidFill>
                  <a:srgbClr val="FF0000"/>
                </a:solidFill>
                <a:latin typeface="DejaVu Serif"/>
                <a:cs typeface="DejaVu Serif"/>
              </a:rPr>
              <a:t>C </a:t>
            </a:r>
            <a:r>
              <a:rPr lang="en-CA" sz="2800" dirty="0">
                <a:solidFill>
                  <a:srgbClr val="FF0000"/>
                </a:solidFill>
                <a:latin typeface="DejaVu Serif"/>
                <a:cs typeface="DejaVu Serif"/>
              </a:rPr>
              <a:t>is not empty.</a:t>
            </a:r>
          </a:p>
          <a:p>
            <a:pPr marL="811616" marR="1045110" lvl="1" indent="-342900" defTabSz="829178">
              <a:spcBef>
                <a:spcPts val="1075"/>
              </a:spcBef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FF0000"/>
                </a:solidFill>
                <a:latin typeface="DejaVu Serif"/>
                <a:cs typeface="DejaVu Serif"/>
              </a:rPr>
              <a:t>For any </a:t>
            </a:r>
            <a:r>
              <a:rPr lang="en-CA" sz="2800" i="1" dirty="0">
                <a:solidFill>
                  <a:srgbClr val="FF0000"/>
                </a:solidFill>
                <a:latin typeface="DejaVu Serif"/>
                <a:cs typeface="DejaVu Serif"/>
              </a:rPr>
              <a:t>u</a:t>
            </a:r>
            <a:r>
              <a:rPr lang="en-CA" sz="2800" dirty="0">
                <a:solidFill>
                  <a:srgbClr val="FF0000"/>
                </a:solidFill>
                <a:latin typeface="DejaVu Serif"/>
                <a:cs typeface="DejaVu Serif"/>
              </a:rPr>
              <a:t>, </a:t>
            </a:r>
            <a:r>
              <a:rPr lang="en-CA" sz="2800" i="1" dirty="0">
                <a:solidFill>
                  <a:srgbClr val="FF0000"/>
                </a:solidFill>
                <a:latin typeface="DejaVu Serif"/>
                <a:cs typeface="DejaVu Serif"/>
              </a:rPr>
              <a:t>v </a:t>
            </a:r>
            <a:r>
              <a:rPr lang="en-CA" sz="2800" dirty="0">
                <a:solidFill>
                  <a:srgbClr val="FF0000"/>
                </a:solidFill>
                <a:latin typeface="DejaVu Serif"/>
                <a:cs typeface="DejaVu Serif"/>
              </a:rPr>
              <a:t>∈ </a:t>
            </a:r>
            <a:r>
              <a:rPr lang="en-CA" sz="2800" i="1" dirty="0">
                <a:solidFill>
                  <a:srgbClr val="FF0000"/>
                </a:solidFill>
                <a:latin typeface="DejaVu Serif"/>
                <a:cs typeface="DejaVu Serif"/>
              </a:rPr>
              <a:t>C</a:t>
            </a:r>
            <a:r>
              <a:rPr lang="en-CA" sz="2800" dirty="0">
                <a:solidFill>
                  <a:srgbClr val="FF0000"/>
                </a:solidFill>
                <a:latin typeface="DejaVu Serif"/>
                <a:cs typeface="DejaVu Serif"/>
              </a:rPr>
              <a:t>: </a:t>
            </a:r>
            <a:r>
              <a:rPr lang="en-CA" sz="2800" i="1" dirty="0">
                <a:solidFill>
                  <a:srgbClr val="FF0000"/>
                </a:solidFill>
                <a:latin typeface="DejaVu Serif"/>
                <a:cs typeface="DejaVu Serif"/>
              </a:rPr>
              <a:t>u </a:t>
            </a:r>
            <a:r>
              <a:rPr lang="en-CA" sz="2800" dirty="0">
                <a:solidFill>
                  <a:srgbClr val="FF0000"/>
                </a:solidFill>
                <a:latin typeface="DejaVu Serif"/>
                <a:cs typeface="DejaVu Serif"/>
              </a:rPr>
              <a:t>and </a:t>
            </a:r>
            <a:r>
              <a:rPr lang="en-CA" sz="2800" i="1" dirty="0">
                <a:solidFill>
                  <a:srgbClr val="FF0000"/>
                </a:solidFill>
                <a:latin typeface="DejaVu Serif"/>
                <a:cs typeface="DejaVu Serif"/>
              </a:rPr>
              <a:t>v </a:t>
            </a:r>
            <a:r>
              <a:rPr lang="en-CA" sz="2800" dirty="0">
                <a:solidFill>
                  <a:srgbClr val="FF0000"/>
                </a:solidFill>
                <a:latin typeface="DejaVu Serif"/>
                <a:cs typeface="DejaVu Serif"/>
              </a:rPr>
              <a:t>are strongly  connected.</a:t>
            </a:r>
          </a:p>
          <a:p>
            <a:pPr marL="811616" marR="4607" lvl="1" indent="-342900" defTabSz="829178">
              <a:spcBef>
                <a:spcPts val="988"/>
              </a:spcBef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FF0000"/>
                </a:solidFill>
                <a:latin typeface="DejaVu Serif"/>
                <a:cs typeface="DejaVu Serif"/>
              </a:rPr>
              <a:t>For any </a:t>
            </a:r>
            <a:r>
              <a:rPr lang="en-CA" sz="2800" i="1" dirty="0">
                <a:solidFill>
                  <a:srgbClr val="FF0000"/>
                </a:solidFill>
                <a:latin typeface="DejaVu Serif"/>
                <a:cs typeface="DejaVu Serif"/>
              </a:rPr>
              <a:t>u </a:t>
            </a:r>
            <a:r>
              <a:rPr lang="en-CA" sz="2800" dirty="0">
                <a:solidFill>
                  <a:srgbClr val="FF0000"/>
                </a:solidFill>
                <a:latin typeface="DejaVu Serif"/>
                <a:cs typeface="DejaVu Serif"/>
              </a:rPr>
              <a:t>∈ </a:t>
            </a:r>
            <a:r>
              <a:rPr lang="en-CA" sz="2800" i="1" dirty="0">
                <a:solidFill>
                  <a:srgbClr val="FF0000"/>
                </a:solidFill>
                <a:latin typeface="DejaVu Serif"/>
                <a:cs typeface="DejaVu Serif"/>
              </a:rPr>
              <a:t>C </a:t>
            </a:r>
            <a:r>
              <a:rPr lang="en-CA" sz="2800" dirty="0">
                <a:solidFill>
                  <a:srgbClr val="FF0000"/>
                </a:solidFill>
                <a:latin typeface="DejaVu Serif"/>
                <a:cs typeface="DejaVu Serif"/>
              </a:rPr>
              <a:t>and </a:t>
            </a:r>
            <a:r>
              <a:rPr lang="en-CA" sz="2800" i="1" dirty="0">
                <a:solidFill>
                  <a:srgbClr val="FF0000"/>
                </a:solidFill>
                <a:latin typeface="DejaVu Serif"/>
                <a:cs typeface="DejaVu Serif"/>
              </a:rPr>
              <a:t>v </a:t>
            </a:r>
            <a:r>
              <a:rPr lang="en-CA" sz="2800" dirty="0">
                <a:solidFill>
                  <a:srgbClr val="FF0000"/>
                </a:solidFill>
                <a:latin typeface="DejaVu Serif"/>
                <a:cs typeface="DejaVu Serif"/>
              </a:rPr>
              <a:t>∈ </a:t>
            </a:r>
            <a:r>
              <a:rPr lang="en-CA" sz="2800" i="1" dirty="0">
                <a:solidFill>
                  <a:srgbClr val="FF0000"/>
                </a:solidFill>
                <a:latin typeface="DejaVu Serif"/>
                <a:cs typeface="DejaVu Serif"/>
              </a:rPr>
              <a:t>V </a:t>
            </a:r>
            <a:r>
              <a:rPr lang="en-CA" sz="2800" dirty="0">
                <a:solidFill>
                  <a:srgbClr val="FF0000"/>
                </a:solidFill>
                <a:latin typeface="DejaVu Serif"/>
                <a:cs typeface="DejaVu Serif"/>
              </a:rPr>
              <a:t>– </a:t>
            </a:r>
            <a:r>
              <a:rPr lang="en-CA" sz="2800" i="1" dirty="0">
                <a:solidFill>
                  <a:srgbClr val="FF0000"/>
                </a:solidFill>
                <a:latin typeface="DejaVu Serif"/>
                <a:cs typeface="DejaVu Serif"/>
              </a:rPr>
              <a:t>C</a:t>
            </a:r>
            <a:r>
              <a:rPr lang="en-CA" sz="2800" dirty="0">
                <a:solidFill>
                  <a:srgbClr val="FF0000"/>
                </a:solidFill>
                <a:latin typeface="DejaVu Serif"/>
                <a:cs typeface="DejaVu Serif"/>
              </a:rPr>
              <a:t>: </a:t>
            </a:r>
            <a:r>
              <a:rPr lang="en-CA" sz="2800" i="1" dirty="0">
                <a:solidFill>
                  <a:srgbClr val="FF0000"/>
                </a:solidFill>
                <a:latin typeface="DejaVu Serif"/>
                <a:cs typeface="DejaVu Serif"/>
              </a:rPr>
              <a:t>u </a:t>
            </a:r>
            <a:r>
              <a:rPr lang="en-CA" sz="2800" dirty="0">
                <a:solidFill>
                  <a:srgbClr val="FF0000"/>
                </a:solidFill>
                <a:latin typeface="DejaVu Serif"/>
                <a:cs typeface="DejaVu Serif"/>
              </a:rPr>
              <a:t>and </a:t>
            </a:r>
            <a:r>
              <a:rPr lang="en-CA" sz="2800" i="1" dirty="0">
                <a:solidFill>
                  <a:srgbClr val="FF0000"/>
                </a:solidFill>
                <a:latin typeface="DejaVu Serif"/>
                <a:cs typeface="DejaVu Serif"/>
              </a:rPr>
              <a:t>v </a:t>
            </a:r>
            <a:r>
              <a:rPr lang="en-CA" sz="2800" dirty="0">
                <a:solidFill>
                  <a:srgbClr val="FF0000"/>
                </a:solidFill>
                <a:latin typeface="DejaVu Serif"/>
                <a:cs typeface="DejaVu Serif"/>
              </a:rPr>
              <a:t>are not  strongly connected.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3768" y="1868532"/>
            <a:ext cx="6426136" cy="35240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38599" y="4563362"/>
            <a:ext cx="2487537" cy="1036474"/>
          </a:xfrm>
          <a:custGeom>
            <a:avLst/>
            <a:gdLst/>
            <a:ahLst/>
            <a:cxnLst/>
            <a:rect l="l" t="t" r="r" b="b"/>
            <a:pathLst>
              <a:path w="2743200" h="1143000">
                <a:moveTo>
                  <a:pt x="25146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914400"/>
                </a:lnTo>
                <a:lnTo>
                  <a:pt x="228600" y="1143000"/>
                </a:lnTo>
                <a:lnTo>
                  <a:pt x="2514600" y="1143000"/>
                </a:lnTo>
                <a:lnTo>
                  <a:pt x="2743200" y="914400"/>
                </a:lnTo>
                <a:lnTo>
                  <a:pt x="2743200" y="228600"/>
                </a:lnTo>
                <a:lnTo>
                  <a:pt x="2514600" y="0"/>
                </a:lnTo>
                <a:close/>
              </a:path>
            </a:pathLst>
          </a:custGeom>
          <a:solidFill>
            <a:srgbClr val="00B7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38599" y="4563362"/>
            <a:ext cx="2487537" cy="1036474"/>
          </a:xfrm>
          <a:custGeom>
            <a:avLst/>
            <a:gdLst/>
            <a:ahLst/>
            <a:cxnLst/>
            <a:rect l="l" t="t" r="r" b="b"/>
            <a:pathLst>
              <a:path w="2743200" h="1143000">
                <a:moveTo>
                  <a:pt x="0" y="914400"/>
                </a:moveTo>
                <a:lnTo>
                  <a:pt x="0" y="228600"/>
                </a:lnTo>
                <a:lnTo>
                  <a:pt x="228600" y="0"/>
                </a:lnTo>
                <a:lnTo>
                  <a:pt x="2514600" y="0"/>
                </a:lnTo>
                <a:lnTo>
                  <a:pt x="2743200" y="228600"/>
                </a:lnTo>
                <a:lnTo>
                  <a:pt x="2743200" y="914400"/>
                </a:lnTo>
                <a:lnTo>
                  <a:pt x="2514600" y="1143000"/>
                </a:lnTo>
                <a:lnTo>
                  <a:pt x="228600" y="1143000"/>
                </a:lnTo>
                <a:lnTo>
                  <a:pt x="0" y="914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87536" y="4563362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144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914400"/>
                </a:lnTo>
                <a:lnTo>
                  <a:pt x="228600" y="1143000"/>
                </a:lnTo>
                <a:lnTo>
                  <a:pt x="914400" y="1143000"/>
                </a:lnTo>
                <a:lnTo>
                  <a:pt x="1143000" y="914400"/>
                </a:lnTo>
                <a:lnTo>
                  <a:pt x="1143000" y="228600"/>
                </a:lnTo>
                <a:lnTo>
                  <a:pt x="91440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87536" y="4563362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0" y="914400"/>
                </a:moveTo>
                <a:lnTo>
                  <a:pt x="0" y="228600"/>
                </a:lnTo>
                <a:lnTo>
                  <a:pt x="228600" y="0"/>
                </a:lnTo>
                <a:lnTo>
                  <a:pt x="914400" y="0"/>
                </a:lnTo>
                <a:lnTo>
                  <a:pt x="1143000" y="228600"/>
                </a:lnTo>
                <a:lnTo>
                  <a:pt x="1143000" y="914400"/>
                </a:lnTo>
                <a:lnTo>
                  <a:pt x="914400" y="1143000"/>
                </a:lnTo>
                <a:lnTo>
                  <a:pt x="228600" y="1143000"/>
                </a:lnTo>
                <a:lnTo>
                  <a:pt x="0" y="914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40725" y="1661237"/>
            <a:ext cx="1036474" cy="2487537"/>
          </a:xfrm>
          <a:custGeom>
            <a:avLst/>
            <a:gdLst/>
            <a:ahLst/>
            <a:cxnLst/>
            <a:rect l="l" t="t" r="r" b="b"/>
            <a:pathLst>
              <a:path w="1143000" h="2743200">
                <a:moveTo>
                  <a:pt x="9144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2514600"/>
                </a:lnTo>
                <a:lnTo>
                  <a:pt x="228600" y="2743200"/>
                </a:lnTo>
                <a:lnTo>
                  <a:pt x="914400" y="2743200"/>
                </a:lnTo>
                <a:lnTo>
                  <a:pt x="1143000" y="2514600"/>
                </a:lnTo>
                <a:lnTo>
                  <a:pt x="1143000" y="228600"/>
                </a:lnTo>
                <a:lnTo>
                  <a:pt x="914400" y="0"/>
                </a:lnTo>
                <a:close/>
              </a:path>
            </a:pathLst>
          </a:custGeom>
          <a:solidFill>
            <a:srgbClr val="7F007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840725" y="1661237"/>
            <a:ext cx="1036474" cy="2487537"/>
          </a:xfrm>
          <a:custGeom>
            <a:avLst/>
            <a:gdLst/>
            <a:ahLst/>
            <a:cxnLst/>
            <a:rect l="l" t="t" r="r" b="b"/>
            <a:pathLst>
              <a:path w="1143000" h="2743200">
                <a:moveTo>
                  <a:pt x="0" y="228600"/>
                </a:moveTo>
                <a:lnTo>
                  <a:pt x="0" y="2514600"/>
                </a:lnTo>
                <a:lnTo>
                  <a:pt x="228600" y="2743200"/>
                </a:lnTo>
                <a:lnTo>
                  <a:pt x="914400" y="2743200"/>
                </a:lnTo>
                <a:lnTo>
                  <a:pt x="1143000" y="2514600"/>
                </a:lnTo>
                <a:lnTo>
                  <a:pt x="1143000" y="228600"/>
                </a:lnTo>
                <a:lnTo>
                  <a:pt x="914400" y="0"/>
                </a:lnTo>
                <a:lnTo>
                  <a:pt x="228600" y="0"/>
                </a:lnTo>
                <a:lnTo>
                  <a:pt x="0" y="228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87537" y="1661237"/>
            <a:ext cx="3938599" cy="2487537"/>
          </a:xfrm>
          <a:custGeom>
            <a:avLst/>
            <a:gdLst/>
            <a:ahLst/>
            <a:cxnLst/>
            <a:rect l="l" t="t" r="r" b="b"/>
            <a:pathLst>
              <a:path w="4343400" h="2743200">
                <a:moveTo>
                  <a:pt x="4114800" y="0"/>
                </a:moveTo>
                <a:lnTo>
                  <a:pt x="2057400" y="0"/>
                </a:lnTo>
                <a:lnTo>
                  <a:pt x="0" y="1929129"/>
                </a:lnTo>
                <a:lnTo>
                  <a:pt x="0" y="2514600"/>
                </a:lnTo>
                <a:lnTo>
                  <a:pt x="228600" y="2743200"/>
                </a:lnTo>
                <a:lnTo>
                  <a:pt x="4114800" y="2743200"/>
                </a:lnTo>
                <a:lnTo>
                  <a:pt x="4343400" y="2514600"/>
                </a:lnTo>
                <a:lnTo>
                  <a:pt x="4343400" y="228600"/>
                </a:lnTo>
                <a:lnTo>
                  <a:pt x="4114800" y="0"/>
                </a:lnTo>
                <a:close/>
              </a:path>
            </a:pathLst>
          </a:custGeom>
          <a:solidFill>
            <a:srgbClr val="569C1B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87537" y="1661237"/>
            <a:ext cx="3938599" cy="2487537"/>
          </a:xfrm>
          <a:custGeom>
            <a:avLst/>
            <a:gdLst/>
            <a:ahLst/>
            <a:cxnLst/>
            <a:rect l="l" t="t" r="r" b="b"/>
            <a:pathLst>
              <a:path w="4343400" h="2743200">
                <a:moveTo>
                  <a:pt x="0" y="2514600"/>
                </a:moveTo>
                <a:lnTo>
                  <a:pt x="0" y="1929129"/>
                </a:lnTo>
                <a:lnTo>
                  <a:pt x="2057400" y="0"/>
                </a:lnTo>
                <a:lnTo>
                  <a:pt x="4114800" y="0"/>
                </a:lnTo>
                <a:lnTo>
                  <a:pt x="4343400" y="228600"/>
                </a:lnTo>
                <a:lnTo>
                  <a:pt x="4343400" y="2514600"/>
                </a:lnTo>
                <a:lnTo>
                  <a:pt x="4114800" y="2743200"/>
                </a:lnTo>
                <a:lnTo>
                  <a:pt x="228600" y="2743200"/>
                </a:lnTo>
                <a:lnTo>
                  <a:pt x="0" y="2514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36473" y="1661237"/>
            <a:ext cx="2487537" cy="2487537"/>
          </a:xfrm>
          <a:custGeom>
            <a:avLst/>
            <a:gdLst/>
            <a:ahLst/>
            <a:cxnLst/>
            <a:rect l="l" t="t" r="r" b="b"/>
            <a:pathLst>
              <a:path w="2743200" h="2743200">
                <a:moveTo>
                  <a:pt x="25146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2514600"/>
                </a:lnTo>
                <a:lnTo>
                  <a:pt x="228600" y="2743200"/>
                </a:lnTo>
                <a:lnTo>
                  <a:pt x="914400" y="2743200"/>
                </a:lnTo>
                <a:lnTo>
                  <a:pt x="2743200" y="914400"/>
                </a:lnTo>
                <a:lnTo>
                  <a:pt x="2743200" y="228600"/>
                </a:lnTo>
                <a:lnTo>
                  <a:pt x="2514600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36473" y="1661237"/>
            <a:ext cx="2487537" cy="2487537"/>
          </a:xfrm>
          <a:custGeom>
            <a:avLst/>
            <a:gdLst/>
            <a:ahLst/>
            <a:cxnLst/>
            <a:rect l="l" t="t" r="r" b="b"/>
            <a:pathLst>
              <a:path w="2743200" h="2743200">
                <a:moveTo>
                  <a:pt x="0" y="2514600"/>
                </a:moveTo>
                <a:lnTo>
                  <a:pt x="0" y="457200"/>
                </a:lnTo>
                <a:lnTo>
                  <a:pt x="0" y="228600"/>
                </a:lnTo>
                <a:lnTo>
                  <a:pt x="228600" y="0"/>
                </a:lnTo>
                <a:lnTo>
                  <a:pt x="2514600" y="0"/>
                </a:lnTo>
                <a:lnTo>
                  <a:pt x="2743200" y="228600"/>
                </a:lnTo>
                <a:lnTo>
                  <a:pt x="2743200" y="914400"/>
                </a:lnTo>
                <a:lnTo>
                  <a:pt x="914400" y="2743200"/>
                </a:lnTo>
                <a:lnTo>
                  <a:pt x="228600" y="2743200"/>
                </a:lnTo>
                <a:lnTo>
                  <a:pt x="0" y="2514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43768" y="1868532"/>
            <a:ext cx="6426136" cy="35240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87537" y="1453942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87537" y="1453942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87537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09421" y="207582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45894" y="1453942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145894" y="1453942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145894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67778" y="207582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804252" y="1453942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804252" y="1453942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804252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426136" y="207582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804252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04252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4252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426136" y="37341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145894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145894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1458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767778" y="37341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487537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487537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487537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109421" y="37341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145894" y="4770657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145894" y="4770657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145894" y="477065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117482" y="3742246"/>
            <a:ext cx="1119391" cy="1119391"/>
          </a:xfrm>
          <a:custGeom>
            <a:avLst/>
            <a:gdLst/>
            <a:ahLst/>
            <a:cxnLst/>
            <a:rect l="l" t="t" r="r" b="b"/>
            <a:pathLst>
              <a:path w="1234439" h="1234439">
                <a:moveTo>
                  <a:pt x="1234439" y="123444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018442" y="3643205"/>
            <a:ext cx="138196" cy="138196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76200" y="152400"/>
                </a:lnTo>
                <a:lnTo>
                  <a:pt x="15240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018442" y="2083887"/>
            <a:ext cx="1119391" cy="1119391"/>
          </a:xfrm>
          <a:custGeom>
            <a:avLst/>
            <a:gdLst/>
            <a:ahLst/>
            <a:cxnLst/>
            <a:rect l="l" t="t" r="r" b="b"/>
            <a:pathLst>
              <a:path w="1234439" h="1234439">
                <a:moveTo>
                  <a:pt x="0" y="1234439"/>
                </a:moveTo>
                <a:lnTo>
                  <a:pt x="123443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098676" y="1984847"/>
            <a:ext cx="138196" cy="138196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0"/>
                </a:moveTo>
                <a:lnTo>
                  <a:pt x="0" y="76200"/>
                </a:lnTo>
                <a:lnTo>
                  <a:pt x="76200" y="152400"/>
                </a:lnTo>
                <a:lnTo>
                  <a:pt x="152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676799" y="1984847"/>
            <a:ext cx="1119391" cy="1119391"/>
          </a:xfrm>
          <a:custGeom>
            <a:avLst/>
            <a:gdLst/>
            <a:ahLst/>
            <a:cxnLst/>
            <a:rect l="l" t="t" r="r" b="b"/>
            <a:pathLst>
              <a:path w="1234439" h="1234439">
                <a:moveTo>
                  <a:pt x="0" y="0"/>
                </a:moveTo>
                <a:lnTo>
                  <a:pt x="1234439" y="123443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757034" y="3065082"/>
            <a:ext cx="138196" cy="138196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0" y="76200"/>
                </a:lnTo>
                <a:lnTo>
                  <a:pt x="152400" y="1524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117482" y="2083887"/>
            <a:ext cx="1119391" cy="1119391"/>
          </a:xfrm>
          <a:custGeom>
            <a:avLst/>
            <a:gdLst/>
            <a:ahLst/>
            <a:cxnLst/>
            <a:rect l="l" t="t" r="r" b="b"/>
            <a:pathLst>
              <a:path w="1234439" h="1234439">
                <a:moveTo>
                  <a:pt x="1234439" y="1234439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018442" y="1984847"/>
            <a:ext cx="138196" cy="138196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76200" y="152400"/>
                </a:lnTo>
                <a:lnTo>
                  <a:pt x="15240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109421" y="1764884"/>
            <a:ext cx="895974" cy="0"/>
          </a:xfrm>
          <a:custGeom>
            <a:avLst/>
            <a:gdLst/>
            <a:ahLst/>
            <a:cxnLst/>
            <a:rect l="l" t="t" r="r" b="b"/>
            <a:pathLst>
              <a:path w="988060">
                <a:moveTo>
                  <a:pt x="0" y="0"/>
                </a:moveTo>
                <a:lnTo>
                  <a:pt x="98806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998484" y="1716515"/>
            <a:ext cx="147410" cy="97889"/>
          </a:xfrm>
          <a:custGeom>
            <a:avLst/>
            <a:gdLst/>
            <a:ahLst/>
            <a:cxnLst/>
            <a:rect l="l" t="t" r="r" b="b"/>
            <a:pathLst>
              <a:path w="162560" h="107950">
                <a:moveTo>
                  <a:pt x="0" y="0"/>
                </a:moveTo>
                <a:lnTo>
                  <a:pt x="0" y="107950"/>
                </a:lnTo>
                <a:lnTo>
                  <a:pt x="16256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456836" y="2075826"/>
            <a:ext cx="0" cy="895974"/>
          </a:xfrm>
          <a:custGeom>
            <a:avLst/>
            <a:gdLst/>
            <a:ahLst/>
            <a:cxnLst/>
            <a:rect l="l" t="t" r="r" b="b"/>
            <a:pathLst>
              <a:path h="988060">
                <a:moveTo>
                  <a:pt x="0" y="0"/>
                </a:moveTo>
                <a:lnTo>
                  <a:pt x="0" y="9880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408467" y="2964890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115194" y="2216325"/>
            <a:ext cx="0" cy="895974"/>
          </a:xfrm>
          <a:custGeom>
            <a:avLst/>
            <a:gdLst/>
            <a:ahLst/>
            <a:cxnLst/>
            <a:rect l="l" t="t" r="r" b="b"/>
            <a:pathLst>
              <a:path h="988060">
                <a:moveTo>
                  <a:pt x="0" y="98806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066824" y="2075826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53340" y="0"/>
                </a:moveTo>
                <a:lnTo>
                  <a:pt x="0" y="162560"/>
                </a:lnTo>
                <a:lnTo>
                  <a:pt x="107950" y="162560"/>
                </a:lnTo>
                <a:lnTo>
                  <a:pt x="533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775840" y="1984847"/>
            <a:ext cx="1119391" cy="1119391"/>
          </a:xfrm>
          <a:custGeom>
            <a:avLst/>
            <a:gdLst/>
            <a:ahLst/>
            <a:cxnLst/>
            <a:rect l="l" t="t" r="r" b="b"/>
            <a:pathLst>
              <a:path w="1234439" h="1234439">
                <a:moveTo>
                  <a:pt x="1234439" y="0"/>
                </a:moveTo>
                <a:lnTo>
                  <a:pt x="0" y="123443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676799" y="3065082"/>
            <a:ext cx="138196" cy="138196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0" y="152400"/>
                </a:lnTo>
                <a:lnTo>
                  <a:pt x="1524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456836" y="3734184"/>
            <a:ext cx="0" cy="895974"/>
          </a:xfrm>
          <a:custGeom>
            <a:avLst/>
            <a:gdLst/>
            <a:ahLst/>
            <a:cxnLst/>
            <a:rect l="l" t="t" r="r" b="b"/>
            <a:pathLst>
              <a:path h="988060">
                <a:moveTo>
                  <a:pt x="0" y="0"/>
                </a:moveTo>
                <a:lnTo>
                  <a:pt x="0" y="9880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408467" y="4623248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767778" y="3423242"/>
            <a:ext cx="895974" cy="0"/>
          </a:xfrm>
          <a:custGeom>
            <a:avLst/>
            <a:gdLst/>
            <a:ahLst/>
            <a:cxnLst/>
            <a:rect l="l" t="t" r="r" b="b"/>
            <a:pathLst>
              <a:path w="988060">
                <a:moveTo>
                  <a:pt x="0" y="0"/>
                </a:moveTo>
                <a:lnTo>
                  <a:pt x="98806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656842" y="3374872"/>
            <a:ext cx="147410" cy="97889"/>
          </a:xfrm>
          <a:custGeom>
            <a:avLst/>
            <a:gdLst/>
            <a:ahLst/>
            <a:cxnLst/>
            <a:rect l="l" t="t" r="r" b="b"/>
            <a:pathLst>
              <a:path w="162560" h="107950">
                <a:moveTo>
                  <a:pt x="0" y="0"/>
                </a:moveTo>
                <a:lnTo>
                  <a:pt x="0" y="107950"/>
                </a:lnTo>
                <a:lnTo>
                  <a:pt x="16256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798479" y="2216325"/>
            <a:ext cx="0" cy="895974"/>
          </a:xfrm>
          <a:custGeom>
            <a:avLst/>
            <a:gdLst/>
            <a:ahLst/>
            <a:cxnLst/>
            <a:rect l="l" t="t" r="r" b="b"/>
            <a:pathLst>
              <a:path h="988060">
                <a:moveTo>
                  <a:pt x="0" y="98806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750110" y="2075826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53339" y="0"/>
                </a:moveTo>
                <a:lnTo>
                  <a:pt x="0" y="162560"/>
                </a:lnTo>
                <a:lnTo>
                  <a:pt x="107950" y="162560"/>
                </a:lnTo>
                <a:lnTo>
                  <a:pt x="53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109421" y="1838588"/>
            <a:ext cx="2575061" cy="1584653"/>
          </a:xfrm>
          <a:custGeom>
            <a:avLst/>
            <a:gdLst/>
            <a:ahLst/>
            <a:cxnLst/>
            <a:rect l="l" t="t" r="r" b="b"/>
            <a:pathLst>
              <a:path w="2839720" h="1747520">
                <a:moveTo>
                  <a:pt x="0" y="1747520"/>
                </a:moveTo>
                <a:lnTo>
                  <a:pt x="283972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653387" y="1764884"/>
            <a:ext cx="150864" cy="118619"/>
          </a:xfrm>
          <a:custGeom>
            <a:avLst/>
            <a:gdLst/>
            <a:ahLst/>
            <a:cxnLst/>
            <a:rect l="l" t="t" r="r" b="b"/>
            <a:pathLst>
              <a:path w="166370" h="130810">
                <a:moveTo>
                  <a:pt x="166370" y="0"/>
                </a:moveTo>
                <a:lnTo>
                  <a:pt x="0" y="39370"/>
                </a:lnTo>
                <a:lnTo>
                  <a:pt x="57150" y="130810"/>
                </a:lnTo>
                <a:lnTo>
                  <a:pt x="1663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0242" y="1246647"/>
            <a:ext cx="4353189" cy="4353189"/>
          </a:xfrm>
          <a:custGeom>
            <a:avLst/>
            <a:gdLst/>
            <a:ahLst/>
            <a:cxnLst/>
            <a:rect l="l" t="t" r="r" b="b"/>
            <a:pathLst>
              <a:path w="4800600" h="4800600">
                <a:moveTo>
                  <a:pt x="4000500" y="0"/>
                </a:moveTo>
                <a:lnTo>
                  <a:pt x="800100" y="0"/>
                </a:lnTo>
                <a:lnTo>
                  <a:pt x="755670" y="1625"/>
                </a:lnTo>
                <a:lnTo>
                  <a:pt x="711362" y="6422"/>
                </a:lnTo>
                <a:lnTo>
                  <a:pt x="667298" y="14267"/>
                </a:lnTo>
                <a:lnTo>
                  <a:pt x="623600" y="25039"/>
                </a:lnTo>
                <a:lnTo>
                  <a:pt x="580390" y="38616"/>
                </a:lnTo>
                <a:lnTo>
                  <a:pt x="537790" y="54876"/>
                </a:lnTo>
                <a:lnTo>
                  <a:pt x="495921" y="73697"/>
                </a:lnTo>
                <a:lnTo>
                  <a:pt x="454906" y="94956"/>
                </a:lnTo>
                <a:lnTo>
                  <a:pt x="414866" y="118533"/>
                </a:lnTo>
                <a:lnTo>
                  <a:pt x="375924" y="144304"/>
                </a:lnTo>
                <a:lnTo>
                  <a:pt x="338202" y="172149"/>
                </a:lnTo>
                <a:lnTo>
                  <a:pt x="301820" y="201945"/>
                </a:lnTo>
                <a:lnTo>
                  <a:pt x="266903" y="233570"/>
                </a:lnTo>
                <a:lnTo>
                  <a:pt x="233570" y="266903"/>
                </a:lnTo>
                <a:lnTo>
                  <a:pt x="201945" y="301820"/>
                </a:lnTo>
                <a:lnTo>
                  <a:pt x="172149" y="338202"/>
                </a:lnTo>
                <a:lnTo>
                  <a:pt x="144304" y="375924"/>
                </a:lnTo>
                <a:lnTo>
                  <a:pt x="118533" y="414866"/>
                </a:lnTo>
                <a:lnTo>
                  <a:pt x="94956" y="454906"/>
                </a:lnTo>
                <a:lnTo>
                  <a:pt x="73697" y="495921"/>
                </a:lnTo>
                <a:lnTo>
                  <a:pt x="54876" y="537790"/>
                </a:lnTo>
                <a:lnTo>
                  <a:pt x="38616" y="580390"/>
                </a:lnTo>
                <a:lnTo>
                  <a:pt x="25039" y="623600"/>
                </a:lnTo>
                <a:lnTo>
                  <a:pt x="14267" y="667298"/>
                </a:lnTo>
                <a:lnTo>
                  <a:pt x="6422" y="711362"/>
                </a:lnTo>
                <a:lnTo>
                  <a:pt x="1625" y="755670"/>
                </a:lnTo>
                <a:lnTo>
                  <a:pt x="0" y="800100"/>
                </a:lnTo>
                <a:lnTo>
                  <a:pt x="0" y="4000500"/>
                </a:lnTo>
                <a:lnTo>
                  <a:pt x="1625" y="4044929"/>
                </a:lnTo>
                <a:lnTo>
                  <a:pt x="6422" y="4089237"/>
                </a:lnTo>
                <a:lnTo>
                  <a:pt x="14267" y="4133301"/>
                </a:lnTo>
                <a:lnTo>
                  <a:pt x="25039" y="4176999"/>
                </a:lnTo>
                <a:lnTo>
                  <a:pt x="38616" y="4220209"/>
                </a:lnTo>
                <a:lnTo>
                  <a:pt x="54876" y="4262809"/>
                </a:lnTo>
                <a:lnTo>
                  <a:pt x="73697" y="4304678"/>
                </a:lnTo>
                <a:lnTo>
                  <a:pt x="94956" y="4345693"/>
                </a:lnTo>
                <a:lnTo>
                  <a:pt x="118533" y="4385733"/>
                </a:lnTo>
                <a:lnTo>
                  <a:pt x="144304" y="4424675"/>
                </a:lnTo>
                <a:lnTo>
                  <a:pt x="172149" y="4462397"/>
                </a:lnTo>
                <a:lnTo>
                  <a:pt x="201945" y="4498779"/>
                </a:lnTo>
                <a:lnTo>
                  <a:pt x="233570" y="4533696"/>
                </a:lnTo>
                <a:lnTo>
                  <a:pt x="266903" y="4567029"/>
                </a:lnTo>
                <a:lnTo>
                  <a:pt x="301820" y="4598654"/>
                </a:lnTo>
                <a:lnTo>
                  <a:pt x="338202" y="4628450"/>
                </a:lnTo>
                <a:lnTo>
                  <a:pt x="375924" y="4656295"/>
                </a:lnTo>
                <a:lnTo>
                  <a:pt x="414866" y="4682066"/>
                </a:lnTo>
                <a:lnTo>
                  <a:pt x="454906" y="4705643"/>
                </a:lnTo>
                <a:lnTo>
                  <a:pt x="495921" y="4726902"/>
                </a:lnTo>
                <a:lnTo>
                  <a:pt x="537790" y="4745723"/>
                </a:lnTo>
                <a:lnTo>
                  <a:pt x="580390" y="4761983"/>
                </a:lnTo>
                <a:lnTo>
                  <a:pt x="623600" y="4775560"/>
                </a:lnTo>
                <a:lnTo>
                  <a:pt x="667298" y="4786332"/>
                </a:lnTo>
                <a:lnTo>
                  <a:pt x="711362" y="4794177"/>
                </a:lnTo>
                <a:lnTo>
                  <a:pt x="755670" y="4798974"/>
                </a:lnTo>
                <a:lnTo>
                  <a:pt x="800100" y="4800600"/>
                </a:lnTo>
                <a:lnTo>
                  <a:pt x="4000500" y="4800600"/>
                </a:lnTo>
                <a:lnTo>
                  <a:pt x="4044929" y="4798974"/>
                </a:lnTo>
                <a:lnTo>
                  <a:pt x="4089237" y="4794177"/>
                </a:lnTo>
                <a:lnTo>
                  <a:pt x="4133301" y="4786332"/>
                </a:lnTo>
                <a:lnTo>
                  <a:pt x="4176999" y="4775560"/>
                </a:lnTo>
                <a:lnTo>
                  <a:pt x="4220209" y="4761983"/>
                </a:lnTo>
                <a:lnTo>
                  <a:pt x="4262809" y="4745723"/>
                </a:lnTo>
                <a:lnTo>
                  <a:pt x="4304678" y="4726902"/>
                </a:lnTo>
                <a:lnTo>
                  <a:pt x="4345693" y="4705643"/>
                </a:lnTo>
                <a:lnTo>
                  <a:pt x="4385733" y="4682066"/>
                </a:lnTo>
                <a:lnTo>
                  <a:pt x="4424675" y="4656295"/>
                </a:lnTo>
                <a:lnTo>
                  <a:pt x="4462397" y="4628450"/>
                </a:lnTo>
                <a:lnTo>
                  <a:pt x="4498779" y="4598654"/>
                </a:lnTo>
                <a:lnTo>
                  <a:pt x="4533696" y="4567029"/>
                </a:lnTo>
                <a:lnTo>
                  <a:pt x="4567029" y="4533696"/>
                </a:lnTo>
                <a:lnTo>
                  <a:pt x="4598654" y="4498779"/>
                </a:lnTo>
                <a:lnTo>
                  <a:pt x="4628450" y="4462397"/>
                </a:lnTo>
                <a:lnTo>
                  <a:pt x="4656295" y="4424675"/>
                </a:lnTo>
                <a:lnTo>
                  <a:pt x="4682066" y="4385733"/>
                </a:lnTo>
                <a:lnTo>
                  <a:pt x="4705643" y="4345693"/>
                </a:lnTo>
                <a:lnTo>
                  <a:pt x="4726902" y="4304678"/>
                </a:lnTo>
                <a:lnTo>
                  <a:pt x="4745723" y="4262809"/>
                </a:lnTo>
                <a:lnTo>
                  <a:pt x="4761983" y="4220209"/>
                </a:lnTo>
                <a:lnTo>
                  <a:pt x="4775560" y="4176999"/>
                </a:lnTo>
                <a:lnTo>
                  <a:pt x="4786332" y="4133301"/>
                </a:lnTo>
                <a:lnTo>
                  <a:pt x="4794177" y="4089237"/>
                </a:lnTo>
                <a:lnTo>
                  <a:pt x="4798974" y="4044929"/>
                </a:lnTo>
                <a:lnTo>
                  <a:pt x="4800600" y="4000500"/>
                </a:lnTo>
                <a:lnTo>
                  <a:pt x="4800600" y="800100"/>
                </a:lnTo>
                <a:lnTo>
                  <a:pt x="4798974" y="755670"/>
                </a:lnTo>
                <a:lnTo>
                  <a:pt x="4794177" y="711362"/>
                </a:lnTo>
                <a:lnTo>
                  <a:pt x="4786332" y="667298"/>
                </a:lnTo>
                <a:lnTo>
                  <a:pt x="4775560" y="623600"/>
                </a:lnTo>
                <a:lnTo>
                  <a:pt x="4761983" y="580390"/>
                </a:lnTo>
                <a:lnTo>
                  <a:pt x="4745723" y="537790"/>
                </a:lnTo>
                <a:lnTo>
                  <a:pt x="4726902" y="495921"/>
                </a:lnTo>
                <a:lnTo>
                  <a:pt x="4705643" y="454906"/>
                </a:lnTo>
                <a:lnTo>
                  <a:pt x="4682066" y="414866"/>
                </a:lnTo>
                <a:lnTo>
                  <a:pt x="4656295" y="375924"/>
                </a:lnTo>
                <a:lnTo>
                  <a:pt x="4628450" y="338202"/>
                </a:lnTo>
                <a:lnTo>
                  <a:pt x="4598654" y="301820"/>
                </a:lnTo>
                <a:lnTo>
                  <a:pt x="4567029" y="266903"/>
                </a:lnTo>
                <a:lnTo>
                  <a:pt x="4533696" y="233570"/>
                </a:lnTo>
                <a:lnTo>
                  <a:pt x="4498779" y="201945"/>
                </a:lnTo>
                <a:lnTo>
                  <a:pt x="4462397" y="172149"/>
                </a:lnTo>
                <a:lnTo>
                  <a:pt x="4424675" y="144304"/>
                </a:lnTo>
                <a:lnTo>
                  <a:pt x="4385733" y="118533"/>
                </a:lnTo>
                <a:lnTo>
                  <a:pt x="4345693" y="94956"/>
                </a:lnTo>
                <a:lnTo>
                  <a:pt x="4304678" y="73697"/>
                </a:lnTo>
                <a:lnTo>
                  <a:pt x="4262809" y="54876"/>
                </a:lnTo>
                <a:lnTo>
                  <a:pt x="4220209" y="38616"/>
                </a:lnTo>
                <a:lnTo>
                  <a:pt x="4176999" y="25039"/>
                </a:lnTo>
                <a:lnTo>
                  <a:pt x="4133301" y="14267"/>
                </a:lnTo>
                <a:lnTo>
                  <a:pt x="4089237" y="6422"/>
                </a:lnTo>
                <a:lnTo>
                  <a:pt x="4044929" y="1625"/>
                </a:lnTo>
                <a:lnTo>
                  <a:pt x="40005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40130" y="1246647"/>
            <a:ext cx="89828" cy="3455"/>
          </a:xfrm>
          <a:custGeom>
            <a:avLst/>
            <a:gdLst/>
            <a:ahLst/>
            <a:cxnLst/>
            <a:rect l="l" t="t" r="r" b="b"/>
            <a:pathLst>
              <a:path w="99060" h="3809">
                <a:moveTo>
                  <a:pt x="99060" y="0"/>
                </a:moveTo>
                <a:lnTo>
                  <a:pt x="72389" y="0"/>
                </a:lnTo>
                <a:lnTo>
                  <a:pt x="54292" y="238"/>
                </a:lnTo>
                <a:lnTo>
                  <a:pt x="36194" y="952"/>
                </a:lnTo>
                <a:lnTo>
                  <a:pt x="18097" y="2143"/>
                </a:lnTo>
                <a:lnTo>
                  <a:pt x="0" y="381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34179" y="1257012"/>
            <a:ext cx="63340" cy="14971"/>
          </a:xfrm>
          <a:custGeom>
            <a:avLst/>
            <a:gdLst/>
            <a:ahLst/>
            <a:cxnLst/>
            <a:rect l="l" t="t" r="r" b="b"/>
            <a:pathLst>
              <a:path w="69850" h="16509">
                <a:moveTo>
                  <a:pt x="69850" y="0"/>
                </a:moveTo>
                <a:lnTo>
                  <a:pt x="52506" y="3294"/>
                </a:lnTo>
                <a:lnTo>
                  <a:pt x="34925" y="7302"/>
                </a:lnTo>
                <a:lnTo>
                  <a:pt x="17343" y="11787"/>
                </a:lnTo>
                <a:lnTo>
                  <a:pt x="0" y="1651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33986" y="1285803"/>
            <a:ext cx="59885" cy="25336"/>
          </a:xfrm>
          <a:custGeom>
            <a:avLst/>
            <a:gdLst/>
            <a:ahLst/>
            <a:cxnLst/>
            <a:rect l="l" t="t" r="r" b="b"/>
            <a:pathLst>
              <a:path w="66039" h="27940">
                <a:moveTo>
                  <a:pt x="66039" y="0"/>
                </a:moveTo>
                <a:lnTo>
                  <a:pt x="49113" y="6687"/>
                </a:lnTo>
                <a:lnTo>
                  <a:pt x="32543" y="13493"/>
                </a:lnTo>
                <a:lnTo>
                  <a:pt x="16212" y="20538"/>
                </a:lnTo>
                <a:lnTo>
                  <a:pt x="0" y="2794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9552" y="1330717"/>
            <a:ext cx="56430" cy="33397"/>
          </a:xfrm>
          <a:custGeom>
            <a:avLst/>
            <a:gdLst/>
            <a:ahLst/>
            <a:cxnLst/>
            <a:rect l="l" t="t" r="r" b="b"/>
            <a:pathLst>
              <a:path w="62230" h="36830">
                <a:moveTo>
                  <a:pt x="62230" y="0"/>
                </a:moveTo>
                <a:lnTo>
                  <a:pt x="46255" y="8790"/>
                </a:lnTo>
                <a:lnTo>
                  <a:pt x="30638" y="17938"/>
                </a:lnTo>
                <a:lnTo>
                  <a:pt x="15259" y="27324"/>
                </a:lnTo>
                <a:lnTo>
                  <a:pt x="0" y="3682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53179" y="1388299"/>
            <a:ext cx="51824" cy="41459"/>
          </a:xfrm>
          <a:custGeom>
            <a:avLst/>
            <a:gdLst/>
            <a:ahLst/>
            <a:cxnLst/>
            <a:rect l="l" t="t" r="r" b="b"/>
            <a:pathLst>
              <a:path w="57150" h="45719">
                <a:moveTo>
                  <a:pt x="57150" y="0"/>
                </a:moveTo>
                <a:lnTo>
                  <a:pt x="42862" y="10715"/>
                </a:lnTo>
                <a:lnTo>
                  <a:pt x="28575" y="21907"/>
                </a:lnTo>
                <a:lnTo>
                  <a:pt x="14287" y="33575"/>
                </a:lnTo>
                <a:lnTo>
                  <a:pt x="0" y="4571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76020" y="1457398"/>
            <a:ext cx="46065" cy="47216"/>
          </a:xfrm>
          <a:custGeom>
            <a:avLst/>
            <a:gdLst/>
            <a:ahLst/>
            <a:cxnLst/>
            <a:rect l="l" t="t" r="r" b="b"/>
            <a:pathLst>
              <a:path w="50800" h="52069">
                <a:moveTo>
                  <a:pt x="50800" y="0"/>
                </a:moveTo>
                <a:lnTo>
                  <a:pt x="37683" y="12600"/>
                </a:lnTo>
                <a:lnTo>
                  <a:pt x="24923" y="25558"/>
                </a:lnTo>
                <a:lnTo>
                  <a:pt x="12402" y="38754"/>
                </a:lnTo>
                <a:lnTo>
                  <a:pt x="0" y="5206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09224" y="1536860"/>
            <a:ext cx="39156" cy="52974"/>
          </a:xfrm>
          <a:custGeom>
            <a:avLst/>
            <a:gdLst/>
            <a:ahLst/>
            <a:cxnLst/>
            <a:rect l="l" t="t" r="r" b="b"/>
            <a:pathLst>
              <a:path w="43180" h="58419">
                <a:moveTo>
                  <a:pt x="43180" y="0"/>
                </a:moveTo>
                <a:lnTo>
                  <a:pt x="31968" y="14307"/>
                </a:lnTo>
                <a:lnTo>
                  <a:pt x="21113" y="28733"/>
                </a:lnTo>
                <a:lnTo>
                  <a:pt x="10497" y="43398"/>
                </a:lnTo>
                <a:lnTo>
                  <a:pt x="0" y="5842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353946" y="1624384"/>
            <a:ext cx="32246" cy="57582"/>
          </a:xfrm>
          <a:custGeom>
            <a:avLst/>
            <a:gdLst/>
            <a:ahLst/>
            <a:cxnLst/>
            <a:rect l="l" t="t" r="r" b="b"/>
            <a:pathLst>
              <a:path w="35560" h="63500">
                <a:moveTo>
                  <a:pt x="35559" y="0"/>
                </a:moveTo>
                <a:lnTo>
                  <a:pt x="26074" y="15994"/>
                </a:lnTo>
                <a:lnTo>
                  <a:pt x="16827" y="31750"/>
                </a:lnTo>
                <a:lnTo>
                  <a:pt x="8056" y="47505"/>
                </a:lnTo>
                <a:lnTo>
                  <a:pt x="0" y="6350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311335" y="1719970"/>
            <a:ext cx="24184" cy="61037"/>
          </a:xfrm>
          <a:custGeom>
            <a:avLst/>
            <a:gdLst/>
            <a:ahLst/>
            <a:cxnLst/>
            <a:rect l="l" t="t" r="r" b="b"/>
            <a:pathLst>
              <a:path w="26669" h="67310">
                <a:moveTo>
                  <a:pt x="26670" y="0"/>
                </a:moveTo>
                <a:lnTo>
                  <a:pt x="19288" y="16946"/>
                </a:lnTo>
                <a:lnTo>
                  <a:pt x="12382" y="33654"/>
                </a:lnTo>
                <a:lnTo>
                  <a:pt x="5953" y="50363"/>
                </a:lnTo>
                <a:lnTo>
                  <a:pt x="0" y="6730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86000" y="1822466"/>
            <a:ext cx="13820" cy="63340"/>
          </a:xfrm>
          <a:custGeom>
            <a:avLst/>
            <a:gdLst/>
            <a:ahLst/>
            <a:cxnLst/>
            <a:rect l="l" t="t" r="r" b="b"/>
            <a:pathLst>
              <a:path w="15239" h="69850">
                <a:moveTo>
                  <a:pt x="15239" y="0"/>
                </a:moveTo>
                <a:lnTo>
                  <a:pt x="10715" y="17343"/>
                </a:lnTo>
                <a:lnTo>
                  <a:pt x="6667" y="34925"/>
                </a:lnTo>
                <a:lnTo>
                  <a:pt x="3095" y="52506"/>
                </a:lnTo>
                <a:lnTo>
                  <a:pt x="0" y="6985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80242" y="1928416"/>
            <a:ext cx="1152" cy="65643"/>
          </a:xfrm>
          <a:custGeom>
            <a:avLst/>
            <a:gdLst/>
            <a:ahLst/>
            <a:cxnLst/>
            <a:rect l="l" t="t" r="r" b="b"/>
            <a:pathLst>
              <a:path w="1269" h="72389">
                <a:moveTo>
                  <a:pt x="1269" y="0"/>
                </a:moveTo>
                <a:lnTo>
                  <a:pt x="535" y="11648"/>
                </a:lnTo>
                <a:lnTo>
                  <a:pt x="158" y="23653"/>
                </a:lnTo>
                <a:lnTo>
                  <a:pt x="19" y="35897"/>
                </a:lnTo>
                <a:lnTo>
                  <a:pt x="0" y="48260"/>
                </a:ln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80242" y="2035519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280242" y="2143772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80242" y="2252027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280242" y="2360280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80242" y="2467383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280242" y="2575636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280242" y="2683891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280242" y="2790993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280242" y="2899247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280242" y="3007500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280242" y="3114603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280242" y="3222857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280242" y="3331111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280242" y="3438212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280242" y="3546467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280242" y="3654721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280242" y="3761822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280242" y="3870076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280242" y="3978331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280242" y="4085433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280242" y="4193686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280242" y="4301940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280242" y="4409043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280242" y="4517297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280242" y="4625550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280242" y="4732654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0"/>
                </a:moveTo>
                <a:lnTo>
                  <a:pt x="0" y="7239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280242" y="4840907"/>
            <a:ext cx="1152" cy="65643"/>
          </a:xfrm>
          <a:custGeom>
            <a:avLst/>
            <a:gdLst/>
            <a:ahLst/>
            <a:cxnLst/>
            <a:rect l="l" t="t" r="r" b="b"/>
            <a:pathLst>
              <a:path w="1269" h="72389">
                <a:moveTo>
                  <a:pt x="0" y="0"/>
                </a:moveTo>
                <a:lnTo>
                  <a:pt x="0" y="36829"/>
                </a:lnTo>
                <a:lnTo>
                  <a:pt x="19" y="45600"/>
                </a:lnTo>
                <a:lnTo>
                  <a:pt x="158" y="54609"/>
                </a:lnTo>
                <a:lnTo>
                  <a:pt x="535" y="63619"/>
                </a:lnTo>
                <a:lnTo>
                  <a:pt x="1269" y="7238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284847" y="4949161"/>
            <a:ext cx="12668" cy="64492"/>
          </a:xfrm>
          <a:custGeom>
            <a:avLst/>
            <a:gdLst/>
            <a:ahLst/>
            <a:cxnLst/>
            <a:rect l="l" t="t" r="r" b="b"/>
            <a:pathLst>
              <a:path w="13969" h="71120">
                <a:moveTo>
                  <a:pt x="0" y="0"/>
                </a:moveTo>
                <a:lnTo>
                  <a:pt x="2897" y="17363"/>
                </a:lnTo>
                <a:lnTo>
                  <a:pt x="6032" y="35083"/>
                </a:lnTo>
                <a:lnTo>
                  <a:pt x="9644" y="53042"/>
                </a:lnTo>
                <a:lnTo>
                  <a:pt x="13969" y="7111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309033" y="5053960"/>
            <a:ext cx="21881" cy="62188"/>
          </a:xfrm>
          <a:custGeom>
            <a:avLst/>
            <a:gdLst/>
            <a:ahLst/>
            <a:cxnLst/>
            <a:rect l="l" t="t" r="r" b="b"/>
            <a:pathLst>
              <a:path w="24130" h="68579">
                <a:moveTo>
                  <a:pt x="0" y="0"/>
                </a:moveTo>
                <a:lnTo>
                  <a:pt x="5199" y="17144"/>
                </a:lnTo>
                <a:lnTo>
                  <a:pt x="11112" y="34289"/>
                </a:lnTo>
                <a:lnTo>
                  <a:pt x="17502" y="51434"/>
                </a:lnTo>
                <a:lnTo>
                  <a:pt x="24130" y="6857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349340" y="5154152"/>
            <a:ext cx="31094" cy="57582"/>
          </a:xfrm>
          <a:custGeom>
            <a:avLst/>
            <a:gdLst/>
            <a:ahLst/>
            <a:cxnLst/>
            <a:rect l="l" t="t" r="r" b="b"/>
            <a:pathLst>
              <a:path w="34289" h="63500">
                <a:moveTo>
                  <a:pt x="0" y="0"/>
                </a:moveTo>
                <a:lnTo>
                  <a:pt x="7858" y="16172"/>
                </a:lnTo>
                <a:lnTo>
                  <a:pt x="16192" y="32226"/>
                </a:lnTo>
                <a:lnTo>
                  <a:pt x="25003" y="48041"/>
                </a:lnTo>
                <a:lnTo>
                  <a:pt x="34289" y="6350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403466" y="5247435"/>
            <a:ext cx="38004" cy="52974"/>
          </a:xfrm>
          <a:custGeom>
            <a:avLst/>
            <a:gdLst/>
            <a:ahLst/>
            <a:cxnLst/>
            <a:rect l="l" t="t" r="r" b="b"/>
            <a:pathLst>
              <a:path w="41910" h="58420">
                <a:moveTo>
                  <a:pt x="0" y="0"/>
                </a:moveTo>
                <a:lnTo>
                  <a:pt x="9763" y="15021"/>
                </a:lnTo>
                <a:lnTo>
                  <a:pt x="20002" y="29686"/>
                </a:lnTo>
                <a:lnTo>
                  <a:pt x="30718" y="44112"/>
                </a:lnTo>
                <a:lnTo>
                  <a:pt x="41910" y="5842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2469109" y="5332655"/>
            <a:ext cx="44914" cy="48369"/>
          </a:xfrm>
          <a:custGeom>
            <a:avLst/>
            <a:gdLst/>
            <a:ahLst/>
            <a:cxnLst/>
            <a:rect l="l" t="t" r="r" b="b"/>
            <a:pathLst>
              <a:path w="49530" h="53339">
                <a:moveTo>
                  <a:pt x="0" y="0"/>
                </a:moveTo>
                <a:lnTo>
                  <a:pt x="11846" y="13870"/>
                </a:lnTo>
                <a:lnTo>
                  <a:pt x="24288" y="27146"/>
                </a:lnTo>
                <a:lnTo>
                  <a:pt x="36968" y="40183"/>
                </a:lnTo>
                <a:lnTo>
                  <a:pt x="49530" y="53339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545118" y="5408663"/>
            <a:ext cx="50672" cy="42611"/>
          </a:xfrm>
          <a:custGeom>
            <a:avLst/>
            <a:gdLst/>
            <a:ahLst/>
            <a:cxnLst/>
            <a:rect l="l" t="t" r="r" b="b"/>
            <a:pathLst>
              <a:path w="55880" h="46989">
                <a:moveTo>
                  <a:pt x="0" y="0"/>
                </a:moveTo>
                <a:lnTo>
                  <a:pt x="13553" y="12164"/>
                </a:lnTo>
                <a:lnTo>
                  <a:pt x="27463" y="23971"/>
                </a:lnTo>
                <a:lnTo>
                  <a:pt x="41612" y="35540"/>
                </a:lnTo>
                <a:lnTo>
                  <a:pt x="55880" y="4699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630338" y="5475460"/>
            <a:ext cx="55279" cy="34549"/>
          </a:xfrm>
          <a:custGeom>
            <a:avLst/>
            <a:gdLst/>
            <a:ahLst/>
            <a:cxnLst/>
            <a:rect l="l" t="t" r="r" b="b"/>
            <a:pathLst>
              <a:path w="60960" h="38100">
                <a:moveTo>
                  <a:pt x="0" y="0"/>
                </a:moveTo>
                <a:lnTo>
                  <a:pt x="15239" y="10239"/>
                </a:lnTo>
                <a:lnTo>
                  <a:pt x="30479" y="20002"/>
                </a:lnTo>
                <a:lnTo>
                  <a:pt x="45719" y="29289"/>
                </a:lnTo>
                <a:lnTo>
                  <a:pt x="60959" y="3810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723622" y="5529586"/>
            <a:ext cx="59885" cy="26487"/>
          </a:xfrm>
          <a:custGeom>
            <a:avLst/>
            <a:gdLst/>
            <a:ahLst/>
            <a:cxnLst/>
            <a:rect l="l" t="t" r="r" b="b"/>
            <a:pathLst>
              <a:path w="66039" h="29210">
                <a:moveTo>
                  <a:pt x="0" y="0"/>
                </a:moveTo>
                <a:lnTo>
                  <a:pt x="16390" y="8135"/>
                </a:lnTo>
                <a:lnTo>
                  <a:pt x="33019" y="15557"/>
                </a:lnTo>
                <a:lnTo>
                  <a:pt x="49649" y="22502"/>
                </a:lnTo>
                <a:lnTo>
                  <a:pt x="66039" y="2921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2823814" y="5571045"/>
            <a:ext cx="63340" cy="16123"/>
          </a:xfrm>
          <a:custGeom>
            <a:avLst/>
            <a:gdLst/>
            <a:ahLst/>
            <a:cxnLst/>
            <a:rect l="l" t="t" r="r" b="b"/>
            <a:pathLst>
              <a:path w="69850" h="17779">
                <a:moveTo>
                  <a:pt x="0" y="0"/>
                </a:moveTo>
                <a:lnTo>
                  <a:pt x="17164" y="4742"/>
                </a:lnTo>
                <a:lnTo>
                  <a:pt x="34448" y="9366"/>
                </a:lnTo>
                <a:lnTo>
                  <a:pt x="51970" y="13751"/>
                </a:lnTo>
                <a:lnTo>
                  <a:pt x="69850" y="1778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928614" y="5594078"/>
            <a:ext cx="65643" cy="5758"/>
          </a:xfrm>
          <a:custGeom>
            <a:avLst/>
            <a:gdLst/>
            <a:ahLst/>
            <a:cxnLst/>
            <a:rect l="l" t="t" r="r" b="b"/>
            <a:pathLst>
              <a:path w="72389" h="6350">
                <a:moveTo>
                  <a:pt x="0" y="0"/>
                </a:moveTo>
                <a:lnTo>
                  <a:pt x="18097" y="2420"/>
                </a:lnTo>
                <a:lnTo>
                  <a:pt x="36194" y="4127"/>
                </a:lnTo>
                <a:lnTo>
                  <a:pt x="54292" y="5357"/>
                </a:lnTo>
                <a:lnTo>
                  <a:pt x="72389" y="635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036867" y="5599836"/>
            <a:ext cx="64492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2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143970" y="5599836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252223" y="5599836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360477" y="5599836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467580" y="5599836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3575834" y="5599836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3684087" y="5599836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791190" y="5599836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3899444" y="5599836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4007698" y="5599836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4114799" y="5599836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4223054" y="5599836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331308" y="5599836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439562" y="5599836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4546663" y="5599836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4654918" y="5599836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4762020" y="5599836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4870273" y="5599836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4978527" y="5599836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5085630" y="5599836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5193884" y="5599836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5302137" y="5599836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5410391" y="5599836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5517494" y="5599836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5625748" y="5599836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5732850" y="5599836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5841104" y="5599836"/>
            <a:ext cx="65643" cy="0"/>
          </a:xfrm>
          <a:custGeom>
            <a:avLst/>
            <a:gdLst/>
            <a:ahLst/>
            <a:cxnLst/>
            <a:rect l="l" t="t" r="r" b="b"/>
            <a:pathLst>
              <a:path w="72390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5949357" y="5589472"/>
            <a:ext cx="65643" cy="9213"/>
          </a:xfrm>
          <a:custGeom>
            <a:avLst/>
            <a:gdLst/>
            <a:ahLst/>
            <a:cxnLst/>
            <a:rect l="l" t="t" r="r" b="b"/>
            <a:pathLst>
              <a:path w="72390" h="10160">
                <a:moveTo>
                  <a:pt x="0" y="10159"/>
                </a:moveTo>
                <a:lnTo>
                  <a:pt x="18097" y="8215"/>
                </a:lnTo>
                <a:lnTo>
                  <a:pt x="36194" y="6032"/>
                </a:lnTo>
                <a:lnTo>
                  <a:pt x="54292" y="3373"/>
                </a:lnTo>
                <a:lnTo>
                  <a:pt x="7238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6055308" y="5560681"/>
            <a:ext cx="63340" cy="19578"/>
          </a:xfrm>
          <a:custGeom>
            <a:avLst/>
            <a:gdLst/>
            <a:ahLst/>
            <a:cxnLst/>
            <a:rect l="l" t="t" r="r" b="b"/>
            <a:pathLst>
              <a:path w="69850" h="21589">
                <a:moveTo>
                  <a:pt x="0" y="21589"/>
                </a:moveTo>
                <a:lnTo>
                  <a:pt x="17343" y="16787"/>
                </a:lnTo>
                <a:lnTo>
                  <a:pt x="34925" y="11747"/>
                </a:lnTo>
                <a:lnTo>
                  <a:pt x="52506" y="6230"/>
                </a:lnTo>
                <a:lnTo>
                  <a:pt x="6985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6157805" y="5515767"/>
            <a:ext cx="58733" cy="28791"/>
          </a:xfrm>
          <a:custGeom>
            <a:avLst/>
            <a:gdLst/>
            <a:ahLst/>
            <a:cxnLst/>
            <a:rect l="l" t="t" r="r" b="b"/>
            <a:pathLst>
              <a:path w="64770" h="31750">
                <a:moveTo>
                  <a:pt x="0" y="31750"/>
                </a:moveTo>
                <a:lnTo>
                  <a:pt x="16192" y="24824"/>
                </a:lnTo>
                <a:lnTo>
                  <a:pt x="32384" y="17303"/>
                </a:lnTo>
                <a:lnTo>
                  <a:pt x="48577" y="9068"/>
                </a:lnTo>
                <a:lnTo>
                  <a:pt x="6476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6253390" y="5458185"/>
            <a:ext cx="54127" cy="36852"/>
          </a:xfrm>
          <a:custGeom>
            <a:avLst/>
            <a:gdLst/>
            <a:ahLst/>
            <a:cxnLst/>
            <a:rect l="l" t="t" r="r" b="b"/>
            <a:pathLst>
              <a:path w="59690" h="40639">
                <a:moveTo>
                  <a:pt x="0" y="40640"/>
                </a:moveTo>
                <a:lnTo>
                  <a:pt x="15220" y="30896"/>
                </a:lnTo>
                <a:lnTo>
                  <a:pt x="30321" y="20796"/>
                </a:lnTo>
                <a:lnTo>
                  <a:pt x="45184" y="10457"/>
                </a:lnTo>
                <a:lnTo>
                  <a:pt x="596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6340914" y="5389087"/>
            <a:ext cx="49520" cy="43762"/>
          </a:xfrm>
          <a:custGeom>
            <a:avLst/>
            <a:gdLst/>
            <a:ahLst/>
            <a:cxnLst/>
            <a:rect l="l" t="t" r="r" b="b"/>
            <a:pathLst>
              <a:path w="54609" h="48260">
                <a:moveTo>
                  <a:pt x="0" y="48260"/>
                </a:moveTo>
                <a:lnTo>
                  <a:pt x="14069" y="36075"/>
                </a:lnTo>
                <a:lnTo>
                  <a:pt x="27781" y="24130"/>
                </a:lnTo>
                <a:lnTo>
                  <a:pt x="41255" y="12184"/>
                </a:lnTo>
                <a:lnTo>
                  <a:pt x="54609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6420378" y="5309623"/>
            <a:ext cx="43762" cy="49520"/>
          </a:xfrm>
          <a:custGeom>
            <a:avLst/>
            <a:gdLst/>
            <a:ahLst/>
            <a:cxnLst/>
            <a:rect l="l" t="t" r="r" b="b"/>
            <a:pathLst>
              <a:path w="48259" h="54610">
                <a:moveTo>
                  <a:pt x="0" y="54609"/>
                </a:moveTo>
                <a:lnTo>
                  <a:pt x="12362" y="41255"/>
                </a:lnTo>
                <a:lnTo>
                  <a:pt x="24606" y="27781"/>
                </a:lnTo>
                <a:lnTo>
                  <a:pt x="36611" y="14069"/>
                </a:lnTo>
                <a:lnTo>
                  <a:pt x="4825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6489476" y="5222099"/>
            <a:ext cx="36852" cy="54127"/>
          </a:xfrm>
          <a:custGeom>
            <a:avLst/>
            <a:gdLst/>
            <a:ahLst/>
            <a:cxnLst/>
            <a:rect l="l" t="t" r="r" b="b"/>
            <a:pathLst>
              <a:path w="40640" h="59689">
                <a:moveTo>
                  <a:pt x="0" y="59690"/>
                </a:moveTo>
                <a:lnTo>
                  <a:pt x="10993" y="45184"/>
                </a:lnTo>
                <a:lnTo>
                  <a:pt x="21272" y="30321"/>
                </a:lnTo>
                <a:lnTo>
                  <a:pt x="31075" y="15220"/>
                </a:lnTo>
                <a:lnTo>
                  <a:pt x="4064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6548209" y="5126513"/>
            <a:ext cx="28791" cy="58733"/>
          </a:xfrm>
          <a:custGeom>
            <a:avLst/>
            <a:gdLst/>
            <a:ahLst/>
            <a:cxnLst/>
            <a:rect l="l" t="t" r="r" b="b"/>
            <a:pathLst>
              <a:path w="31750" h="64770">
                <a:moveTo>
                  <a:pt x="0" y="64770"/>
                </a:moveTo>
                <a:lnTo>
                  <a:pt x="8532" y="49291"/>
                </a:lnTo>
                <a:lnTo>
                  <a:pt x="16827" y="33337"/>
                </a:lnTo>
                <a:lnTo>
                  <a:pt x="24645" y="16906"/>
                </a:lnTo>
                <a:lnTo>
                  <a:pt x="3175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6593123" y="5025169"/>
            <a:ext cx="19578" cy="62188"/>
          </a:xfrm>
          <a:custGeom>
            <a:avLst/>
            <a:gdLst/>
            <a:ahLst/>
            <a:cxnLst/>
            <a:rect l="l" t="t" r="r" b="b"/>
            <a:pathLst>
              <a:path w="21590" h="68579">
                <a:moveTo>
                  <a:pt x="0" y="68579"/>
                </a:moveTo>
                <a:lnTo>
                  <a:pt x="6409" y="51434"/>
                </a:lnTo>
                <a:lnTo>
                  <a:pt x="12223" y="34289"/>
                </a:lnTo>
                <a:lnTo>
                  <a:pt x="17323" y="17144"/>
                </a:lnTo>
                <a:lnTo>
                  <a:pt x="2159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6623065" y="4919218"/>
            <a:ext cx="8061" cy="64492"/>
          </a:xfrm>
          <a:custGeom>
            <a:avLst/>
            <a:gdLst/>
            <a:ahLst/>
            <a:cxnLst/>
            <a:rect l="l" t="t" r="r" b="b"/>
            <a:pathLst>
              <a:path w="8890" h="71120">
                <a:moveTo>
                  <a:pt x="0" y="71120"/>
                </a:moveTo>
                <a:lnTo>
                  <a:pt x="2817" y="53042"/>
                </a:lnTo>
                <a:lnTo>
                  <a:pt x="5397" y="35083"/>
                </a:lnTo>
                <a:lnTo>
                  <a:pt x="7500" y="17363"/>
                </a:lnTo>
                <a:lnTo>
                  <a:pt x="8889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6633431" y="4794265"/>
            <a:ext cx="0" cy="99041"/>
          </a:xfrm>
          <a:custGeom>
            <a:avLst/>
            <a:gdLst/>
            <a:ahLst/>
            <a:cxnLst/>
            <a:rect l="l" t="t" r="r" b="b"/>
            <a:pathLst>
              <a:path h="109220">
                <a:moveTo>
                  <a:pt x="0" y="0"/>
                </a:moveTo>
                <a:lnTo>
                  <a:pt x="0" y="109219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6633431" y="4702711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6633431" y="4594457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6633431" y="4487354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6633431" y="4379101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6633431" y="4271999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6633431" y="4163744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6633431" y="4055490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6633431" y="3947237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6633431" y="3840135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6633431" y="3731880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6633431" y="3623626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6633431" y="3516525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6633431" y="3408271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6633431" y="3301168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6633431" y="3192915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6633431" y="3084661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6633431" y="2976407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6633431" y="2869304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6633431" y="2761051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6633431" y="2652797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6633431" y="2545694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6633431" y="2437440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6633431" y="2329187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6633431" y="2222083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6633431" y="2113830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89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6633431" y="2005576"/>
            <a:ext cx="0" cy="65643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39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6628823" y="1898474"/>
            <a:ext cx="4607" cy="64492"/>
          </a:xfrm>
          <a:custGeom>
            <a:avLst/>
            <a:gdLst/>
            <a:ahLst/>
            <a:cxnLst/>
            <a:rect l="l" t="t" r="r" b="b"/>
            <a:pathLst>
              <a:path w="5079" h="71119">
                <a:moveTo>
                  <a:pt x="5079" y="71119"/>
                </a:moveTo>
                <a:lnTo>
                  <a:pt x="4643" y="53220"/>
                </a:lnTo>
                <a:lnTo>
                  <a:pt x="3492" y="35559"/>
                </a:lnTo>
                <a:lnTo>
                  <a:pt x="1865" y="17899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6604640" y="1793675"/>
            <a:ext cx="17275" cy="63340"/>
          </a:xfrm>
          <a:custGeom>
            <a:avLst/>
            <a:gdLst/>
            <a:ahLst/>
            <a:cxnLst/>
            <a:rect l="l" t="t" r="r" b="b"/>
            <a:pathLst>
              <a:path w="19050" h="69850">
                <a:moveTo>
                  <a:pt x="19050" y="69850"/>
                </a:moveTo>
                <a:lnTo>
                  <a:pt x="15001" y="51970"/>
                </a:lnTo>
                <a:lnTo>
                  <a:pt x="10477" y="34448"/>
                </a:lnTo>
                <a:lnTo>
                  <a:pt x="5476" y="17164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6565483" y="1692330"/>
            <a:ext cx="25336" cy="61037"/>
          </a:xfrm>
          <a:custGeom>
            <a:avLst/>
            <a:gdLst/>
            <a:ahLst/>
            <a:cxnLst/>
            <a:rect l="l" t="t" r="r" b="b"/>
            <a:pathLst>
              <a:path w="27940" h="67310">
                <a:moveTo>
                  <a:pt x="27939" y="67310"/>
                </a:moveTo>
                <a:lnTo>
                  <a:pt x="21788" y="50363"/>
                </a:lnTo>
                <a:lnTo>
                  <a:pt x="14922" y="33654"/>
                </a:lnTo>
                <a:lnTo>
                  <a:pt x="7580" y="16946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6511357" y="1599048"/>
            <a:ext cx="33397" cy="56430"/>
          </a:xfrm>
          <a:custGeom>
            <a:avLst/>
            <a:gdLst/>
            <a:ahLst/>
            <a:cxnLst/>
            <a:rect l="l" t="t" r="r" b="b"/>
            <a:pathLst>
              <a:path w="36829" h="62230">
                <a:moveTo>
                  <a:pt x="36829" y="62229"/>
                </a:moveTo>
                <a:lnTo>
                  <a:pt x="28039" y="46255"/>
                </a:lnTo>
                <a:lnTo>
                  <a:pt x="18891" y="30638"/>
                </a:lnTo>
                <a:lnTo>
                  <a:pt x="9505" y="15259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6444561" y="1513826"/>
            <a:ext cx="41459" cy="50672"/>
          </a:xfrm>
          <a:custGeom>
            <a:avLst/>
            <a:gdLst/>
            <a:ahLst/>
            <a:cxnLst/>
            <a:rect l="l" t="t" r="r" b="b"/>
            <a:pathLst>
              <a:path w="45720" h="55880">
                <a:moveTo>
                  <a:pt x="45720" y="55880"/>
                </a:moveTo>
                <a:lnTo>
                  <a:pt x="35004" y="41612"/>
                </a:lnTo>
                <a:lnTo>
                  <a:pt x="23812" y="27463"/>
                </a:lnTo>
                <a:lnTo>
                  <a:pt x="12144" y="13553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6368555" y="1437818"/>
            <a:ext cx="47216" cy="44914"/>
          </a:xfrm>
          <a:custGeom>
            <a:avLst/>
            <a:gdLst/>
            <a:ahLst/>
            <a:cxnLst/>
            <a:rect l="l" t="t" r="r" b="b"/>
            <a:pathLst>
              <a:path w="52070" h="49530">
                <a:moveTo>
                  <a:pt x="52070" y="49529"/>
                </a:moveTo>
                <a:lnTo>
                  <a:pt x="39469" y="36433"/>
                </a:lnTo>
                <a:lnTo>
                  <a:pt x="26511" y="23812"/>
                </a:lnTo>
                <a:lnTo>
                  <a:pt x="13315" y="11668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6283333" y="1371024"/>
            <a:ext cx="52974" cy="39156"/>
          </a:xfrm>
          <a:custGeom>
            <a:avLst/>
            <a:gdLst/>
            <a:ahLst/>
            <a:cxnLst/>
            <a:rect l="l" t="t" r="r" b="b"/>
            <a:pathLst>
              <a:path w="58420" h="43180">
                <a:moveTo>
                  <a:pt x="58420" y="43179"/>
                </a:moveTo>
                <a:lnTo>
                  <a:pt x="44112" y="31968"/>
                </a:lnTo>
                <a:lnTo>
                  <a:pt x="29686" y="21113"/>
                </a:lnTo>
                <a:lnTo>
                  <a:pt x="15021" y="10497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6190050" y="1316896"/>
            <a:ext cx="57582" cy="31094"/>
          </a:xfrm>
          <a:custGeom>
            <a:avLst/>
            <a:gdLst/>
            <a:ahLst/>
            <a:cxnLst/>
            <a:rect l="l" t="t" r="r" b="b"/>
            <a:pathLst>
              <a:path w="63500" h="34290">
                <a:moveTo>
                  <a:pt x="63500" y="34289"/>
                </a:moveTo>
                <a:lnTo>
                  <a:pt x="48041" y="25003"/>
                </a:lnTo>
                <a:lnTo>
                  <a:pt x="32226" y="16192"/>
                </a:lnTo>
                <a:lnTo>
                  <a:pt x="16172" y="7858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6091009" y="1275438"/>
            <a:ext cx="61037" cy="23033"/>
          </a:xfrm>
          <a:custGeom>
            <a:avLst/>
            <a:gdLst/>
            <a:ahLst/>
            <a:cxnLst/>
            <a:rect l="l" t="t" r="r" b="b"/>
            <a:pathLst>
              <a:path w="67309" h="25400">
                <a:moveTo>
                  <a:pt x="67310" y="25400"/>
                </a:moveTo>
                <a:lnTo>
                  <a:pt x="50184" y="18752"/>
                </a:lnTo>
                <a:lnTo>
                  <a:pt x="33178" y="12223"/>
                </a:lnTo>
                <a:lnTo>
                  <a:pt x="16410" y="5933"/>
                </a:lnTo>
                <a:lnTo>
                  <a:pt x="0" y="0"/>
                </a:lnTo>
              </a:path>
            </a:pathLst>
          </a:custGeom>
          <a:ln w="3682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5985059" y="1252406"/>
            <a:ext cx="64492" cy="11516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71119" y="12700"/>
                </a:moveTo>
                <a:lnTo>
                  <a:pt x="53756" y="8929"/>
                </a:lnTo>
                <a:lnTo>
                  <a:pt x="36036" y="5397"/>
                </a:lnTo>
                <a:lnTo>
                  <a:pt x="18077" y="2341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5877956" y="1246647"/>
            <a:ext cx="65643" cy="1152"/>
          </a:xfrm>
          <a:custGeom>
            <a:avLst/>
            <a:gdLst/>
            <a:ahLst/>
            <a:cxnLst/>
            <a:rect l="l" t="t" r="r" b="b"/>
            <a:pathLst>
              <a:path w="72390" h="1269">
                <a:moveTo>
                  <a:pt x="72390" y="1270"/>
                </a:moveTo>
                <a:lnTo>
                  <a:pt x="62666" y="535"/>
                </a:lnTo>
                <a:lnTo>
                  <a:pt x="52705" y="158"/>
                </a:lnTo>
                <a:lnTo>
                  <a:pt x="42743" y="19"/>
                </a:lnTo>
                <a:lnTo>
                  <a:pt x="33020" y="0"/>
                </a:ln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5769703" y="1246647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5661449" y="1246647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5554346" y="1246647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5446092" y="1246647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5337839" y="1246647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5230737" y="1246647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5122482" y="1246647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5014228" y="1246647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4907127" y="1246647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5" name="object 135"/>
          <p:cNvSpPr/>
          <p:nvPr/>
        </p:nvSpPr>
        <p:spPr>
          <a:xfrm>
            <a:off x="4798873" y="1246647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4690618" y="1246647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4583517" y="1246647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4475263" y="1246647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4367009" y="1246647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4259906" y="1246647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1" name="object 141"/>
          <p:cNvSpPr/>
          <p:nvPr/>
        </p:nvSpPr>
        <p:spPr>
          <a:xfrm>
            <a:off x="4151653" y="1246647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4043399" y="1246647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3" name="object 143"/>
          <p:cNvSpPr/>
          <p:nvPr/>
        </p:nvSpPr>
        <p:spPr>
          <a:xfrm>
            <a:off x="3936295" y="1246647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4" name="object 144"/>
          <p:cNvSpPr/>
          <p:nvPr/>
        </p:nvSpPr>
        <p:spPr>
          <a:xfrm>
            <a:off x="3828042" y="1246647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5" name="object 145"/>
          <p:cNvSpPr/>
          <p:nvPr/>
        </p:nvSpPr>
        <p:spPr>
          <a:xfrm>
            <a:off x="3719789" y="1246647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6" name="object 146"/>
          <p:cNvSpPr/>
          <p:nvPr/>
        </p:nvSpPr>
        <p:spPr>
          <a:xfrm>
            <a:off x="3612686" y="1246647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7" name="object 147"/>
          <p:cNvSpPr/>
          <p:nvPr/>
        </p:nvSpPr>
        <p:spPr>
          <a:xfrm>
            <a:off x="3504431" y="1246647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8" name="object 148"/>
          <p:cNvSpPr/>
          <p:nvPr/>
        </p:nvSpPr>
        <p:spPr>
          <a:xfrm>
            <a:off x="3396178" y="1246647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9" name="object 149"/>
          <p:cNvSpPr/>
          <p:nvPr/>
        </p:nvSpPr>
        <p:spPr>
          <a:xfrm>
            <a:off x="3289076" y="1246647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0" name="object 150"/>
          <p:cNvSpPr/>
          <p:nvPr/>
        </p:nvSpPr>
        <p:spPr>
          <a:xfrm>
            <a:off x="3180822" y="1246647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1" name="object 151"/>
          <p:cNvSpPr/>
          <p:nvPr/>
        </p:nvSpPr>
        <p:spPr>
          <a:xfrm>
            <a:off x="3072568" y="1246647"/>
            <a:ext cx="65643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36830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2" name="object 152"/>
          <p:cNvSpPr/>
          <p:nvPr/>
        </p:nvSpPr>
        <p:spPr>
          <a:xfrm>
            <a:off x="2487537" y="1453942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" name="object 153"/>
          <p:cNvSpPr/>
          <p:nvPr/>
        </p:nvSpPr>
        <p:spPr>
          <a:xfrm>
            <a:off x="2487537" y="1453942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4" name="object 154"/>
          <p:cNvSpPr/>
          <p:nvPr/>
        </p:nvSpPr>
        <p:spPr>
          <a:xfrm>
            <a:off x="2487537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/>
          <p:nvPr/>
        </p:nvSpPr>
        <p:spPr>
          <a:xfrm>
            <a:off x="3109421" y="207582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/>
          <p:nvPr/>
        </p:nvSpPr>
        <p:spPr>
          <a:xfrm>
            <a:off x="4145894" y="1453942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/>
          <p:nvPr/>
        </p:nvSpPr>
        <p:spPr>
          <a:xfrm>
            <a:off x="4145894" y="1453942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/>
          <p:nvPr/>
        </p:nvSpPr>
        <p:spPr>
          <a:xfrm>
            <a:off x="4145894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/>
          <p:nvPr/>
        </p:nvSpPr>
        <p:spPr>
          <a:xfrm>
            <a:off x="4767778" y="207582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/>
          <p:nvPr/>
        </p:nvSpPr>
        <p:spPr>
          <a:xfrm>
            <a:off x="5804252" y="1453942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1" name="object 161"/>
          <p:cNvSpPr/>
          <p:nvPr/>
        </p:nvSpPr>
        <p:spPr>
          <a:xfrm>
            <a:off x="5804252" y="1453942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/>
          <p:nvPr/>
        </p:nvSpPr>
        <p:spPr>
          <a:xfrm>
            <a:off x="5804252" y="1453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/>
          <p:nvPr/>
        </p:nvSpPr>
        <p:spPr>
          <a:xfrm>
            <a:off x="6426136" y="207582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" name="object 164"/>
          <p:cNvSpPr/>
          <p:nvPr/>
        </p:nvSpPr>
        <p:spPr>
          <a:xfrm>
            <a:off x="5804252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5" name="object 165"/>
          <p:cNvSpPr/>
          <p:nvPr/>
        </p:nvSpPr>
        <p:spPr>
          <a:xfrm>
            <a:off x="5804252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6" name="object 166"/>
          <p:cNvSpPr/>
          <p:nvPr/>
        </p:nvSpPr>
        <p:spPr>
          <a:xfrm>
            <a:off x="5804252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7" name="object 167"/>
          <p:cNvSpPr/>
          <p:nvPr/>
        </p:nvSpPr>
        <p:spPr>
          <a:xfrm>
            <a:off x="6426136" y="37341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8" name="object 168"/>
          <p:cNvSpPr/>
          <p:nvPr/>
        </p:nvSpPr>
        <p:spPr>
          <a:xfrm>
            <a:off x="4145894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9" name="object 169"/>
          <p:cNvSpPr/>
          <p:nvPr/>
        </p:nvSpPr>
        <p:spPr>
          <a:xfrm>
            <a:off x="4145894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0" name="object 170"/>
          <p:cNvSpPr/>
          <p:nvPr/>
        </p:nvSpPr>
        <p:spPr>
          <a:xfrm>
            <a:off x="41458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1" name="object 171"/>
          <p:cNvSpPr/>
          <p:nvPr/>
        </p:nvSpPr>
        <p:spPr>
          <a:xfrm>
            <a:off x="4767778" y="37341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2" name="object 172"/>
          <p:cNvSpPr/>
          <p:nvPr/>
        </p:nvSpPr>
        <p:spPr>
          <a:xfrm>
            <a:off x="2487537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3" name="object 173"/>
          <p:cNvSpPr/>
          <p:nvPr/>
        </p:nvSpPr>
        <p:spPr>
          <a:xfrm>
            <a:off x="2487537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4" name="object 174"/>
          <p:cNvSpPr/>
          <p:nvPr/>
        </p:nvSpPr>
        <p:spPr>
          <a:xfrm>
            <a:off x="2487537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5" name="object 175"/>
          <p:cNvSpPr/>
          <p:nvPr/>
        </p:nvSpPr>
        <p:spPr>
          <a:xfrm>
            <a:off x="3109421" y="37341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6" name="object 176"/>
          <p:cNvSpPr/>
          <p:nvPr/>
        </p:nvSpPr>
        <p:spPr>
          <a:xfrm>
            <a:off x="4145894" y="4770657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7" name="object 177"/>
          <p:cNvSpPr/>
          <p:nvPr/>
        </p:nvSpPr>
        <p:spPr>
          <a:xfrm>
            <a:off x="4145894" y="4770657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8" name="object 178"/>
          <p:cNvSpPr/>
          <p:nvPr/>
        </p:nvSpPr>
        <p:spPr>
          <a:xfrm>
            <a:off x="4145894" y="477065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9" name="object 179"/>
          <p:cNvSpPr/>
          <p:nvPr/>
        </p:nvSpPr>
        <p:spPr>
          <a:xfrm>
            <a:off x="4767778" y="53925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0" name="object 180"/>
          <p:cNvSpPr/>
          <p:nvPr/>
        </p:nvSpPr>
        <p:spPr>
          <a:xfrm>
            <a:off x="3117482" y="3742246"/>
            <a:ext cx="1119391" cy="1119391"/>
          </a:xfrm>
          <a:custGeom>
            <a:avLst/>
            <a:gdLst/>
            <a:ahLst/>
            <a:cxnLst/>
            <a:rect l="l" t="t" r="r" b="b"/>
            <a:pathLst>
              <a:path w="1234439" h="1234439">
                <a:moveTo>
                  <a:pt x="1234439" y="123444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1" name="object 181"/>
          <p:cNvSpPr/>
          <p:nvPr/>
        </p:nvSpPr>
        <p:spPr>
          <a:xfrm>
            <a:off x="3018442" y="3643205"/>
            <a:ext cx="138196" cy="138196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76200" y="152400"/>
                </a:lnTo>
                <a:lnTo>
                  <a:pt x="15240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2" name="object 182"/>
          <p:cNvSpPr/>
          <p:nvPr/>
        </p:nvSpPr>
        <p:spPr>
          <a:xfrm>
            <a:off x="3018442" y="2083887"/>
            <a:ext cx="1119391" cy="1119391"/>
          </a:xfrm>
          <a:custGeom>
            <a:avLst/>
            <a:gdLst/>
            <a:ahLst/>
            <a:cxnLst/>
            <a:rect l="l" t="t" r="r" b="b"/>
            <a:pathLst>
              <a:path w="1234439" h="1234439">
                <a:moveTo>
                  <a:pt x="0" y="1234439"/>
                </a:moveTo>
                <a:lnTo>
                  <a:pt x="123443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3" name="object 183"/>
          <p:cNvSpPr/>
          <p:nvPr/>
        </p:nvSpPr>
        <p:spPr>
          <a:xfrm>
            <a:off x="4098676" y="1984847"/>
            <a:ext cx="138196" cy="138196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0"/>
                </a:moveTo>
                <a:lnTo>
                  <a:pt x="0" y="76200"/>
                </a:lnTo>
                <a:lnTo>
                  <a:pt x="76200" y="152400"/>
                </a:lnTo>
                <a:lnTo>
                  <a:pt x="152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4" name="object 184"/>
          <p:cNvSpPr/>
          <p:nvPr/>
        </p:nvSpPr>
        <p:spPr>
          <a:xfrm>
            <a:off x="4676799" y="1984847"/>
            <a:ext cx="1119391" cy="1119391"/>
          </a:xfrm>
          <a:custGeom>
            <a:avLst/>
            <a:gdLst/>
            <a:ahLst/>
            <a:cxnLst/>
            <a:rect l="l" t="t" r="r" b="b"/>
            <a:pathLst>
              <a:path w="1234439" h="1234439">
                <a:moveTo>
                  <a:pt x="0" y="0"/>
                </a:moveTo>
                <a:lnTo>
                  <a:pt x="1234439" y="123443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5" name="object 185"/>
          <p:cNvSpPr/>
          <p:nvPr/>
        </p:nvSpPr>
        <p:spPr>
          <a:xfrm>
            <a:off x="5757034" y="3065082"/>
            <a:ext cx="138196" cy="138196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0" y="76200"/>
                </a:lnTo>
                <a:lnTo>
                  <a:pt x="152400" y="1524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6" name="object 186"/>
          <p:cNvSpPr/>
          <p:nvPr/>
        </p:nvSpPr>
        <p:spPr>
          <a:xfrm>
            <a:off x="3117482" y="2083887"/>
            <a:ext cx="1119391" cy="1119391"/>
          </a:xfrm>
          <a:custGeom>
            <a:avLst/>
            <a:gdLst/>
            <a:ahLst/>
            <a:cxnLst/>
            <a:rect l="l" t="t" r="r" b="b"/>
            <a:pathLst>
              <a:path w="1234439" h="1234439">
                <a:moveTo>
                  <a:pt x="1234439" y="1234439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7" name="object 187"/>
          <p:cNvSpPr/>
          <p:nvPr/>
        </p:nvSpPr>
        <p:spPr>
          <a:xfrm>
            <a:off x="3018442" y="1984847"/>
            <a:ext cx="138196" cy="138196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0"/>
                </a:moveTo>
                <a:lnTo>
                  <a:pt x="76200" y="152400"/>
                </a:lnTo>
                <a:lnTo>
                  <a:pt x="15240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8" name="object 188"/>
          <p:cNvSpPr/>
          <p:nvPr/>
        </p:nvSpPr>
        <p:spPr>
          <a:xfrm>
            <a:off x="3109421" y="1764884"/>
            <a:ext cx="895974" cy="0"/>
          </a:xfrm>
          <a:custGeom>
            <a:avLst/>
            <a:gdLst/>
            <a:ahLst/>
            <a:cxnLst/>
            <a:rect l="l" t="t" r="r" b="b"/>
            <a:pathLst>
              <a:path w="988060">
                <a:moveTo>
                  <a:pt x="0" y="0"/>
                </a:moveTo>
                <a:lnTo>
                  <a:pt x="98806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9" name="object 189"/>
          <p:cNvSpPr/>
          <p:nvPr/>
        </p:nvSpPr>
        <p:spPr>
          <a:xfrm>
            <a:off x="3998484" y="1716515"/>
            <a:ext cx="147410" cy="97889"/>
          </a:xfrm>
          <a:custGeom>
            <a:avLst/>
            <a:gdLst/>
            <a:ahLst/>
            <a:cxnLst/>
            <a:rect l="l" t="t" r="r" b="b"/>
            <a:pathLst>
              <a:path w="162560" h="107950">
                <a:moveTo>
                  <a:pt x="0" y="0"/>
                </a:moveTo>
                <a:lnTo>
                  <a:pt x="0" y="107950"/>
                </a:lnTo>
                <a:lnTo>
                  <a:pt x="16256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0" name="object 190"/>
          <p:cNvSpPr/>
          <p:nvPr/>
        </p:nvSpPr>
        <p:spPr>
          <a:xfrm>
            <a:off x="4456836" y="2075826"/>
            <a:ext cx="0" cy="895974"/>
          </a:xfrm>
          <a:custGeom>
            <a:avLst/>
            <a:gdLst/>
            <a:ahLst/>
            <a:cxnLst/>
            <a:rect l="l" t="t" r="r" b="b"/>
            <a:pathLst>
              <a:path h="988060">
                <a:moveTo>
                  <a:pt x="0" y="0"/>
                </a:moveTo>
                <a:lnTo>
                  <a:pt x="0" y="9880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1" name="object 191"/>
          <p:cNvSpPr/>
          <p:nvPr/>
        </p:nvSpPr>
        <p:spPr>
          <a:xfrm>
            <a:off x="4408467" y="2964890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2" name="object 192"/>
          <p:cNvSpPr/>
          <p:nvPr/>
        </p:nvSpPr>
        <p:spPr>
          <a:xfrm>
            <a:off x="6115194" y="2216325"/>
            <a:ext cx="0" cy="895974"/>
          </a:xfrm>
          <a:custGeom>
            <a:avLst/>
            <a:gdLst/>
            <a:ahLst/>
            <a:cxnLst/>
            <a:rect l="l" t="t" r="r" b="b"/>
            <a:pathLst>
              <a:path h="988060">
                <a:moveTo>
                  <a:pt x="0" y="98806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3" name="object 193"/>
          <p:cNvSpPr/>
          <p:nvPr/>
        </p:nvSpPr>
        <p:spPr>
          <a:xfrm>
            <a:off x="6066824" y="2075826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53340" y="0"/>
                </a:moveTo>
                <a:lnTo>
                  <a:pt x="0" y="162560"/>
                </a:lnTo>
                <a:lnTo>
                  <a:pt x="107950" y="162560"/>
                </a:lnTo>
                <a:lnTo>
                  <a:pt x="533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4" name="object 194"/>
          <p:cNvSpPr/>
          <p:nvPr/>
        </p:nvSpPr>
        <p:spPr>
          <a:xfrm>
            <a:off x="4775840" y="1984847"/>
            <a:ext cx="1119391" cy="1119391"/>
          </a:xfrm>
          <a:custGeom>
            <a:avLst/>
            <a:gdLst/>
            <a:ahLst/>
            <a:cxnLst/>
            <a:rect l="l" t="t" r="r" b="b"/>
            <a:pathLst>
              <a:path w="1234439" h="1234439">
                <a:moveTo>
                  <a:pt x="1234439" y="0"/>
                </a:moveTo>
                <a:lnTo>
                  <a:pt x="0" y="123443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5" name="object 195"/>
          <p:cNvSpPr/>
          <p:nvPr/>
        </p:nvSpPr>
        <p:spPr>
          <a:xfrm>
            <a:off x="4676799" y="3065082"/>
            <a:ext cx="138196" cy="138196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0" y="152400"/>
                </a:lnTo>
                <a:lnTo>
                  <a:pt x="1524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6" name="object 196"/>
          <p:cNvSpPr/>
          <p:nvPr/>
        </p:nvSpPr>
        <p:spPr>
          <a:xfrm>
            <a:off x="4456836" y="3734184"/>
            <a:ext cx="0" cy="895974"/>
          </a:xfrm>
          <a:custGeom>
            <a:avLst/>
            <a:gdLst/>
            <a:ahLst/>
            <a:cxnLst/>
            <a:rect l="l" t="t" r="r" b="b"/>
            <a:pathLst>
              <a:path h="988060">
                <a:moveTo>
                  <a:pt x="0" y="0"/>
                </a:moveTo>
                <a:lnTo>
                  <a:pt x="0" y="9880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7" name="object 197"/>
          <p:cNvSpPr/>
          <p:nvPr/>
        </p:nvSpPr>
        <p:spPr>
          <a:xfrm>
            <a:off x="4408467" y="4623248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8" name="object 198"/>
          <p:cNvSpPr/>
          <p:nvPr/>
        </p:nvSpPr>
        <p:spPr>
          <a:xfrm>
            <a:off x="4767778" y="3423242"/>
            <a:ext cx="895974" cy="0"/>
          </a:xfrm>
          <a:custGeom>
            <a:avLst/>
            <a:gdLst/>
            <a:ahLst/>
            <a:cxnLst/>
            <a:rect l="l" t="t" r="r" b="b"/>
            <a:pathLst>
              <a:path w="988060">
                <a:moveTo>
                  <a:pt x="0" y="0"/>
                </a:moveTo>
                <a:lnTo>
                  <a:pt x="98806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9" name="object 199"/>
          <p:cNvSpPr/>
          <p:nvPr/>
        </p:nvSpPr>
        <p:spPr>
          <a:xfrm>
            <a:off x="5656842" y="3374872"/>
            <a:ext cx="147410" cy="97889"/>
          </a:xfrm>
          <a:custGeom>
            <a:avLst/>
            <a:gdLst/>
            <a:ahLst/>
            <a:cxnLst/>
            <a:rect l="l" t="t" r="r" b="b"/>
            <a:pathLst>
              <a:path w="162560" h="107950">
                <a:moveTo>
                  <a:pt x="0" y="0"/>
                </a:moveTo>
                <a:lnTo>
                  <a:pt x="0" y="107950"/>
                </a:lnTo>
                <a:lnTo>
                  <a:pt x="16256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0" name="object 200"/>
          <p:cNvSpPr/>
          <p:nvPr/>
        </p:nvSpPr>
        <p:spPr>
          <a:xfrm>
            <a:off x="2798479" y="2216325"/>
            <a:ext cx="0" cy="895974"/>
          </a:xfrm>
          <a:custGeom>
            <a:avLst/>
            <a:gdLst/>
            <a:ahLst/>
            <a:cxnLst/>
            <a:rect l="l" t="t" r="r" b="b"/>
            <a:pathLst>
              <a:path h="988060">
                <a:moveTo>
                  <a:pt x="0" y="98806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1" name="object 201"/>
          <p:cNvSpPr/>
          <p:nvPr/>
        </p:nvSpPr>
        <p:spPr>
          <a:xfrm>
            <a:off x="2750110" y="2075826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53339" y="0"/>
                </a:moveTo>
                <a:lnTo>
                  <a:pt x="0" y="162560"/>
                </a:lnTo>
                <a:lnTo>
                  <a:pt x="107950" y="162560"/>
                </a:lnTo>
                <a:lnTo>
                  <a:pt x="53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2" name="object 202"/>
          <p:cNvSpPr/>
          <p:nvPr/>
        </p:nvSpPr>
        <p:spPr>
          <a:xfrm>
            <a:off x="3109421" y="1838588"/>
            <a:ext cx="2575061" cy="1584653"/>
          </a:xfrm>
          <a:custGeom>
            <a:avLst/>
            <a:gdLst/>
            <a:ahLst/>
            <a:cxnLst/>
            <a:rect l="l" t="t" r="r" b="b"/>
            <a:pathLst>
              <a:path w="2839720" h="1747520">
                <a:moveTo>
                  <a:pt x="0" y="1747520"/>
                </a:moveTo>
                <a:lnTo>
                  <a:pt x="283972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3" name="object 203"/>
          <p:cNvSpPr/>
          <p:nvPr/>
        </p:nvSpPr>
        <p:spPr>
          <a:xfrm>
            <a:off x="5653387" y="1764884"/>
            <a:ext cx="150864" cy="118619"/>
          </a:xfrm>
          <a:custGeom>
            <a:avLst/>
            <a:gdLst/>
            <a:ahLst/>
            <a:cxnLst/>
            <a:rect l="l" t="t" r="r" b="b"/>
            <a:pathLst>
              <a:path w="166370" h="130810">
                <a:moveTo>
                  <a:pt x="166370" y="0"/>
                </a:moveTo>
                <a:lnTo>
                  <a:pt x="0" y="39370"/>
                </a:lnTo>
                <a:lnTo>
                  <a:pt x="57150" y="130810"/>
                </a:lnTo>
                <a:lnTo>
                  <a:pt x="1663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6106" y="250481"/>
            <a:ext cx="8291788" cy="569795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algn="ctr">
              <a:spcBef>
                <a:spcPts val="91"/>
              </a:spcBef>
            </a:pPr>
            <a:r>
              <a:rPr sz="3627" spc="-9" dirty="0">
                <a:solidFill>
                  <a:srgbClr val="191919"/>
                </a:solidFill>
              </a:rPr>
              <a:t>Finding Connected</a:t>
            </a:r>
            <a:r>
              <a:rPr sz="3627" spc="-18" dirty="0">
                <a:solidFill>
                  <a:srgbClr val="191919"/>
                </a:solidFill>
              </a:rPr>
              <a:t> </a:t>
            </a:r>
            <a:r>
              <a:rPr sz="3627" spc="-9" dirty="0">
                <a:solidFill>
                  <a:srgbClr val="191919"/>
                </a:solidFill>
              </a:rPr>
              <a:t>Components</a:t>
            </a:r>
            <a:endParaRPr sz="3627" dirty="0"/>
          </a:p>
        </p:txBody>
      </p:sp>
      <p:sp>
        <p:nvSpPr>
          <p:cNvPr id="7" name="object 7"/>
          <p:cNvSpPr txBox="1"/>
          <p:nvPr/>
        </p:nvSpPr>
        <p:spPr>
          <a:xfrm>
            <a:off x="633401" y="2323428"/>
            <a:ext cx="8222689" cy="563525"/>
          </a:xfrm>
          <a:prstGeom prst="rect">
            <a:avLst/>
          </a:prstGeom>
        </p:spPr>
        <p:txBody>
          <a:bodyPr vert="horz" wrap="square" lIns="0" tIns="21881" rIns="0" bIns="0" rtlCol="0">
            <a:spAutoFit/>
          </a:bodyPr>
          <a:lstStyle/>
          <a:p>
            <a:pPr marL="426105" marR="23608" indent="-414589" algn="just" defTabSz="829178">
              <a:lnSpc>
                <a:spcPct val="97000"/>
              </a:lnSpc>
              <a:spcBef>
                <a:spcPts val="172"/>
              </a:spcBef>
              <a:buFont typeface="Arial" panose="020B0604020202020204" pitchFamily="34" charset="0"/>
              <a:buChar char="•"/>
            </a:pPr>
            <a:r>
              <a:rPr lang="en-US" sz="3627" b="1" spc="-5" dirty="0">
                <a:solidFill>
                  <a:srgbClr val="1919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ejaVu Serif"/>
                <a:cs typeface="DejaVu Serif"/>
              </a:rPr>
              <a:t>Run </a:t>
            </a:r>
            <a:r>
              <a:rPr sz="3627" b="1" spc="5" dirty="0">
                <a:solidFill>
                  <a:srgbClr val="1919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ejaVu Serif"/>
                <a:cs typeface="DejaVu Serif"/>
              </a:rPr>
              <a:t>DFS </a:t>
            </a:r>
            <a:r>
              <a:rPr lang="en-US" sz="3627" b="1" spc="-5" dirty="0">
                <a:solidFill>
                  <a:srgbClr val="1919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ejaVu Serif"/>
                <a:cs typeface="DejaVu Serif"/>
              </a:rPr>
              <a:t>… </a:t>
            </a:r>
            <a:endParaRPr sz="3627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ejaVu Serif"/>
              <a:cs typeface="DejaVu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45894" y="1868532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CEE6F4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45894" y="1868532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45894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67778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02126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CEE6F4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02126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02126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24010" y="37341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145894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CEE6F4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45894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458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67778" y="37341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389663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CEE6F4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389663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389662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011547" y="37341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902126" y="4356068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CEE6F4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02126" y="4356068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902126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524010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389663" y="4356068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CEE6F4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389663" y="4356068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38966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011547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328232" y="2399436"/>
            <a:ext cx="908642" cy="632249"/>
          </a:xfrm>
          <a:custGeom>
            <a:avLst/>
            <a:gdLst/>
            <a:ahLst/>
            <a:cxnLst/>
            <a:rect l="l" t="t" r="r" b="b"/>
            <a:pathLst>
              <a:path w="1002029" h="697229">
                <a:moveTo>
                  <a:pt x="1002029" y="0"/>
                </a:moveTo>
                <a:lnTo>
                  <a:pt x="0" y="69722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213068" y="2987923"/>
            <a:ext cx="148561" cy="124377"/>
          </a:xfrm>
          <a:custGeom>
            <a:avLst/>
            <a:gdLst/>
            <a:ahLst/>
            <a:cxnLst/>
            <a:rect l="l" t="t" r="r" b="b"/>
            <a:pathLst>
              <a:path w="163829" h="137160">
                <a:moveTo>
                  <a:pt x="102870" y="0"/>
                </a:moveTo>
                <a:lnTo>
                  <a:pt x="0" y="137160"/>
                </a:lnTo>
                <a:lnTo>
                  <a:pt x="163829" y="88900"/>
                </a:lnTo>
                <a:lnTo>
                  <a:pt x="1028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456836" y="2490416"/>
            <a:ext cx="0" cy="481384"/>
          </a:xfrm>
          <a:custGeom>
            <a:avLst/>
            <a:gdLst/>
            <a:ahLst/>
            <a:cxnLst/>
            <a:rect l="l" t="t" r="r" b="b"/>
            <a:pathLst>
              <a:path h="530860">
                <a:moveTo>
                  <a:pt x="0" y="0"/>
                </a:moveTo>
                <a:lnTo>
                  <a:pt x="0" y="5308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408467" y="2964890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676799" y="2399436"/>
            <a:ext cx="908642" cy="632249"/>
          </a:xfrm>
          <a:custGeom>
            <a:avLst/>
            <a:gdLst/>
            <a:ahLst/>
            <a:cxnLst/>
            <a:rect l="l" t="t" r="r" b="b"/>
            <a:pathLst>
              <a:path w="1002029" h="697229">
                <a:moveTo>
                  <a:pt x="0" y="0"/>
                </a:moveTo>
                <a:lnTo>
                  <a:pt x="1002029" y="69722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552043" y="2987923"/>
            <a:ext cx="148561" cy="124377"/>
          </a:xfrm>
          <a:custGeom>
            <a:avLst/>
            <a:gdLst/>
            <a:ahLst/>
            <a:cxnLst/>
            <a:rect l="l" t="t" r="r" b="b"/>
            <a:pathLst>
              <a:path w="163829" h="137160">
                <a:moveTo>
                  <a:pt x="62229" y="0"/>
                </a:moveTo>
                <a:lnTo>
                  <a:pt x="0" y="88900"/>
                </a:lnTo>
                <a:lnTo>
                  <a:pt x="163829" y="137160"/>
                </a:lnTo>
                <a:lnTo>
                  <a:pt x="622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213068" y="3734184"/>
            <a:ext cx="0" cy="481384"/>
          </a:xfrm>
          <a:custGeom>
            <a:avLst/>
            <a:gdLst/>
            <a:ahLst/>
            <a:cxnLst/>
            <a:rect l="l" t="t" r="r" b="b"/>
            <a:pathLst>
              <a:path h="530860">
                <a:moveTo>
                  <a:pt x="0" y="0"/>
                </a:moveTo>
                <a:lnTo>
                  <a:pt x="0" y="5308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164698" y="4208658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532072" y="3643205"/>
            <a:ext cx="704802" cy="704802"/>
          </a:xfrm>
          <a:custGeom>
            <a:avLst/>
            <a:gdLst/>
            <a:ahLst/>
            <a:cxnLst/>
            <a:rect l="l" t="t" r="r" b="b"/>
            <a:pathLst>
              <a:path w="777239" h="777239">
                <a:moveTo>
                  <a:pt x="777239" y="0"/>
                </a:moveTo>
                <a:lnTo>
                  <a:pt x="0" y="77723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433031" y="4308850"/>
            <a:ext cx="138196" cy="138196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0" y="152400"/>
                </a:lnTo>
                <a:lnTo>
                  <a:pt x="1524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676799" y="3643205"/>
            <a:ext cx="704802" cy="704802"/>
          </a:xfrm>
          <a:custGeom>
            <a:avLst/>
            <a:gdLst/>
            <a:ahLst/>
            <a:cxnLst/>
            <a:rect l="l" t="t" r="r" b="b"/>
            <a:pathLst>
              <a:path w="777239" h="777239">
                <a:moveTo>
                  <a:pt x="0" y="0"/>
                </a:moveTo>
                <a:lnTo>
                  <a:pt x="777239" y="77723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342445" y="4308850"/>
            <a:ext cx="138196" cy="138196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0" y="76200"/>
                </a:lnTo>
                <a:lnTo>
                  <a:pt x="152400" y="1524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700605" y="3734184"/>
            <a:ext cx="0" cy="481384"/>
          </a:xfrm>
          <a:custGeom>
            <a:avLst/>
            <a:gdLst/>
            <a:ahLst/>
            <a:cxnLst/>
            <a:rect l="l" t="t" r="r" b="b"/>
            <a:pathLst>
              <a:path h="530860">
                <a:moveTo>
                  <a:pt x="0" y="0"/>
                </a:moveTo>
                <a:lnTo>
                  <a:pt x="0" y="5308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652235" y="4208658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45894" y="1868532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45894" y="1868532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45894" y="1868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67778" y="24904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02126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02126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02126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24010" y="37341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145894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45894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458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67778" y="37341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389663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389663" y="3112300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389662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011547" y="37341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902126" y="4356068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660066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02126" y="4356068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902126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524010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389663" y="4356068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389663" y="4356068"/>
            <a:ext cx="621884" cy="621884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389662" y="4356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011547" y="49779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328232" y="2399436"/>
            <a:ext cx="908642" cy="632249"/>
          </a:xfrm>
          <a:custGeom>
            <a:avLst/>
            <a:gdLst/>
            <a:ahLst/>
            <a:cxnLst/>
            <a:rect l="l" t="t" r="r" b="b"/>
            <a:pathLst>
              <a:path w="1002029" h="697229">
                <a:moveTo>
                  <a:pt x="1002029" y="0"/>
                </a:moveTo>
                <a:lnTo>
                  <a:pt x="0" y="69722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213068" y="2987923"/>
            <a:ext cx="148561" cy="124377"/>
          </a:xfrm>
          <a:custGeom>
            <a:avLst/>
            <a:gdLst/>
            <a:ahLst/>
            <a:cxnLst/>
            <a:rect l="l" t="t" r="r" b="b"/>
            <a:pathLst>
              <a:path w="163829" h="137160">
                <a:moveTo>
                  <a:pt x="102870" y="0"/>
                </a:moveTo>
                <a:lnTo>
                  <a:pt x="0" y="137160"/>
                </a:lnTo>
                <a:lnTo>
                  <a:pt x="163829" y="88900"/>
                </a:lnTo>
                <a:lnTo>
                  <a:pt x="1028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456836" y="2490416"/>
            <a:ext cx="0" cy="481384"/>
          </a:xfrm>
          <a:custGeom>
            <a:avLst/>
            <a:gdLst/>
            <a:ahLst/>
            <a:cxnLst/>
            <a:rect l="l" t="t" r="r" b="b"/>
            <a:pathLst>
              <a:path h="530860">
                <a:moveTo>
                  <a:pt x="0" y="0"/>
                </a:moveTo>
                <a:lnTo>
                  <a:pt x="0" y="5308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408467" y="2964890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676799" y="2399436"/>
            <a:ext cx="908642" cy="632249"/>
          </a:xfrm>
          <a:custGeom>
            <a:avLst/>
            <a:gdLst/>
            <a:ahLst/>
            <a:cxnLst/>
            <a:rect l="l" t="t" r="r" b="b"/>
            <a:pathLst>
              <a:path w="1002029" h="697229">
                <a:moveTo>
                  <a:pt x="0" y="0"/>
                </a:moveTo>
                <a:lnTo>
                  <a:pt x="1002029" y="69722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552043" y="2987923"/>
            <a:ext cx="148561" cy="124377"/>
          </a:xfrm>
          <a:custGeom>
            <a:avLst/>
            <a:gdLst/>
            <a:ahLst/>
            <a:cxnLst/>
            <a:rect l="l" t="t" r="r" b="b"/>
            <a:pathLst>
              <a:path w="163829" h="137160">
                <a:moveTo>
                  <a:pt x="62229" y="0"/>
                </a:moveTo>
                <a:lnTo>
                  <a:pt x="0" y="88900"/>
                </a:lnTo>
                <a:lnTo>
                  <a:pt x="163829" y="137160"/>
                </a:lnTo>
                <a:lnTo>
                  <a:pt x="622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213068" y="3734184"/>
            <a:ext cx="0" cy="481384"/>
          </a:xfrm>
          <a:custGeom>
            <a:avLst/>
            <a:gdLst/>
            <a:ahLst/>
            <a:cxnLst/>
            <a:rect l="l" t="t" r="r" b="b"/>
            <a:pathLst>
              <a:path h="530860">
                <a:moveTo>
                  <a:pt x="0" y="0"/>
                </a:moveTo>
                <a:lnTo>
                  <a:pt x="0" y="5308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164698" y="4208658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532072" y="3643205"/>
            <a:ext cx="704802" cy="704802"/>
          </a:xfrm>
          <a:custGeom>
            <a:avLst/>
            <a:gdLst/>
            <a:ahLst/>
            <a:cxnLst/>
            <a:rect l="l" t="t" r="r" b="b"/>
            <a:pathLst>
              <a:path w="777239" h="777239">
                <a:moveTo>
                  <a:pt x="777239" y="0"/>
                </a:moveTo>
                <a:lnTo>
                  <a:pt x="0" y="77723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433031" y="4308850"/>
            <a:ext cx="138196" cy="138196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0" y="152400"/>
                </a:lnTo>
                <a:lnTo>
                  <a:pt x="1524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676799" y="3643205"/>
            <a:ext cx="704802" cy="704802"/>
          </a:xfrm>
          <a:custGeom>
            <a:avLst/>
            <a:gdLst/>
            <a:ahLst/>
            <a:cxnLst/>
            <a:rect l="l" t="t" r="r" b="b"/>
            <a:pathLst>
              <a:path w="777239" h="777239">
                <a:moveTo>
                  <a:pt x="0" y="0"/>
                </a:moveTo>
                <a:lnTo>
                  <a:pt x="777239" y="77723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342445" y="4308850"/>
            <a:ext cx="138196" cy="138196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0" y="76200"/>
                </a:lnTo>
                <a:lnTo>
                  <a:pt x="152400" y="1524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700605" y="3734184"/>
            <a:ext cx="0" cy="481384"/>
          </a:xfrm>
          <a:custGeom>
            <a:avLst/>
            <a:gdLst/>
            <a:ahLst/>
            <a:cxnLst/>
            <a:rect l="l" t="t" r="r" b="b"/>
            <a:pathLst>
              <a:path h="530860">
                <a:moveTo>
                  <a:pt x="0" y="0"/>
                </a:moveTo>
                <a:lnTo>
                  <a:pt x="0" y="5308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652235" y="4208658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EC6420B9-09BE-4CB2-8E00-3272BD13E8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305" y="71019"/>
            <a:ext cx="8879701" cy="310718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E050119-F05A-4BAA-8C2F-4902BECDBB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305" y="3510934"/>
            <a:ext cx="8886282" cy="327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1854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9013" y="506145"/>
            <a:ext cx="4895034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3990" b="0" spc="-9" dirty="0">
                <a:solidFill>
                  <a:srgbClr val="191919"/>
                </a:solidFill>
              </a:rPr>
              <a:t>Properties </a:t>
            </a:r>
            <a:r>
              <a:rPr sz="3990" b="0" spc="-5" dirty="0">
                <a:solidFill>
                  <a:srgbClr val="191919"/>
                </a:solidFill>
              </a:rPr>
              <a:t>of</a:t>
            </a:r>
            <a:r>
              <a:rPr sz="3990" b="0" spc="-54" dirty="0">
                <a:solidFill>
                  <a:srgbClr val="191919"/>
                </a:solidFill>
              </a:rPr>
              <a:t> </a:t>
            </a:r>
            <a:r>
              <a:rPr sz="3990" b="0" spc="-5" dirty="0">
                <a:solidFill>
                  <a:srgbClr val="191919"/>
                </a:solidFill>
              </a:rPr>
              <a:t>SCCs</a:t>
            </a:r>
            <a:endParaRPr sz="3990"/>
          </a:p>
        </p:txBody>
      </p:sp>
      <p:sp>
        <p:nvSpPr>
          <p:cNvPr id="4" name="object 4"/>
          <p:cNvSpPr txBox="1"/>
          <p:nvPr/>
        </p:nvSpPr>
        <p:spPr>
          <a:xfrm>
            <a:off x="837240" y="1570258"/>
            <a:ext cx="7493128" cy="908665"/>
          </a:xfrm>
          <a:prstGeom prst="rect">
            <a:avLst/>
          </a:prstGeom>
        </p:spPr>
        <p:txBody>
          <a:bodyPr vert="horz" wrap="square" lIns="0" tIns="36277" rIns="0" bIns="0" rtlCol="0">
            <a:spAutoFit/>
          </a:bodyPr>
          <a:lstStyle/>
          <a:p>
            <a:pPr marL="426105" marR="4607" indent="-414589" defTabSz="829178">
              <a:lnSpc>
                <a:spcPts val="3381"/>
              </a:lnSpc>
              <a:spcBef>
                <a:spcPts val="286"/>
              </a:spcBef>
              <a:buFont typeface="Arial" panose="020B0604020202020204" pitchFamily="34" charset="0"/>
              <a:buChar char="•"/>
              <a:tabLst>
                <a:tab pos="3074868" algn="l"/>
              </a:tabLst>
            </a:pPr>
            <a:r>
              <a:rPr sz="2902" spc="-5" dirty="0">
                <a:solidFill>
                  <a:srgbClr val="191919"/>
                </a:solidFill>
                <a:latin typeface="DejaVu Serif"/>
                <a:cs typeface="DejaVu Serif"/>
              </a:rPr>
              <a:t>The following properties of SCCs are  true</a:t>
            </a:r>
            <a:r>
              <a:rPr lang="en-US" sz="2902" spc="-5" dirty="0">
                <a:solidFill>
                  <a:srgbClr val="191919"/>
                </a:solidFill>
                <a:latin typeface="DejaVu Serif"/>
                <a:cs typeface="DejaVu Serif"/>
              </a:rPr>
              <a:t>:</a:t>
            </a:r>
            <a:endParaRPr sz="2902" dirty="0">
              <a:solidFill>
                <a:prstClr val="black"/>
              </a:solidFill>
              <a:latin typeface="DejaVu Serif"/>
              <a:cs typeface="DejaVu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28796" y="2594064"/>
            <a:ext cx="7121725" cy="3154651"/>
          </a:xfrm>
          <a:prstGeom prst="rect">
            <a:avLst/>
          </a:prstGeom>
        </p:spPr>
        <p:txBody>
          <a:bodyPr vert="horz" wrap="square" lIns="0" tIns="34549" rIns="0" bIns="0" rtlCol="0">
            <a:spAutoFit/>
          </a:bodyPr>
          <a:lstStyle/>
          <a:p>
            <a:pPr marL="426105" marR="623035" indent="-414589" defTabSz="829178">
              <a:lnSpc>
                <a:spcPct val="150000"/>
              </a:lnSpc>
              <a:spcBef>
                <a:spcPts val="272"/>
              </a:spcBef>
              <a:buFont typeface="Arial" panose="020B0604020202020204" pitchFamily="34" charset="0"/>
              <a:buChar char="•"/>
            </a:pPr>
            <a:r>
              <a:rPr sz="2539" spc="-36" dirty="0">
                <a:solidFill>
                  <a:srgbClr val="191919"/>
                </a:solidFill>
                <a:latin typeface="DejaVu Serif"/>
                <a:cs typeface="DejaVu Serif"/>
              </a:rPr>
              <a:t>Two </a:t>
            </a:r>
            <a:r>
              <a:rPr sz="2539" spc="-9" dirty="0">
                <a:solidFill>
                  <a:srgbClr val="191919"/>
                </a:solidFill>
                <a:latin typeface="DejaVu Serif"/>
                <a:cs typeface="DejaVu Serif"/>
              </a:rPr>
              <a:t>SCCs </a:t>
            </a:r>
            <a:r>
              <a:rPr sz="2539" i="1" spc="-5" dirty="0">
                <a:solidFill>
                  <a:srgbClr val="191919"/>
                </a:solidFill>
                <a:latin typeface="DejaVu Serif"/>
                <a:cs typeface="DejaVu Serif"/>
              </a:rPr>
              <a:t>C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₁ and </a:t>
            </a:r>
            <a:r>
              <a:rPr sz="2539" i="1" spc="-5" dirty="0">
                <a:solidFill>
                  <a:srgbClr val="191919"/>
                </a:solidFill>
                <a:latin typeface="DejaVu Serif"/>
                <a:cs typeface="DejaVu Serif"/>
              </a:rPr>
              <a:t>C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₂ are either </a:t>
            </a:r>
            <a:r>
              <a:rPr sz="2539" spc="-5" dirty="0">
                <a:solidFill>
                  <a:srgbClr val="FF0000"/>
                </a:solidFill>
                <a:latin typeface="DejaVu Serif"/>
                <a:cs typeface="DejaVu Serif"/>
              </a:rPr>
              <a:t>equal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 or  </a:t>
            </a:r>
            <a:r>
              <a:rPr sz="2539" spc="-5" dirty="0">
                <a:solidFill>
                  <a:srgbClr val="FF0000"/>
                </a:solidFill>
                <a:latin typeface="DejaVu Serif"/>
                <a:cs typeface="DejaVu Serif"/>
              </a:rPr>
              <a:t>disjoint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.</a:t>
            </a:r>
            <a:endParaRPr sz="2539" dirty="0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426105" indent="-414589" defTabSz="829178">
              <a:lnSpc>
                <a:spcPct val="150000"/>
              </a:lnSpc>
              <a:spcBef>
                <a:spcPts val="852"/>
              </a:spcBef>
              <a:buFont typeface="Arial" panose="020B0604020202020204" pitchFamily="34" charset="0"/>
              <a:buChar char="•"/>
            </a:pP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Every </a:t>
            </a:r>
            <a:r>
              <a:rPr sz="2539" spc="-9" dirty="0">
                <a:solidFill>
                  <a:srgbClr val="191919"/>
                </a:solidFill>
                <a:latin typeface="DejaVu Serif"/>
                <a:cs typeface="DejaVu Serif"/>
              </a:rPr>
              <a:t>node </a:t>
            </a:r>
            <a:r>
              <a:rPr sz="2539" spc="-5" dirty="0">
                <a:solidFill>
                  <a:srgbClr val="FF0000"/>
                </a:solidFill>
                <a:latin typeface="DejaVu Serif"/>
                <a:cs typeface="DejaVu Serif"/>
              </a:rPr>
              <a:t>belongs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539" dirty="0">
                <a:solidFill>
                  <a:srgbClr val="191919"/>
                </a:solidFill>
                <a:latin typeface="DejaVu Serif"/>
                <a:cs typeface="DejaVu Serif"/>
              </a:rPr>
              <a:t>to 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exactly </a:t>
            </a:r>
            <a:r>
              <a:rPr sz="2539" spc="-5" dirty="0">
                <a:solidFill>
                  <a:srgbClr val="FF0000"/>
                </a:solidFill>
                <a:latin typeface="DejaVu Serif"/>
                <a:cs typeface="DejaVu Serif"/>
              </a:rPr>
              <a:t>one</a:t>
            </a:r>
            <a:r>
              <a:rPr sz="2539" spc="-50" dirty="0">
                <a:solidFill>
                  <a:srgbClr val="FF0000"/>
                </a:solidFill>
                <a:latin typeface="DejaVu Serif"/>
                <a:cs typeface="DejaVu Serif"/>
              </a:rPr>
              <a:t> </a:t>
            </a:r>
            <a:r>
              <a:rPr sz="2539" spc="-27" dirty="0">
                <a:solidFill>
                  <a:srgbClr val="FF0000"/>
                </a:solidFill>
                <a:latin typeface="DejaVu Serif"/>
                <a:cs typeface="DejaVu Serif"/>
              </a:rPr>
              <a:t>SCC.</a:t>
            </a:r>
            <a:endParaRPr sz="2539" dirty="0">
              <a:solidFill>
                <a:srgbClr val="FF0000"/>
              </a:solidFill>
              <a:latin typeface="DejaVu Serif"/>
              <a:cs typeface="DejaVu Serif"/>
            </a:endParaRPr>
          </a:p>
          <a:p>
            <a:pPr marL="426105" marR="4607" indent="-414589" defTabSz="829178">
              <a:lnSpc>
                <a:spcPct val="150000"/>
              </a:lnSpc>
              <a:spcBef>
                <a:spcPts val="1106"/>
              </a:spcBef>
              <a:buFont typeface="Arial" panose="020B0604020202020204" pitchFamily="34" charset="0"/>
              <a:buChar char="•"/>
            </a:pP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The </a:t>
            </a:r>
            <a:r>
              <a:rPr sz="2539" spc="-9" dirty="0">
                <a:solidFill>
                  <a:srgbClr val="191919"/>
                </a:solidFill>
                <a:latin typeface="DejaVu Serif"/>
                <a:cs typeface="DejaVu Serif"/>
              </a:rPr>
              <a:t>SCCs </a:t>
            </a:r>
            <a:r>
              <a:rPr sz="2539" dirty="0">
                <a:solidFill>
                  <a:srgbClr val="191919"/>
                </a:solidFill>
                <a:latin typeface="DejaVu Serif"/>
                <a:cs typeface="DejaVu Serif"/>
              </a:rPr>
              <a:t>of a 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graph </a:t>
            </a:r>
            <a:r>
              <a:rPr sz="2539" spc="-9" dirty="0">
                <a:solidFill>
                  <a:srgbClr val="191919"/>
                </a:solidFill>
                <a:latin typeface="DejaVu Serif"/>
                <a:cs typeface="DejaVu Serif"/>
              </a:rPr>
              <a:t>form </a:t>
            </a:r>
            <a:r>
              <a:rPr sz="2539" dirty="0">
                <a:solidFill>
                  <a:srgbClr val="191919"/>
                </a:solidFill>
                <a:latin typeface="DejaVu Serif"/>
                <a:cs typeface="DejaVu Serif"/>
              </a:rPr>
              <a:t>a </a:t>
            </a:r>
            <a:r>
              <a:rPr sz="2539" spc="-5" dirty="0">
                <a:solidFill>
                  <a:srgbClr val="FF0000"/>
                </a:solidFill>
                <a:latin typeface="DejaVu Serif"/>
                <a:cs typeface="DejaVu Serif"/>
              </a:rPr>
              <a:t>partition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 of</a:t>
            </a:r>
            <a:r>
              <a:rPr sz="2539" spc="-103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the  nodes of the</a:t>
            </a:r>
            <a:r>
              <a:rPr sz="2539" spc="-41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539" spc="-5" dirty="0">
                <a:solidFill>
                  <a:srgbClr val="191919"/>
                </a:solidFill>
                <a:latin typeface="DejaVu Serif"/>
                <a:cs typeface="DejaVu Serif"/>
              </a:rPr>
              <a:t>graph.</a:t>
            </a:r>
            <a:endParaRPr sz="2539" dirty="0">
              <a:solidFill>
                <a:prstClr val="black"/>
              </a:solidFill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9793" y="319580"/>
            <a:ext cx="7600806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algn="ctr">
              <a:spcBef>
                <a:spcPts val="91"/>
              </a:spcBef>
            </a:pPr>
            <a:r>
              <a:rPr sz="3990" spc="-5" dirty="0">
                <a:solidFill>
                  <a:srgbClr val="191919"/>
                </a:solidFill>
              </a:rPr>
              <a:t>Finding</a:t>
            </a:r>
            <a:r>
              <a:rPr sz="3990" spc="-86" dirty="0">
                <a:solidFill>
                  <a:srgbClr val="191919"/>
                </a:solidFill>
              </a:rPr>
              <a:t> </a:t>
            </a:r>
            <a:r>
              <a:rPr sz="3990" spc="-5" dirty="0">
                <a:solidFill>
                  <a:srgbClr val="191919"/>
                </a:solidFill>
              </a:rPr>
              <a:t>SCCs</a:t>
            </a:r>
            <a:endParaRPr sz="3990"/>
          </a:p>
        </p:txBody>
      </p:sp>
      <p:sp>
        <p:nvSpPr>
          <p:cNvPr id="7" name="object 7"/>
          <p:cNvSpPr txBox="1"/>
          <p:nvPr/>
        </p:nvSpPr>
        <p:spPr>
          <a:xfrm>
            <a:off x="564302" y="1356053"/>
            <a:ext cx="8291788" cy="4777412"/>
          </a:xfrm>
          <a:prstGeom prst="rect">
            <a:avLst/>
          </a:prstGeom>
        </p:spPr>
        <p:txBody>
          <a:bodyPr vert="horz" wrap="square" lIns="0" tIns="35701" rIns="0" bIns="0" rtlCol="0">
            <a:spAutoFit/>
          </a:bodyPr>
          <a:lstStyle/>
          <a:p>
            <a:pPr marL="426105" marR="857393" indent="-414589" defTabSz="829178">
              <a:lnSpc>
                <a:spcPts val="3627"/>
              </a:lnSpc>
              <a:spcBef>
                <a:spcPts val="544"/>
              </a:spcBef>
              <a:spcAft>
                <a:spcPts val="1088"/>
              </a:spcAft>
              <a:buFont typeface="Arial" panose="020B0604020202020204" pitchFamily="34" charset="0"/>
              <a:buChar char="•"/>
            </a:pPr>
            <a:r>
              <a:rPr sz="2766" spc="9" dirty="0">
                <a:solidFill>
                  <a:srgbClr val="191919"/>
                </a:solidFill>
                <a:latin typeface="DejaVu Serif"/>
                <a:cs typeface="DejaVu Serif"/>
              </a:rPr>
              <a:t>Every </a:t>
            </a:r>
            <a:r>
              <a:rPr sz="2766" spc="5" dirty="0">
                <a:solidFill>
                  <a:srgbClr val="191919"/>
                </a:solidFill>
                <a:latin typeface="DejaVu Serif"/>
                <a:cs typeface="DejaVu Serif"/>
              </a:rPr>
              <a:t>graph must </a:t>
            </a:r>
            <a:r>
              <a:rPr sz="2766" spc="9" dirty="0">
                <a:solidFill>
                  <a:srgbClr val="191919"/>
                </a:solidFill>
                <a:latin typeface="DejaVu Serif"/>
                <a:cs typeface="DejaVu Serif"/>
              </a:rPr>
              <a:t>have a </a:t>
            </a:r>
            <a:r>
              <a:rPr sz="2766" spc="5" dirty="0">
                <a:solidFill>
                  <a:srgbClr val="191919"/>
                </a:solidFill>
                <a:latin typeface="DejaVu Serif"/>
                <a:cs typeface="DejaVu Serif"/>
              </a:rPr>
              <a:t>collection </a:t>
            </a:r>
            <a:r>
              <a:rPr sz="2766" dirty="0">
                <a:solidFill>
                  <a:srgbClr val="191919"/>
                </a:solidFill>
                <a:latin typeface="DejaVu Serif"/>
                <a:cs typeface="DejaVu Serif"/>
              </a:rPr>
              <a:t>of  </a:t>
            </a:r>
            <a:r>
              <a:rPr sz="2766" spc="5" dirty="0">
                <a:solidFill>
                  <a:srgbClr val="191919"/>
                </a:solidFill>
                <a:latin typeface="DejaVu Serif"/>
                <a:cs typeface="DejaVu Serif"/>
              </a:rPr>
              <a:t>SCCs.</a:t>
            </a:r>
            <a:endParaRPr sz="2766" dirty="0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426105" marR="144530" indent="-414589" defTabSz="829178">
              <a:lnSpc>
                <a:spcPts val="3627"/>
              </a:lnSpc>
              <a:spcBef>
                <a:spcPts val="544"/>
              </a:spcBef>
              <a:spcAft>
                <a:spcPts val="1088"/>
              </a:spcAft>
              <a:buFont typeface="Arial" panose="020B0604020202020204" pitchFamily="34" charset="0"/>
              <a:buChar char="•"/>
            </a:pPr>
            <a:r>
              <a:rPr sz="2766" spc="9" dirty="0">
                <a:solidFill>
                  <a:srgbClr val="191919"/>
                </a:solidFill>
                <a:latin typeface="DejaVu Serif"/>
                <a:cs typeface="DejaVu Serif"/>
              </a:rPr>
              <a:t>In the </a:t>
            </a:r>
            <a:r>
              <a:rPr sz="2766" i="1" spc="5" dirty="0">
                <a:solidFill>
                  <a:srgbClr val="191919"/>
                </a:solidFill>
                <a:latin typeface="DejaVu Serif"/>
                <a:cs typeface="DejaVu Serif"/>
              </a:rPr>
              <a:t>undirected </a:t>
            </a:r>
            <a:r>
              <a:rPr sz="2766" spc="5" dirty="0">
                <a:solidFill>
                  <a:srgbClr val="191919"/>
                </a:solidFill>
                <a:latin typeface="DejaVu Serif"/>
                <a:cs typeface="DejaVu Serif"/>
              </a:rPr>
              <a:t>case, </a:t>
            </a:r>
            <a:r>
              <a:rPr sz="2766" dirty="0">
                <a:solidFill>
                  <a:srgbClr val="191919"/>
                </a:solidFill>
                <a:latin typeface="DejaVu Serif"/>
                <a:cs typeface="DejaVu Serif"/>
              </a:rPr>
              <a:t>it </a:t>
            </a:r>
            <a:r>
              <a:rPr sz="2766" spc="9" dirty="0">
                <a:solidFill>
                  <a:srgbClr val="191919"/>
                </a:solidFill>
                <a:latin typeface="DejaVu Serif"/>
                <a:cs typeface="DejaVu Serif"/>
              </a:rPr>
              <a:t>was easy to </a:t>
            </a:r>
            <a:r>
              <a:rPr sz="2766" dirty="0">
                <a:solidFill>
                  <a:srgbClr val="191919"/>
                </a:solidFill>
                <a:latin typeface="DejaVu Serif"/>
                <a:cs typeface="DejaVu Serif"/>
              </a:rPr>
              <a:t>find  </a:t>
            </a:r>
            <a:r>
              <a:rPr sz="2766" spc="5" dirty="0">
                <a:solidFill>
                  <a:srgbClr val="191919"/>
                </a:solidFill>
                <a:latin typeface="DejaVu Serif"/>
                <a:cs typeface="DejaVu Serif"/>
              </a:rPr>
              <a:t>all the connected components </a:t>
            </a:r>
            <a:r>
              <a:rPr sz="2766" dirty="0">
                <a:solidFill>
                  <a:srgbClr val="191919"/>
                </a:solidFill>
                <a:latin typeface="DejaVu Serif"/>
                <a:cs typeface="DejaVu Serif"/>
              </a:rPr>
              <a:t>of </a:t>
            </a:r>
            <a:r>
              <a:rPr sz="2766" spc="9" dirty="0">
                <a:solidFill>
                  <a:srgbClr val="191919"/>
                </a:solidFill>
                <a:latin typeface="DejaVu Serif"/>
                <a:cs typeface="DejaVu Serif"/>
              </a:rPr>
              <a:t>a graph  by </a:t>
            </a:r>
            <a:r>
              <a:rPr sz="2766" spc="5" dirty="0">
                <a:solidFill>
                  <a:srgbClr val="191919"/>
                </a:solidFill>
                <a:latin typeface="DejaVu Serif"/>
                <a:cs typeface="DejaVu Serif"/>
              </a:rPr>
              <a:t>using </a:t>
            </a:r>
            <a:r>
              <a:rPr sz="2766" spc="9" dirty="0">
                <a:solidFill>
                  <a:srgbClr val="191919"/>
                </a:solidFill>
                <a:latin typeface="DejaVu Serif"/>
                <a:cs typeface="DejaVu Serif"/>
              </a:rPr>
              <a:t>DFS </a:t>
            </a:r>
            <a:r>
              <a:rPr sz="2766" spc="5" dirty="0">
                <a:solidFill>
                  <a:srgbClr val="191919"/>
                </a:solidFill>
                <a:latin typeface="DejaVu Serif"/>
                <a:cs typeface="DejaVu Serif"/>
              </a:rPr>
              <a:t>or</a:t>
            </a:r>
            <a:r>
              <a:rPr sz="2766" spc="-4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766" spc="-18" dirty="0">
                <a:solidFill>
                  <a:srgbClr val="191919"/>
                </a:solidFill>
                <a:latin typeface="DejaVu Serif"/>
                <a:cs typeface="DejaVu Serif"/>
              </a:rPr>
              <a:t>BFS.</a:t>
            </a:r>
            <a:endParaRPr sz="2766" dirty="0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426105" indent="-414589" algn="just" defTabSz="829178">
              <a:lnSpc>
                <a:spcPts val="3627"/>
              </a:lnSpc>
              <a:spcBef>
                <a:spcPts val="544"/>
              </a:spcBef>
              <a:spcAft>
                <a:spcPts val="1088"/>
              </a:spcAft>
              <a:buFont typeface="Arial" panose="020B0604020202020204" pitchFamily="34" charset="0"/>
              <a:buChar char="•"/>
            </a:pPr>
            <a:r>
              <a:rPr sz="2766" spc="-9" dirty="0">
                <a:solidFill>
                  <a:srgbClr val="191919"/>
                </a:solidFill>
                <a:latin typeface="DejaVu Serif"/>
                <a:cs typeface="DejaVu Serif"/>
              </a:rPr>
              <a:t>Will </a:t>
            </a:r>
            <a:r>
              <a:rPr sz="2766" spc="5" dirty="0">
                <a:solidFill>
                  <a:srgbClr val="191919"/>
                </a:solidFill>
                <a:latin typeface="DejaVu Serif"/>
                <a:cs typeface="DejaVu Serif"/>
              </a:rPr>
              <a:t>this find all SCCs </a:t>
            </a:r>
            <a:r>
              <a:rPr sz="2766" dirty="0">
                <a:solidFill>
                  <a:srgbClr val="191919"/>
                </a:solidFill>
                <a:latin typeface="DejaVu Serif"/>
                <a:cs typeface="DejaVu Serif"/>
              </a:rPr>
              <a:t>in </a:t>
            </a:r>
            <a:r>
              <a:rPr sz="2766" spc="9" dirty="0">
                <a:solidFill>
                  <a:srgbClr val="191919"/>
                </a:solidFill>
                <a:latin typeface="DejaVu Serif"/>
                <a:cs typeface="DejaVu Serif"/>
              </a:rPr>
              <a:t>a </a:t>
            </a:r>
            <a:r>
              <a:rPr sz="2766" spc="5" dirty="0">
                <a:solidFill>
                  <a:srgbClr val="191919"/>
                </a:solidFill>
                <a:latin typeface="DejaVu Serif"/>
                <a:cs typeface="DejaVu Serif"/>
              </a:rPr>
              <a:t>directed</a:t>
            </a:r>
            <a:r>
              <a:rPr sz="2766" spc="-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766" spc="5" dirty="0">
                <a:solidFill>
                  <a:srgbClr val="191919"/>
                </a:solidFill>
                <a:latin typeface="DejaVu Serif"/>
                <a:cs typeface="DejaVu Serif"/>
              </a:rPr>
              <a:t>graph?</a:t>
            </a:r>
            <a:endParaRPr sz="2766" dirty="0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426105" marR="464108" indent="-414589" algn="just" defTabSz="829178">
              <a:lnSpc>
                <a:spcPts val="3627"/>
              </a:lnSpc>
              <a:spcBef>
                <a:spcPts val="544"/>
              </a:spcBef>
              <a:spcAft>
                <a:spcPts val="1088"/>
              </a:spcAft>
              <a:buFont typeface="Arial" panose="020B0604020202020204" pitchFamily="34" charset="0"/>
              <a:buChar char="•"/>
            </a:pPr>
            <a:r>
              <a:rPr sz="2766" b="1" spc="5" dirty="0">
                <a:solidFill>
                  <a:srgbClr val="0000FF"/>
                </a:solidFill>
                <a:latin typeface="DejaVu Serif"/>
                <a:cs typeface="DejaVu Serif"/>
              </a:rPr>
              <a:t>Question: </a:t>
            </a:r>
            <a:r>
              <a:rPr sz="2766" spc="9" dirty="0">
                <a:solidFill>
                  <a:srgbClr val="191919"/>
                </a:solidFill>
                <a:latin typeface="DejaVu Serif"/>
                <a:cs typeface="DejaVu Serif"/>
              </a:rPr>
              <a:t>How can we </a:t>
            </a:r>
            <a:r>
              <a:rPr sz="2766" spc="5" dirty="0">
                <a:solidFill>
                  <a:srgbClr val="191919"/>
                </a:solidFill>
                <a:latin typeface="DejaVu Serif"/>
                <a:cs typeface="DejaVu Serif"/>
              </a:rPr>
              <a:t>determine all </a:t>
            </a:r>
            <a:r>
              <a:rPr sz="2766" dirty="0">
                <a:solidFill>
                  <a:srgbClr val="191919"/>
                </a:solidFill>
                <a:latin typeface="DejaVu Serif"/>
                <a:cs typeface="DejaVu Serif"/>
              </a:rPr>
              <a:t>of  </a:t>
            </a:r>
            <a:r>
              <a:rPr sz="2766" spc="5" dirty="0">
                <a:solidFill>
                  <a:srgbClr val="191919"/>
                </a:solidFill>
                <a:latin typeface="DejaVu Serif"/>
                <a:cs typeface="DejaVu Serif"/>
              </a:rPr>
              <a:t>the strongly connected components </a:t>
            </a:r>
            <a:r>
              <a:rPr sz="2766" dirty="0">
                <a:solidFill>
                  <a:srgbClr val="191919"/>
                </a:solidFill>
                <a:latin typeface="DejaVu Serif"/>
                <a:cs typeface="DejaVu Serif"/>
              </a:rPr>
              <a:t>of </a:t>
            </a:r>
            <a:r>
              <a:rPr sz="2766" spc="9" dirty="0">
                <a:solidFill>
                  <a:srgbClr val="191919"/>
                </a:solidFill>
                <a:latin typeface="DejaVu Serif"/>
                <a:cs typeface="DejaVu Serif"/>
              </a:rPr>
              <a:t>a  </a:t>
            </a:r>
            <a:r>
              <a:rPr sz="2766" spc="5" dirty="0">
                <a:solidFill>
                  <a:srgbClr val="191919"/>
                </a:solidFill>
                <a:latin typeface="DejaVu Serif"/>
                <a:cs typeface="DejaVu Serif"/>
              </a:rPr>
              <a:t>directed </a:t>
            </a:r>
            <a:r>
              <a:rPr sz="2766" spc="9" dirty="0">
                <a:solidFill>
                  <a:srgbClr val="191919"/>
                </a:solidFill>
                <a:latin typeface="DejaVu Serif"/>
                <a:cs typeface="DejaVu Serif"/>
              </a:rPr>
              <a:t>graph</a:t>
            </a:r>
            <a:r>
              <a:rPr sz="2766" spc="14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766" i="1" spc="14" dirty="0">
                <a:solidFill>
                  <a:srgbClr val="191919"/>
                </a:solidFill>
                <a:latin typeface="DejaVu Serif"/>
                <a:cs typeface="DejaVu Serif"/>
              </a:rPr>
              <a:t>G</a:t>
            </a:r>
            <a:r>
              <a:rPr sz="2766" spc="14" dirty="0">
                <a:solidFill>
                  <a:srgbClr val="191919"/>
                </a:solidFill>
                <a:latin typeface="DejaVu Serif"/>
                <a:cs typeface="DejaVu Serif"/>
              </a:rPr>
              <a:t>?</a:t>
            </a:r>
            <a:endParaRPr sz="2766" dirty="0">
              <a:solidFill>
                <a:prstClr val="black"/>
              </a:solidFill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0E8F2D49-F973-4761-9D9B-AFD5BB80B7D3}"/>
              </a:ext>
            </a:extLst>
          </p:cNvPr>
          <p:cNvSpPr txBox="1"/>
          <p:nvPr/>
        </p:nvSpPr>
        <p:spPr>
          <a:xfrm>
            <a:off x="71193" y="2461625"/>
            <a:ext cx="8994286" cy="91867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algn="ctr" defTabSz="829178">
              <a:spcBef>
                <a:spcPts val="91"/>
              </a:spcBef>
            </a:pPr>
            <a:r>
              <a:rPr sz="5894" b="1" spc="-9" dirty="0" err="1">
                <a:solidFill>
                  <a:srgbClr val="0000FF"/>
                </a:solidFill>
                <a:latin typeface="DejaVu Serif"/>
                <a:cs typeface="DejaVu Serif"/>
              </a:rPr>
              <a:t>Kosaraju's</a:t>
            </a:r>
            <a:r>
              <a:rPr sz="5894" b="1" spc="-9" dirty="0">
                <a:solidFill>
                  <a:srgbClr val="0000FF"/>
                </a:solidFill>
                <a:latin typeface="DejaVu Serif"/>
                <a:cs typeface="DejaVu Serif"/>
              </a:rPr>
              <a:t> </a:t>
            </a:r>
            <a:r>
              <a:rPr sz="5894" b="1" spc="-5" dirty="0">
                <a:solidFill>
                  <a:srgbClr val="0000FF"/>
                </a:solidFill>
                <a:latin typeface="DejaVu Serif"/>
                <a:cs typeface="DejaVu Serif"/>
              </a:rPr>
              <a:t>Algorithm</a:t>
            </a:r>
            <a:endParaRPr sz="5894" dirty="0">
              <a:solidFill>
                <a:prstClr val="black"/>
              </a:solidFill>
              <a:latin typeface="DejaVu Serif"/>
              <a:cs typeface="DejaVu Serif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06665B-E54B-EFBB-74DC-60C9807DD2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5907" y="4144617"/>
            <a:ext cx="1592186" cy="203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0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3184EA4D-0E97-453C-B50B-E2F551313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226106"/>
              </p:ext>
            </p:extLst>
          </p:nvPr>
        </p:nvGraphicFramePr>
        <p:xfrm>
          <a:off x="192349" y="106680"/>
          <a:ext cx="8759301" cy="6644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59301">
                  <a:extLst>
                    <a:ext uri="{9D8B030D-6E8A-4147-A177-3AD203B41FA5}">
                      <a16:colId xmlns:a16="http://schemas.microsoft.com/office/drawing/2014/main" val="24640381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procedure </a:t>
                      </a:r>
                      <a:r>
                        <a:rPr lang="en-CA" sz="2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kosarajuSCC</a:t>
                      </a:r>
                      <a:r>
                        <a:rPr lang="en-CA" sz="2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(graph G):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624306"/>
                  </a:ext>
                </a:extLst>
              </a:tr>
              <a:tr h="4206240"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CA" sz="2000" b="1" dirty="0">
                          <a:solidFill>
                            <a:srgbClr val="3333FF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CA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each node v in G:  color v gray.</a:t>
                      </a: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let	L be an empty list.</a:t>
                      </a: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2000" b="1" dirty="0">
                        <a:solidFill>
                          <a:srgbClr val="3333FF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b="1" dirty="0">
                          <a:solidFill>
                            <a:srgbClr val="3333FF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each </a:t>
                      </a:r>
                      <a:r>
                        <a:rPr lang="en-CA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node v in G:  if v is gray:</a:t>
                      </a: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run	DFS starting at v, appending each node to list L    </a:t>
                      </a: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when it is colored green.</a:t>
                      </a: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construct G</a:t>
                      </a:r>
                      <a:r>
                        <a:rPr lang="en-CA" sz="2000" b="1" baseline="30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</a:t>
                      </a:r>
                      <a:r>
                        <a:rPr lang="en-CA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from G.</a:t>
                      </a: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2000" b="1" dirty="0">
                        <a:solidFill>
                          <a:srgbClr val="3333FF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b="1" dirty="0">
                          <a:solidFill>
                            <a:srgbClr val="3333FF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each</a:t>
                      </a:r>
                      <a:r>
                        <a:rPr lang="en-CA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node v in GR:  color v gray.</a:t>
                      </a: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let	</a:t>
                      </a:r>
                      <a:r>
                        <a:rPr lang="en-CA" sz="20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scc</a:t>
                      </a:r>
                      <a:r>
                        <a:rPr lang="en-CA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be a new array of length n</a:t>
                      </a: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let	index	= 0</a:t>
                      </a: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2000" b="1" dirty="0">
                        <a:solidFill>
                          <a:srgbClr val="3333FF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b="1" dirty="0">
                          <a:solidFill>
                            <a:srgbClr val="3333FF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each</a:t>
                      </a:r>
                      <a:r>
                        <a:rPr lang="en-CA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node v in L, in reverse order:</a:t>
                      </a: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if	v is gray:</a:t>
                      </a: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run DFS on v in GR, setting </a:t>
                      </a:r>
                      <a:r>
                        <a:rPr lang="en-CA" sz="20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scc</a:t>
                      </a:r>
                      <a:r>
                        <a:rPr lang="en-CA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[u] = index  for each    </a:t>
                      </a:r>
                      <a:br>
                        <a:rPr lang="en-CA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A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node u colored green this way.</a:t>
                      </a: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index = index + 1</a:t>
                      </a: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2000" b="1" dirty="0">
                        <a:solidFill>
                          <a:srgbClr val="3333FF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b="1" dirty="0">
                          <a:solidFill>
                            <a:srgbClr val="3333FF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 </a:t>
                      </a:r>
                      <a:r>
                        <a:rPr lang="en-CA" sz="20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scc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663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31655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>
            <a:extLst>
              <a:ext uri="{FF2B5EF4-FFF2-40B4-BE49-F238E27FC236}">
                <a16:creationId xmlns:a16="http://schemas.microsoft.com/office/drawing/2014/main" id="{CE6B19A9-7E2C-4443-B45A-F1AB66A8B6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3800" cy="868362"/>
          </a:xfrm>
        </p:spPr>
        <p:txBody>
          <a:bodyPr/>
          <a:lstStyle/>
          <a:p>
            <a:r>
              <a:rPr lang="en-US" altLang="en-US"/>
              <a:t>Transpose of a graph</a:t>
            </a:r>
          </a:p>
        </p:txBody>
      </p:sp>
      <p:sp>
        <p:nvSpPr>
          <p:cNvPr id="155651" name="Rectangle 3">
            <a:extLst>
              <a:ext uri="{FF2B5EF4-FFF2-40B4-BE49-F238E27FC236}">
                <a16:creationId xmlns:a16="http://schemas.microsoft.com/office/drawing/2014/main" id="{3D700BB6-D6A0-4EEF-9DBB-01AAF92859C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1143000"/>
            <a:ext cx="7467600" cy="11763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600"/>
              <a:t>Given a graph G, we can calculate the transpose of a graph G</a:t>
            </a:r>
            <a:r>
              <a:rPr lang="en-US" altLang="en-US" sz="2600" baseline="30000"/>
              <a:t>R</a:t>
            </a:r>
            <a:r>
              <a:rPr lang="en-US" altLang="en-US" sz="2600"/>
              <a:t> by reversing the direction of all the edges</a:t>
            </a:r>
          </a:p>
        </p:txBody>
      </p:sp>
      <p:grpSp>
        <p:nvGrpSpPr>
          <p:cNvPr id="155652" name="Group 4">
            <a:extLst>
              <a:ext uri="{FF2B5EF4-FFF2-40B4-BE49-F238E27FC236}">
                <a16:creationId xmlns:a16="http://schemas.microsoft.com/office/drawing/2014/main" id="{69C2F76D-FB62-4CE6-B634-881671930919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3033713"/>
            <a:ext cx="533400" cy="533400"/>
            <a:chOff x="1824" y="2736"/>
            <a:chExt cx="336" cy="336"/>
          </a:xfrm>
        </p:grpSpPr>
        <p:sp>
          <p:nvSpPr>
            <p:cNvPr id="155653" name="Oval 5">
              <a:extLst>
                <a:ext uri="{FF2B5EF4-FFF2-40B4-BE49-F238E27FC236}">
                  <a16:creationId xmlns:a16="http://schemas.microsoft.com/office/drawing/2014/main" id="{62676D46-1489-45D2-8FAC-1B540B49C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55654" name="Text Box 6">
              <a:extLst>
                <a:ext uri="{FF2B5EF4-FFF2-40B4-BE49-F238E27FC236}">
                  <a16:creationId xmlns:a16="http://schemas.microsoft.com/office/drawing/2014/main" id="{9854295D-517E-493E-AC78-D68723F07F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A</a:t>
              </a:r>
            </a:p>
          </p:txBody>
        </p:sp>
      </p:grpSp>
      <p:grpSp>
        <p:nvGrpSpPr>
          <p:cNvPr id="155655" name="Group 7">
            <a:extLst>
              <a:ext uri="{FF2B5EF4-FFF2-40B4-BE49-F238E27FC236}">
                <a16:creationId xmlns:a16="http://schemas.microsoft.com/office/drawing/2014/main" id="{B51774FB-4ADC-4F05-8636-19DD0DF42C36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3795713"/>
            <a:ext cx="533400" cy="533400"/>
            <a:chOff x="1824" y="2736"/>
            <a:chExt cx="336" cy="336"/>
          </a:xfrm>
        </p:grpSpPr>
        <p:sp>
          <p:nvSpPr>
            <p:cNvPr id="155656" name="Oval 8">
              <a:extLst>
                <a:ext uri="{FF2B5EF4-FFF2-40B4-BE49-F238E27FC236}">
                  <a16:creationId xmlns:a16="http://schemas.microsoft.com/office/drawing/2014/main" id="{B82A10B1-75C9-4E20-A375-E9D0C4F4C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55657" name="Text Box 9">
              <a:extLst>
                <a:ext uri="{FF2B5EF4-FFF2-40B4-BE49-F238E27FC236}">
                  <a16:creationId xmlns:a16="http://schemas.microsoft.com/office/drawing/2014/main" id="{AA2BF50D-4216-4BE2-9B93-818B41714F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B</a:t>
              </a:r>
            </a:p>
          </p:txBody>
        </p:sp>
      </p:grpSp>
      <p:grpSp>
        <p:nvGrpSpPr>
          <p:cNvPr id="155658" name="Group 10">
            <a:extLst>
              <a:ext uri="{FF2B5EF4-FFF2-40B4-BE49-F238E27FC236}">
                <a16:creationId xmlns:a16="http://schemas.microsoft.com/office/drawing/2014/main" id="{6AE96979-8287-42CA-954E-127481DA2B71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5243513"/>
            <a:ext cx="533400" cy="533400"/>
            <a:chOff x="1824" y="2736"/>
            <a:chExt cx="336" cy="336"/>
          </a:xfrm>
        </p:grpSpPr>
        <p:sp>
          <p:nvSpPr>
            <p:cNvPr id="155659" name="Oval 11">
              <a:extLst>
                <a:ext uri="{FF2B5EF4-FFF2-40B4-BE49-F238E27FC236}">
                  <a16:creationId xmlns:a16="http://schemas.microsoft.com/office/drawing/2014/main" id="{38F6B6AD-4E64-4D68-9652-1E203DE81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55660" name="Text Box 12">
              <a:extLst>
                <a:ext uri="{FF2B5EF4-FFF2-40B4-BE49-F238E27FC236}">
                  <a16:creationId xmlns:a16="http://schemas.microsoft.com/office/drawing/2014/main" id="{0B12029C-FDA2-4A97-95C7-510FBA367E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C</a:t>
              </a:r>
            </a:p>
          </p:txBody>
        </p:sp>
      </p:grpSp>
      <p:grpSp>
        <p:nvGrpSpPr>
          <p:cNvPr id="155661" name="Group 13">
            <a:extLst>
              <a:ext uri="{FF2B5EF4-FFF2-40B4-BE49-F238E27FC236}">
                <a16:creationId xmlns:a16="http://schemas.microsoft.com/office/drawing/2014/main" id="{D0383B55-5065-4D58-8445-855EE647B3C0}"/>
              </a:ext>
            </a:extLst>
          </p:cNvPr>
          <p:cNvGrpSpPr>
            <a:grpSpLocks/>
          </p:cNvGrpSpPr>
          <p:nvPr/>
        </p:nvGrpSpPr>
        <p:grpSpPr bwMode="auto">
          <a:xfrm>
            <a:off x="3429000" y="4329113"/>
            <a:ext cx="533400" cy="533400"/>
            <a:chOff x="1824" y="2736"/>
            <a:chExt cx="336" cy="336"/>
          </a:xfrm>
        </p:grpSpPr>
        <p:sp>
          <p:nvSpPr>
            <p:cNvPr id="155662" name="Oval 14">
              <a:extLst>
                <a:ext uri="{FF2B5EF4-FFF2-40B4-BE49-F238E27FC236}">
                  <a16:creationId xmlns:a16="http://schemas.microsoft.com/office/drawing/2014/main" id="{71F29592-3387-41C7-82AE-F72E0DB7B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55663" name="Text Box 15">
              <a:extLst>
                <a:ext uri="{FF2B5EF4-FFF2-40B4-BE49-F238E27FC236}">
                  <a16:creationId xmlns:a16="http://schemas.microsoft.com/office/drawing/2014/main" id="{81FC0B82-1F36-4729-8594-7FFB156D73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E</a:t>
              </a:r>
            </a:p>
          </p:txBody>
        </p:sp>
      </p:grpSp>
      <p:grpSp>
        <p:nvGrpSpPr>
          <p:cNvPr id="155664" name="Group 16">
            <a:extLst>
              <a:ext uri="{FF2B5EF4-FFF2-40B4-BE49-F238E27FC236}">
                <a16:creationId xmlns:a16="http://schemas.microsoft.com/office/drawing/2014/main" id="{9092E64D-4BD8-4950-B272-53A0A7406113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4100513"/>
            <a:ext cx="533400" cy="533400"/>
            <a:chOff x="1824" y="2736"/>
            <a:chExt cx="336" cy="336"/>
          </a:xfrm>
        </p:grpSpPr>
        <p:sp>
          <p:nvSpPr>
            <p:cNvPr id="155665" name="Oval 17">
              <a:extLst>
                <a:ext uri="{FF2B5EF4-FFF2-40B4-BE49-F238E27FC236}">
                  <a16:creationId xmlns:a16="http://schemas.microsoft.com/office/drawing/2014/main" id="{2ADA1E31-5389-4212-811F-A13790A6B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55666" name="Text Box 18">
              <a:extLst>
                <a:ext uri="{FF2B5EF4-FFF2-40B4-BE49-F238E27FC236}">
                  <a16:creationId xmlns:a16="http://schemas.microsoft.com/office/drawing/2014/main" id="{0C1D6C96-D00F-4CB4-A750-C3A37AAA4E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D</a:t>
              </a:r>
            </a:p>
          </p:txBody>
        </p:sp>
      </p:grpSp>
      <p:sp>
        <p:nvSpPr>
          <p:cNvPr id="155667" name="Line 19">
            <a:extLst>
              <a:ext uri="{FF2B5EF4-FFF2-40B4-BE49-F238E27FC236}">
                <a16:creationId xmlns:a16="http://schemas.microsoft.com/office/drawing/2014/main" id="{60951380-B21B-4A6A-884F-342B1ACB4B0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71600" y="3414713"/>
            <a:ext cx="685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5668" name="Line 20">
            <a:extLst>
              <a:ext uri="{FF2B5EF4-FFF2-40B4-BE49-F238E27FC236}">
                <a16:creationId xmlns:a16="http://schemas.microsoft.com/office/drawing/2014/main" id="{113CD35A-ADC0-40E1-A472-1B08C3582D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2200" y="3567113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5669" name="Line 21">
            <a:extLst>
              <a:ext uri="{FF2B5EF4-FFF2-40B4-BE49-F238E27FC236}">
                <a16:creationId xmlns:a16="http://schemas.microsoft.com/office/drawing/2014/main" id="{945845E0-CC5A-489F-B0D6-D8E644565C2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524000" y="4100513"/>
            <a:ext cx="609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5670" name="Line 22">
            <a:extLst>
              <a:ext uri="{FF2B5EF4-FFF2-40B4-BE49-F238E27FC236}">
                <a16:creationId xmlns:a16="http://schemas.microsoft.com/office/drawing/2014/main" id="{618722F0-FFE8-4419-A38A-D1FA1080F2A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9800" y="4633913"/>
            <a:ext cx="152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5671" name="Line 23">
            <a:extLst>
              <a:ext uri="{FF2B5EF4-FFF2-40B4-BE49-F238E27FC236}">
                <a16:creationId xmlns:a16="http://schemas.microsoft.com/office/drawing/2014/main" id="{9F8E6F78-0F5E-4189-85D5-750125EF154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667000" y="4329113"/>
            <a:ext cx="762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155672" name="Group 24">
            <a:extLst>
              <a:ext uri="{FF2B5EF4-FFF2-40B4-BE49-F238E27FC236}">
                <a16:creationId xmlns:a16="http://schemas.microsoft.com/office/drawing/2014/main" id="{160D3CE7-ACD0-4DF8-B3BE-31CB94485820}"/>
              </a:ext>
            </a:extLst>
          </p:cNvPr>
          <p:cNvGrpSpPr>
            <a:grpSpLocks/>
          </p:cNvGrpSpPr>
          <p:nvPr/>
        </p:nvGrpSpPr>
        <p:grpSpPr bwMode="auto">
          <a:xfrm>
            <a:off x="6248400" y="2957513"/>
            <a:ext cx="533400" cy="533400"/>
            <a:chOff x="1824" y="2736"/>
            <a:chExt cx="336" cy="336"/>
          </a:xfrm>
        </p:grpSpPr>
        <p:sp>
          <p:nvSpPr>
            <p:cNvPr id="155673" name="Oval 25">
              <a:extLst>
                <a:ext uri="{FF2B5EF4-FFF2-40B4-BE49-F238E27FC236}">
                  <a16:creationId xmlns:a16="http://schemas.microsoft.com/office/drawing/2014/main" id="{C158D308-E4F0-4EEF-A5E3-77B6B0972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55674" name="Text Box 26">
              <a:extLst>
                <a:ext uri="{FF2B5EF4-FFF2-40B4-BE49-F238E27FC236}">
                  <a16:creationId xmlns:a16="http://schemas.microsoft.com/office/drawing/2014/main" id="{B6B7C51D-CFD5-46F9-A182-7375476B99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A</a:t>
              </a:r>
            </a:p>
          </p:txBody>
        </p:sp>
      </p:grpSp>
      <p:grpSp>
        <p:nvGrpSpPr>
          <p:cNvPr id="155675" name="Group 27">
            <a:extLst>
              <a:ext uri="{FF2B5EF4-FFF2-40B4-BE49-F238E27FC236}">
                <a16:creationId xmlns:a16="http://schemas.microsoft.com/office/drawing/2014/main" id="{251C7583-52FB-4F4F-8FEE-2931D19700E0}"/>
              </a:ext>
            </a:extLst>
          </p:cNvPr>
          <p:cNvGrpSpPr>
            <a:grpSpLocks/>
          </p:cNvGrpSpPr>
          <p:nvPr/>
        </p:nvGrpSpPr>
        <p:grpSpPr bwMode="auto">
          <a:xfrm>
            <a:off x="5181600" y="3719513"/>
            <a:ext cx="533400" cy="533400"/>
            <a:chOff x="1824" y="2736"/>
            <a:chExt cx="336" cy="336"/>
          </a:xfrm>
        </p:grpSpPr>
        <p:sp>
          <p:nvSpPr>
            <p:cNvPr id="155676" name="Oval 28">
              <a:extLst>
                <a:ext uri="{FF2B5EF4-FFF2-40B4-BE49-F238E27FC236}">
                  <a16:creationId xmlns:a16="http://schemas.microsoft.com/office/drawing/2014/main" id="{CCD279DA-F2AB-4A20-89B7-01C3AC9CB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55677" name="Text Box 29">
              <a:extLst>
                <a:ext uri="{FF2B5EF4-FFF2-40B4-BE49-F238E27FC236}">
                  <a16:creationId xmlns:a16="http://schemas.microsoft.com/office/drawing/2014/main" id="{0FB66E0C-E470-4B4A-B653-D38774B40D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B</a:t>
              </a:r>
            </a:p>
          </p:txBody>
        </p:sp>
      </p:grpSp>
      <p:grpSp>
        <p:nvGrpSpPr>
          <p:cNvPr id="155678" name="Group 30">
            <a:extLst>
              <a:ext uri="{FF2B5EF4-FFF2-40B4-BE49-F238E27FC236}">
                <a16:creationId xmlns:a16="http://schemas.microsoft.com/office/drawing/2014/main" id="{FAEE084B-34A8-46CE-B4A7-31D220F8C3FE}"/>
              </a:ext>
            </a:extLst>
          </p:cNvPr>
          <p:cNvGrpSpPr>
            <a:grpSpLocks/>
          </p:cNvGrpSpPr>
          <p:nvPr/>
        </p:nvGrpSpPr>
        <p:grpSpPr bwMode="auto">
          <a:xfrm>
            <a:off x="6019800" y="5167313"/>
            <a:ext cx="533400" cy="533400"/>
            <a:chOff x="1824" y="2736"/>
            <a:chExt cx="336" cy="336"/>
          </a:xfrm>
        </p:grpSpPr>
        <p:sp>
          <p:nvSpPr>
            <p:cNvPr id="155679" name="Oval 31">
              <a:extLst>
                <a:ext uri="{FF2B5EF4-FFF2-40B4-BE49-F238E27FC236}">
                  <a16:creationId xmlns:a16="http://schemas.microsoft.com/office/drawing/2014/main" id="{D6C9DE02-0BDB-4C06-8E79-441F772A85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55680" name="Text Box 32">
              <a:extLst>
                <a:ext uri="{FF2B5EF4-FFF2-40B4-BE49-F238E27FC236}">
                  <a16:creationId xmlns:a16="http://schemas.microsoft.com/office/drawing/2014/main" id="{6530F45D-7BFB-4529-A05C-0BFC44BFC0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C</a:t>
              </a:r>
            </a:p>
          </p:txBody>
        </p:sp>
      </p:grpSp>
      <p:grpSp>
        <p:nvGrpSpPr>
          <p:cNvPr id="155681" name="Group 33">
            <a:extLst>
              <a:ext uri="{FF2B5EF4-FFF2-40B4-BE49-F238E27FC236}">
                <a16:creationId xmlns:a16="http://schemas.microsoft.com/office/drawing/2014/main" id="{EAC23DB9-96E8-4A9D-AC97-33609862A6FF}"/>
              </a:ext>
            </a:extLst>
          </p:cNvPr>
          <p:cNvGrpSpPr>
            <a:grpSpLocks/>
          </p:cNvGrpSpPr>
          <p:nvPr/>
        </p:nvGrpSpPr>
        <p:grpSpPr bwMode="auto">
          <a:xfrm>
            <a:off x="7620000" y="4252913"/>
            <a:ext cx="533400" cy="533400"/>
            <a:chOff x="1824" y="2736"/>
            <a:chExt cx="336" cy="336"/>
          </a:xfrm>
        </p:grpSpPr>
        <p:sp>
          <p:nvSpPr>
            <p:cNvPr id="155682" name="Oval 34">
              <a:extLst>
                <a:ext uri="{FF2B5EF4-FFF2-40B4-BE49-F238E27FC236}">
                  <a16:creationId xmlns:a16="http://schemas.microsoft.com/office/drawing/2014/main" id="{B62E662B-6737-4187-957C-479B8F548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55683" name="Text Box 35">
              <a:extLst>
                <a:ext uri="{FF2B5EF4-FFF2-40B4-BE49-F238E27FC236}">
                  <a16:creationId xmlns:a16="http://schemas.microsoft.com/office/drawing/2014/main" id="{C6DAF433-CE64-4EB8-8A64-444279B622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E</a:t>
              </a:r>
            </a:p>
          </p:txBody>
        </p:sp>
      </p:grpSp>
      <p:grpSp>
        <p:nvGrpSpPr>
          <p:cNvPr id="155684" name="Group 36">
            <a:extLst>
              <a:ext uri="{FF2B5EF4-FFF2-40B4-BE49-F238E27FC236}">
                <a16:creationId xmlns:a16="http://schemas.microsoft.com/office/drawing/2014/main" id="{5C3A8AE4-055A-4633-90ED-FA6CE91E1853}"/>
              </a:ext>
            </a:extLst>
          </p:cNvPr>
          <p:cNvGrpSpPr>
            <a:grpSpLocks/>
          </p:cNvGrpSpPr>
          <p:nvPr/>
        </p:nvGrpSpPr>
        <p:grpSpPr bwMode="auto">
          <a:xfrm>
            <a:off x="6324600" y="4024313"/>
            <a:ext cx="533400" cy="533400"/>
            <a:chOff x="1824" y="2736"/>
            <a:chExt cx="336" cy="336"/>
          </a:xfrm>
        </p:grpSpPr>
        <p:sp>
          <p:nvSpPr>
            <p:cNvPr id="155685" name="Oval 37">
              <a:extLst>
                <a:ext uri="{FF2B5EF4-FFF2-40B4-BE49-F238E27FC236}">
                  <a16:creationId xmlns:a16="http://schemas.microsoft.com/office/drawing/2014/main" id="{33C30ACE-63D1-48DC-872E-B6D649D6D8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55686" name="Text Box 38">
              <a:extLst>
                <a:ext uri="{FF2B5EF4-FFF2-40B4-BE49-F238E27FC236}">
                  <a16:creationId xmlns:a16="http://schemas.microsoft.com/office/drawing/2014/main" id="{249CB101-8038-452A-AC12-2D44F354E0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D</a:t>
              </a:r>
            </a:p>
          </p:txBody>
        </p:sp>
      </p:grpSp>
      <p:sp>
        <p:nvSpPr>
          <p:cNvPr id="155692" name="Line 44">
            <a:extLst>
              <a:ext uri="{FF2B5EF4-FFF2-40B4-BE49-F238E27FC236}">
                <a16:creationId xmlns:a16="http://schemas.microsoft.com/office/drawing/2014/main" id="{E85A642B-1E55-497C-8627-A1FAEE9B590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62600" y="3186113"/>
            <a:ext cx="685800" cy="533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5693" name="Line 45">
            <a:extLst>
              <a:ext uri="{FF2B5EF4-FFF2-40B4-BE49-F238E27FC236}">
                <a16:creationId xmlns:a16="http://schemas.microsoft.com/office/drawing/2014/main" id="{9908D60B-29C8-4B20-B838-AC733D92AD21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5000" y="4100513"/>
            <a:ext cx="609600" cy="152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5694" name="Line 46">
            <a:extLst>
              <a:ext uri="{FF2B5EF4-FFF2-40B4-BE49-F238E27FC236}">
                <a16:creationId xmlns:a16="http://schemas.microsoft.com/office/drawing/2014/main" id="{D7007E56-ED08-4AA9-875D-02CC307D4B10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9400" y="3490913"/>
            <a:ext cx="0" cy="533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5695" name="Line 47">
            <a:extLst>
              <a:ext uri="{FF2B5EF4-FFF2-40B4-BE49-F238E27FC236}">
                <a16:creationId xmlns:a16="http://schemas.microsoft.com/office/drawing/2014/main" id="{3B890723-3570-477A-BA6B-DBAD76BCE0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00800" y="4557713"/>
            <a:ext cx="152400" cy="609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5696" name="Line 48">
            <a:extLst>
              <a:ext uri="{FF2B5EF4-FFF2-40B4-BE49-F238E27FC236}">
                <a16:creationId xmlns:a16="http://schemas.microsoft.com/office/drawing/2014/main" id="{6A71EE06-4243-404E-88B1-764D00DFE06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0" y="4252913"/>
            <a:ext cx="762000" cy="152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5697" name="Text Box 49">
            <a:extLst>
              <a:ext uri="{FF2B5EF4-FFF2-40B4-BE49-F238E27FC236}">
                <a16:creationId xmlns:a16="http://schemas.microsoft.com/office/drawing/2014/main" id="{4A8B72B8-D840-4999-B1BA-C1214224C3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2347913"/>
            <a:ext cx="990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</a:t>
            </a:r>
          </a:p>
        </p:txBody>
      </p:sp>
      <p:sp>
        <p:nvSpPr>
          <p:cNvPr id="155698" name="Text Box 50">
            <a:extLst>
              <a:ext uri="{FF2B5EF4-FFF2-40B4-BE49-F238E27FC236}">
                <a16:creationId xmlns:a16="http://schemas.microsoft.com/office/drawing/2014/main" id="{8AB9D968-C435-4A0C-96AD-454B2D2F94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2209802"/>
            <a:ext cx="990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</a:t>
            </a:r>
            <a:r>
              <a:rPr kumimoji="0" lang="en-US" altLang="en-US" sz="28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</a:t>
            </a: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5699" name="Text Box 51">
            <a:extLst>
              <a:ext uri="{FF2B5EF4-FFF2-40B4-BE49-F238E27FC236}">
                <a16:creationId xmlns:a16="http://schemas.microsoft.com/office/drawing/2014/main" id="{25172C05-352C-4520-94CE-9FDF15D301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6172200"/>
            <a:ext cx="449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Running time to calculate G</a:t>
            </a:r>
            <a:r>
              <a:rPr kumimoji="0" lang="en-US" altLang="en-US" sz="24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?</a:t>
            </a:r>
          </a:p>
        </p:txBody>
      </p:sp>
      <p:sp>
        <p:nvSpPr>
          <p:cNvPr id="155700" name="Text Box 52">
            <a:extLst>
              <a:ext uri="{FF2B5EF4-FFF2-40B4-BE49-F238E27FC236}">
                <a16:creationId xmlns:a16="http://schemas.microsoft.com/office/drawing/2014/main" id="{171832EE-0D2F-45F8-B05F-C95543E6B5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6172200"/>
            <a:ext cx="1752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1F1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O(|V| + |E|)</a:t>
            </a:r>
          </a:p>
        </p:txBody>
      </p:sp>
    </p:spTree>
    <p:extLst>
      <p:ext uri="{BB962C8B-B14F-4D97-AF65-F5344CB8AC3E}">
        <p14:creationId xmlns:p14="http://schemas.microsoft.com/office/powerpoint/2010/main" val="673685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698" grpId="0"/>
      <p:bldP spid="155699" grpId="0"/>
      <p:bldP spid="155700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>
            <a:extLst>
              <a:ext uri="{FF2B5EF4-FFF2-40B4-BE49-F238E27FC236}">
                <a16:creationId xmlns:a16="http://schemas.microsoft.com/office/drawing/2014/main" id="{C1D9834F-8AB2-4C07-A357-5C4D5A4481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Runtime?</a:t>
            </a:r>
          </a:p>
        </p:txBody>
      </p:sp>
      <p:sp>
        <p:nvSpPr>
          <p:cNvPr id="162821" name="Text Box 5">
            <a:extLst>
              <a:ext uri="{FF2B5EF4-FFF2-40B4-BE49-F238E27FC236}">
                <a16:creationId xmlns:a16="http://schemas.microsoft.com/office/drawing/2014/main" id="{2ACDC2DF-06A0-4AAB-91F1-7F2A37D82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3105646"/>
            <a:ext cx="1752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F1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O(|V| + |E|)</a:t>
            </a:r>
          </a:p>
        </p:txBody>
      </p:sp>
      <p:sp>
        <p:nvSpPr>
          <p:cNvPr id="162822" name="Text Box 6">
            <a:extLst>
              <a:ext uri="{FF2B5EF4-FFF2-40B4-BE49-F238E27FC236}">
                <a16:creationId xmlns:a16="http://schemas.microsoft.com/office/drawing/2014/main" id="{2AFE806D-73FA-4B84-A2C7-FD8C9B4372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2007520"/>
            <a:ext cx="1752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F1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O(|V| + |E|)</a:t>
            </a:r>
          </a:p>
        </p:txBody>
      </p:sp>
      <p:sp>
        <p:nvSpPr>
          <p:cNvPr id="162823" name="Text Box 7">
            <a:extLst>
              <a:ext uri="{FF2B5EF4-FFF2-40B4-BE49-F238E27FC236}">
                <a16:creationId xmlns:a16="http://schemas.microsoft.com/office/drawing/2014/main" id="{55EEC3BD-5B49-4202-BDDE-7EC5FA1219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3581402"/>
            <a:ext cx="1752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1F1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O(|V| + |E|)</a:t>
            </a:r>
          </a:p>
        </p:txBody>
      </p:sp>
      <p:sp>
        <p:nvSpPr>
          <p:cNvPr id="162824" name="Text Box 8">
            <a:extLst>
              <a:ext uri="{FF2B5EF4-FFF2-40B4-BE49-F238E27FC236}">
                <a16:creationId xmlns:a16="http://schemas.microsoft.com/office/drawing/2014/main" id="{7F46770C-6493-4EE2-B175-879BECBE64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0784" y="5805063"/>
            <a:ext cx="2743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F1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O(|V| + |E|)</a:t>
            </a:r>
          </a:p>
        </p:txBody>
      </p:sp>
      <p:sp>
        <p:nvSpPr>
          <p:cNvPr id="162825" name="Text Box 9">
            <a:extLst>
              <a:ext uri="{FF2B5EF4-FFF2-40B4-BE49-F238E27FC236}">
                <a16:creationId xmlns:a16="http://schemas.microsoft.com/office/drawing/2014/main" id="{133DE3FD-F5DE-48D9-8EBB-0F1B8A464F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2516616"/>
            <a:ext cx="1752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F1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O(|V|)</a:t>
            </a:r>
          </a:p>
        </p:txBody>
      </p:sp>
      <p:sp>
        <p:nvSpPr>
          <p:cNvPr id="162826" name="Text Box 10">
            <a:extLst>
              <a:ext uri="{FF2B5EF4-FFF2-40B4-BE49-F238E27FC236}">
                <a16:creationId xmlns:a16="http://schemas.microsoft.com/office/drawing/2014/main" id="{CDF57108-A15A-41F4-AAFA-FCD66CC33B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4217476"/>
            <a:ext cx="1752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1F1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O(|V|)</a:t>
            </a:r>
          </a:p>
        </p:txBody>
      </p:sp>
      <p:pic>
        <p:nvPicPr>
          <p:cNvPr id="162827" name="Picture 11">
            <a:extLst>
              <a:ext uri="{FF2B5EF4-FFF2-40B4-BE49-F238E27FC236}">
                <a16:creationId xmlns:a16="http://schemas.microsoft.com/office/drawing/2014/main" id="{91FD27FA-995F-4EC0-A104-B0EBB4875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468317"/>
            <a:ext cx="6873784" cy="3464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43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21" grpId="0"/>
      <p:bldP spid="162822" grpId="0"/>
      <p:bldP spid="162823" grpId="0"/>
      <p:bldP spid="162824" grpId="0"/>
      <p:bldP spid="162825" grpId="0"/>
      <p:bldP spid="16282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3650" y="534936"/>
            <a:ext cx="7730365" cy="569795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3627" spc="-9" dirty="0">
                <a:solidFill>
                  <a:srgbClr val="191919"/>
                </a:solidFill>
              </a:rPr>
              <a:t>Strongly Connected</a:t>
            </a:r>
            <a:r>
              <a:rPr sz="3627" spc="-18" dirty="0">
                <a:solidFill>
                  <a:srgbClr val="191919"/>
                </a:solidFill>
              </a:rPr>
              <a:t> </a:t>
            </a:r>
            <a:r>
              <a:rPr sz="3627" spc="-9" dirty="0">
                <a:solidFill>
                  <a:srgbClr val="191919"/>
                </a:solidFill>
              </a:rPr>
              <a:t>Components</a:t>
            </a:r>
            <a:endParaRPr sz="3627"/>
          </a:p>
        </p:txBody>
      </p:sp>
      <p:sp>
        <p:nvSpPr>
          <p:cNvPr id="3" name="object 3"/>
          <p:cNvSpPr txBox="1"/>
          <p:nvPr/>
        </p:nvSpPr>
        <p:spPr>
          <a:xfrm>
            <a:off x="538965" y="1691179"/>
            <a:ext cx="148561" cy="202340"/>
          </a:xfrm>
          <a:prstGeom prst="rect">
            <a:avLst/>
          </a:prstGeom>
        </p:spPr>
        <p:txBody>
          <a:bodyPr vert="horz" wrap="square" lIns="0" tIns="13820" rIns="0" bIns="0" rtlCol="0">
            <a:spAutoFit/>
          </a:bodyPr>
          <a:lstStyle/>
          <a:p>
            <a:pPr marL="11516" defTabSz="829178">
              <a:spcBef>
                <a:spcPts val="109"/>
              </a:spcBef>
              <a:defRPr/>
            </a:pPr>
            <a:r>
              <a:rPr sz="1224" spc="24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22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8965" y="2261239"/>
            <a:ext cx="148561" cy="202340"/>
          </a:xfrm>
          <a:prstGeom prst="rect">
            <a:avLst/>
          </a:prstGeom>
        </p:spPr>
        <p:txBody>
          <a:bodyPr vert="horz" wrap="square" lIns="0" tIns="13820" rIns="0" bIns="0" rtlCol="0">
            <a:spAutoFit/>
          </a:bodyPr>
          <a:lstStyle/>
          <a:p>
            <a:pPr marL="11516" defTabSz="829178">
              <a:spcBef>
                <a:spcPts val="109"/>
              </a:spcBef>
              <a:defRPr/>
            </a:pPr>
            <a:r>
              <a:rPr sz="1224" spc="24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22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8965" y="3658175"/>
            <a:ext cx="148561" cy="202340"/>
          </a:xfrm>
          <a:prstGeom prst="rect">
            <a:avLst/>
          </a:prstGeom>
        </p:spPr>
        <p:txBody>
          <a:bodyPr vert="horz" wrap="square" lIns="0" tIns="13820" rIns="0" bIns="0" rtlCol="0">
            <a:spAutoFit/>
          </a:bodyPr>
          <a:lstStyle/>
          <a:p>
            <a:pPr marL="11516" defTabSz="829178">
              <a:spcBef>
                <a:spcPts val="109"/>
              </a:spcBef>
              <a:defRPr/>
            </a:pPr>
            <a:r>
              <a:rPr sz="1224" spc="245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22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1117" y="1425612"/>
            <a:ext cx="7239192" cy="2992156"/>
          </a:xfrm>
          <a:prstGeom prst="rect">
            <a:avLst/>
          </a:prstGeom>
        </p:spPr>
        <p:txBody>
          <a:bodyPr vert="horz" wrap="square" lIns="0" tIns="159502" rIns="0" bIns="0" rtlCol="0">
            <a:spAutoFit/>
          </a:bodyPr>
          <a:lstStyle/>
          <a:p>
            <a:pPr marL="11516" defTabSz="829178">
              <a:spcBef>
                <a:spcPts val="1256"/>
              </a:spcBef>
              <a:defRPr/>
            </a:pPr>
            <a:r>
              <a:rPr sz="2766" spc="9" dirty="0">
                <a:solidFill>
                  <a:srgbClr val="191919"/>
                </a:solidFill>
                <a:latin typeface="DejaVu Serif"/>
                <a:cs typeface="DejaVu Serif"/>
              </a:rPr>
              <a:t>Let </a:t>
            </a:r>
            <a:r>
              <a:rPr sz="2766" i="1" spc="14" dirty="0">
                <a:solidFill>
                  <a:srgbClr val="191919"/>
                </a:solidFill>
                <a:latin typeface="DejaVu Serif"/>
                <a:cs typeface="DejaVu Serif"/>
              </a:rPr>
              <a:t>G </a:t>
            </a:r>
            <a:r>
              <a:rPr sz="2766" spc="14" dirty="0">
                <a:solidFill>
                  <a:srgbClr val="191919"/>
                </a:solidFill>
                <a:latin typeface="DejaVu Serif"/>
                <a:cs typeface="DejaVu Serif"/>
              </a:rPr>
              <a:t>= </a:t>
            </a:r>
            <a:r>
              <a:rPr sz="2766" spc="9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766" i="1" spc="9" dirty="0">
                <a:solidFill>
                  <a:srgbClr val="191919"/>
                </a:solidFill>
                <a:latin typeface="DejaVu Serif"/>
                <a:cs typeface="DejaVu Serif"/>
              </a:rPr>
              <a:t>V</a:t>
            </a:r>
            <a:r>
              <a:rPr sz="2766" spc="9" dirty="0">
                <a:solidFill>
                  <a:srgbClr val="191919"/>
                </a:solidFill>
                <a:latin typeface="DejaVu Serif"/>
                <a:cs typeface="DejaVu Serif"/>
              </a:rPr>
              <a:t>, </a:t>
            </a:r>
            <a:r>
              <a:rPr sz="2766" i="1" spc="9" dirty="0">
                <a:solidFill>
                  <a:srgbClr val="191919"/>
                </a:solidFill>
                <a:latin typeface="DejaVu Serif"/>
                <a:cs typeface="DejaVu Serif"/>
              </a:rPr>
              <a:t>E</a:t>
            </a:r>
            <a:r>
              <a:rPr sz="2766" spc="9" dirty="0">
                <a:solidFill>
                  <a:srgbClr val="191919"/>
                </a:solidFill>
                <a:latin typeface="DejaVu Serif"/>
                <a:cs typeface="DejaVu Serif"/>
              </a:rPr>
              <a:t>) be a </a:t>
            </a:r>
            <a:r>
              <a:rPr sz="2766" spc="5" dirty="0">
                <a:solidFill>
                  <a:srgbClr val="191919"/>
                </a:solidFill>
                <a:latin typeface="DejaVu Serif"/>
                <a:cs typeface="DejaVu Serif"/>
              </a:rPr>
              <a:t>directed</a:t>
            </a:r>
            <a:r>
              <a:rPr sz="2766" spc="-77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766" spc="5" dirty="0">
                <a:solidFill>
                  <a:srgbClr val="191919"/>
                </a:solidFill>
                <a:latin typeface="DejaVu Serif"/>
                <a:cs typeface="DejaVu Serif"/>
              </a:rPr>
              <a:t>graph.</a:t>
            </a:r>
            <a:endParaRPr sz="2766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11516" marR="4607" defTabSz="829178">
              <a:lnSpc>
                <a:spcPct val="98100"/>
              </a:lnSpc>
              <a:spcBef>
                <a:spcPts val="1233"/>
              </a:spcBef>
              <a:defRPr/>
            </a:pPr>
            <a:r>
              <a:rPr sz="2766" spc="-18" dirty="0">
                <a:solidFill>
                  <a:srgbClr val="191919"/>
                </a:solidFill>
                <a:latin typeface="DejaVu Serif"/>
                <a:cs typeface="DejaVu Serif"/>
              </a:rPr>
              <a:t>Two </a:t>
            </a:r>
            <a:r>
              <a:rPr sz="2766" spc="9" dirty="0">
                <a:solidFill>
                  <a:srgbClr val="191919"/>
                </a:solidFill>
                <a:latin typeface="DejaVu Serif"/>
                <a:cs typeface="DejaVu Serif"/>
              </a:rPr>
              <a:t>nodes </a:t>
            </a:r>
            <a:r>
              <a:rPr sz="2766" i="1" spc="5" dirty="0">
                <a:solidFill>
                  <a:srgbClr val="191919"/>
                </a:solidFill>
                <a:latin typeface="DejaVu Serif"/>
                <a:cs typeface="DejaVu Serif"/>
              </a:rPr>
              <a:t>u</a:t>
            </a:r>
            <a:r>
              <a:rPr sz="2766" spc="5" dirty="0">
                <a:solidFill>
                  <a:srgbClr val="191919"/>
                </a:solidFill>
                <a:latin typeface="DejaVu Serif"/>
                <a:cs typeface="DejaVu Serif"/>
              </a:rPr>
              <a:t>, </a:t>
            </a:r>
            <a:r>
              <a:rPr sz="2766" i="1" spc="9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766" spc="9" dirty="0">
                <a:solidFill>
                  <a:srgbClr val="191919"/>
                </a:solidFill>
                <a:latin typeface="DejaVu Serif"/>
                <a:cs typeface="DejaVu Serif"/>
              </a:rPr>
              <a:t>∈ </a:t>
            </a:r>
            <a:r>
              <a:rPr sz="2766" i="1" spc="9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766" spc="5" dirty="0">
                <a:solidFill>
                  <a:srgbClr val="191919"/>
                </a:solidFill>
                <a:latin typeface="DejaVu Serif"/>
                <a:cs typeface="DejaVu Serif"/>
              </a:rPr>
              <a:t>are called </a:t>
            </a:r>
            <a:r>
              <a:rPr sz="2766" b="1" spc="5" dirty="0">
                <a:solidFill>
                  <a:srgbClr val="0000FF"/>
                </a:solidFill>
                <a:latin typeface="DejaVu Serif"/>
                <a:cs typeface="DejaVu Serif"/>
              </a:rPr>
              <a:t>strongly  </a:t>
            </a:r>
            <a:r>
              <a:rPr sz="2766" b="1" spc="9" dirty="0">
                <a:solidFill>
                  <a:srgbClr val="0000FF"/>
                </a:solidFill>
                <a:latin typeface="DejaVu Serif"/>
                <a:cs typeface="DejaVu Serif"/>
              </a:rPr>
              <a:t>connected </a:t>
            </a:r>
            <a:r>
              <a:rPr sz="2766" spc="5" dirty="0">
                <a:solidFill>
                  <a:srgbClr val="191919"/>
                </a:solidFill>
                <a:latin typeface="DejaVu Serif"/>
                <a:cs typeface="DejaVu Serif"/>
              </a:rPr>
              <a:t>iff </a:t>
            </a:r>
            <a:r>
              <a:rPr sz="2766" i="1" spc="9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766" spc="5" dirty="0">
                <a:solidFill>
                  <a:srgbClr val="191919"/>
                </a:solidFill>
                <a:latin typeface="DejaVu Serif"/>
                <a:cs typeface="DejaVu Serif"/>
              </a:rPr>
              <a:t>is reachable from </a:t>
            </a:r>
            <a:r>
              <a:rPr sz="2766" i="1" spc="9" dirty="0">
                <a:solidFill>
                  <a:srgbClr val="191919"/>
                </a:solidFill>
                <a:latin typeface="DejaVu Serif"/>
                <a:cs typeface="DejaVu Serif"/>
              </a:rPr>
              <a:t>u</a:t>
            </a:r>
            <a:r>
              <a:rPr sz="2766" i="1" spc="-86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766" spc="5" dirty="0">
                <a:solidFill>
                  <a:srgbClr val="191919"/>
                </a:solidFill>
                <a:latin typeface="DejaVu Serif"/>
                <a:cs typeface="DejaVu Serif"/>
              </a:rPr>
              <a:t>and  </a:t>
            </a:r>
            <a:r>
              <a:rPr sz="2766" i="1" spc="9" dirty="0">
                <a:solidFill>
                  <a:srgbClr val="191919"/>
                </a:solidFill>
                <a:latin typeface="DejaVu Serif"/>
                <a:cs typeface="DejaVu Serif"/>
              </a:rPr>
              <a:t>u </a:t>
            </a:r>
            <a:r>
              <a:rPr sz="2766" spc="5" dirty="0">
                <a:solidFill>
                  <a:srgbClr val="191919"/>
                </a:solidFill>
                <a:latin typeface="DejaVu Serif"/>
                <a:cs typeface="DejaVu Serif"/>
              </a:rPr>
              <a:t>is reachable from</a:t>
            </a:r>
            <a:r>
              <a:rPr sz="2766" spc="9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766" i="1" spc="9" dirty="0">
                <a:solidFill>
                  <a:srgbClr val="191919"/>
                </a:solidFill>
                <a:latin typeface="DejaVu Serif"/>
                <a:cs typeface="DejaVu Serif"/>
              </a:rPr>
              <a:t>v</a:t>
            </a:r>
            <a:r>
              <a:rPr sz="2766" spc="9" dirty="0">
                <a:solidFill>
                  <a:srgbClr val="191919"/>
                </a:solidFill>
                <a:latin typeface="DejaVu Serif"/>
                <a:cs typeface="DejaVu Serif"/>
              </a:rPr>
              <a:t>.</a:t>
            </a:r>
            <a:endParaRPr sz="2766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11516" defTabSz="829178">
              <a:lnSpc>
                <a:spcPts val="3291"/>
              </a:lnSpc>
              <a:spcBef>
                <a:spcPts val="1179"/>
              </a:spcBef>
              <a:defRPr/>
            </a:pPr>
            <a:r>
              <a:rPr sz="2766" spc="9" dirty="0">
                <a:solidFill>
                  <a:srgbClr val="191919"/>
                </a:solidFill>
                <a:latin typeface="DejaVu Serif"/>
                <a:cs typeface="DejaVu Serif"/>
              </a:rPr>
              <a:t>A </a:t>
            </a:r>
            <a:r>
              <a:rPr sz="2766" b="1" spc="5" dirty="0">
                <a:solidFill>
                  <a:srgbClr val="0000FF"/>
                </a:solidFill>
                <a:latin typeface="DejaVu Serif"/>
                <a:cs typeface="DejaVu Serif"/>
              </a:rPr>
              <a:t>strongly </a:t>
            </a:r>
            <a:r>
              <a:rPr sz="2766" b="1" spc="9" dirty="0">
                <a:solidFill>
                  <a:srgbClr val="0000FF"/>
                </a:solidFill>
                <a:latin typeface="DejaVu Serif"/>
                <a:cs typeface="DejaVu Serif"/>
              </a:rPr>
              <a:t>connected component</a:t>
            </a:r>
            <a:r>
              <a:rPr sz="2766" b="1" spc="-68" dirty="0">
                <a:solidFill>
                  <a:srgbClr val="0000FF"/>
                </a:solidFill>
                <a:latin typeface="DejaVu Serif"/>
                <a:cs typeface="DejaVu Serif"/>
              </a:rPr>
              <a:t> </a:t>
            </a:r>
            <a:r>
              <a:rPr sz="2766" dirty="0">
                <a:solidFill>
                  <a:srgbClr val="191919"/>
                </a:solidFill>
                <a:latin typeface="DejaVu Serif"/>
                <a:cs typeface="DejaVu Serif"/>
              </a:rPr>
              <a:t>(or</a:t>
            </a:r>
            <a:endParaRPr sz="2766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11516" defTabSz="829178">
              <a:lnSpc>
                <a:spcPts val="3291"/>
              </a:lnSpc>
              <a:defRPr/>
            </a:pPr>
            <a:r>
              <a:rPr sz="2766" b="1" spc="14" dirty="0">
                <a:solidFill>
                  <a:srgbClr val="0000FF"/>
                </a:solidFill>
                <a:latin typeface="DejaVu Serif"/>
                <a:cs typeface="DejaVu Serif"/>
              </a:rPr>
              <a:t>SCC</a:t>
            </a:r>
            <a:r>
              <a:rPr sz="2766" spc="14" dirty="0">
                <a:solidFill>
                  <a:srgbClr val="191919"/>
                </a:solidFill>
                <a:latin typeface="DejaVu Serif"/>
                <a:cs typeface="DejaVu Serif"/>
              </a:rPr>
              <a:t>) </a:t>
            </a:r>
            <a:r>
              <a:rPr sz="2766" spc="5" dirty="0">
                <a:solidFill>
                  <a:srgbClr val="191919"/>
                </a:solidFill>
                <a:latin typeface="DejaVu Serif"/>
                <a:cs typeface="DejaVu Serif"/>
              </a:rPr>
              <a:t>of </a:t>
            </a:r>
            <a:r>
              <a:rPr sz="2766" i="1" spc="14" dirty="0">
                <a:solidFill>
                  <a:srgbClr val="191919"/>
                </a:solidFill>
                <a:latin typeface="DejaVu Serif"/>
                <a:cs typeface="DejaVu Serif"/>
              </a:rPr>
              <a:t>G </a:t>
            </a:r>
            <a:r>
              <a:rPr sz="2766" spc="5" dirty="0">
                <a:solidFill>
                  <a:srgbClr val="191919"/>
                </a:solidFill>
                <a:latin typeface="DejaVu Serif"/>
                <a:cs typeface="DejaVu Serif"/>
              </a:rPr>
              <a:t>is </a:t>
            </a:r>
            <a:r>
              <a:rPr sz="2766" spc="9" dirty="0">
                <a:solidFill>
                  <a:srgbClr val="191919"/>
                </a:solidFill>
                <a:latin typeface="DejaVu Serif"/>
                <a:cs typeface="DejaVu Serif"/>
              </a:rPr>
              <a:t>a </a:t>
            </a:r>
            <a:r>
              <a:rPr sz="2766" spc="5" dirty="0">
                <a:solidFill>
                  <a:srgbClr val="191919"/>
                </a:solidFill>
                <a:latin typeface="DejaVu Serif"/>
                <a:cs typeface="DejaVu Serif"/>
              </a:rPr>
              <a:t>set </a:t>
            </a:r>
            <a:r>
              <a:rPr sz="2766" i="1" spc="14" dirty="0">
                <a:solidFill>
                  <a:srgbClr val="191919"/>
                </a:solidFill>
                <a:latin typeface="DejaVu Serif"/>
                <a:cs typeface="DejaVu Serif"/>
              </a:rPr>
              <a:t>C </a:t>
            </a:r>
            <a:r>
              <a:rPr sz="2766" spc="14" dirty="0">
                <a:solidFill>
                  <a:srgbClr val="191919"/>
                </a:solidFill>
                <a:latin typeface="DejaVu Serif"/>
                <a:cs typeface="DejaVu Serif"/>
              </a:rPr>
              <a:t>⊆ </a:t>
            </a:r>
            <a:r>
              <a:rPr sz="2766" i="1" spc="9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766" spc="5" dirty="0">
                <a:solidFill>
                  <a:srgbClr val="191919"/>
                </a:solidFill>
                <a:latin typeface="DejaVu Serif"/>
                <a:cs typeface="DejaVu Serif"/>
              </a:rPr>
              <a:t>such</a:t>
            </a:r>
            <a:r>
              <a:rPr sz="2766" spc="-82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766" spc="5" dirty="0">
                <a:solidFill>
                  <a:srgbClr val="191919"/>
                </a:solidFill>
                <a:latin typeface="DejaVu Serif"/>
                <a:cs typeface="DejaVu Serif"/>
              </a:rPr>
              <a:t>that</a:t>
            </a:r>
            <a:endParaRPr sz="2766">
              <a:solidFill>
                <a:prstClr val="black"/>
              </a:solidFill>
              <a:latin typeface="DejaVu Serif"/>
              <a:cs typeface="DejaVu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5552" y="4630157"/>
            <a:ext cx="133014" cy="17904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1088" spc="204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088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5552" y="5116148"/>
            <a:ext cx="133014" cy="17904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1088" spc="204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088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5552" y="5962602"/>
            <a:ext cx="133014" cy="17904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91"/>
              </a:spcBef>
              <a:defRPr/>
            </a:pPr>
            <a:r>
              <a:rPr sz="1088" spc="204" dirty="0">
                <a:solidFill>
                  <a:srgbClr val="191919"/>
                </a:solidFill>
                <a:latin typeface="Calibri"/>
                <a:cs typeface="Calibri"/>
              </a:rPr>
              <a:t>●</a:t>
            </a:r>
            <a:endParaRPr sz="1088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97703" y="4408813"/>
            <a:ext cx="6939190" cy="2209055"/>
          </a:xfrm>
          <a:prstGeom prst="rect">
            <a:avLst/>
          </a:prstGeom>
        </p:spPr>
        <p:txBody>
          <a:bodyPr vert="horz" wrap="square" lIns="0" tIns="125528" rIns="0" bIns="0" rtlCol="0">
            <a:spAutoFit/>
          </a:bodyPr>
          <a:lstStyle/>
          <a:p>
            <a:pPr marL="11516" defTabSz="829178">
              <a:spcBef>
                <a:spcPts val="988"/>
              </a:spcBef>
              <a:defRPr/>
            </a:pPr>
            <a:r>
              <a:rPr sz="2448" i="1" spc="-9" dirty="0">
                <a:solidFill>
                  <a:srgbClr val="191919"/>
                </a:solidFill>
                <a:latin typeface="DejaVu Serif"/>
                <a:cs typeface="DejaVu Serif"/>
              </a:rPr>
              <a:t>C </a:t>
            </a:r>
            <a:r>
              <a:rPr sz="2448" spc="-9" dirty="0">
                <a:solidFill>
                  <a:srgbClr val="191919"/>
                </a:solidFill>
                <a:latin typeface="DejaVu Serif"/>
                <a:cs typeface="DejaVu Serif"/>
              </a:rPr>
              <a:t>is not</a:t>
            </a:r>
            <a:r>
              <a:rPr sz="2448" spc="-18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448" spc="-63" dirty="0">
                <a:solidFill>
                  <a:srgbClr val="191919"/>
                </a:solidFill>
                <a:latin typeface="DejaVu Serif"/>
                <a:cs typeface="DejaVu Serif"/>
              </a:rPr>
              <a:t>empty.</a:t>
            </a:r>
            <a:endParaRPr sz="2448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11516" marR="1045110" defTabSz="829178">
              <a:lnSpc>
                <a:spcPts val="2838"/>
              </a:lnSpc>
              <a:spcBef>
                <a:spcPts val="1075"/>
              </a:spcBef>
              <a:defRPr/>
            </a:pPr>
            <a:r>
              <a:rPr sz="2448" spc="-54" dirty="0">
                <a:solidFill>
                  <a:srgbClr val="191919"/>
                </a:solidFill>
                <a:latin typeface="DejaVu Serif"/>
                <a:cs typeface="DejaVu Serif"/>
              </a:rPr>
              <a:t>For </a:t>
            </a:r>
            <a:r>
              <a:rPr sz="2448" spc="-9" dirty="0">
                <a:solidFill>
                  <a:srgbClr val="191919"/>
                </a:solidFill>
                <a:latin typeface="DejaVu Serif"/>
                <a:cs typeface="DejaVu Serif"/>
              </a:rPr>
              <a:t>any </a:t>
            </a:r>
            <a:r>
              <a:rPr sz="2448" i="1" spc="-9" dirty="0">
                <a:solidFill>
                  <a:srgbClr val="191919"/>
                </a:solidFill>
                <a:latin typeface="DejaVu Serif"/>
                <a:cs typeface="DejaVu Serif"/>
              </a:rPr>
              <a:t>u</a:t>
            </a:r>
            <a:r>
              <a:rPr sz="2448" spc="-9" dirty="0">
                <a:solidFill>
                  <a:srgbClr val="191919"/>
                </a:solidFill>
                <a:latin typeface="DejaVu Serif"/>
                <a:cs typeface="DejaVu Serif"/>
              </a:rPr>
              <a:t>, </a:t>
            </a:r>
            <a:r>
              <a:rPr sz="2448" i="1" spc="-9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448" spc="-9" dirty="0">
                <a:solidFill>
                  <a:srgbClr val="191919"/>
                </a:solidFill>
                <a:latin typeface="DejaVu Serif"/>
                <a:cs typeface="DejaVu Serif"/>
              </a:rPr>
              <a:t>∈ </a:t>
            </a:r>
            <a:r>
              <a:rPr sz="2448" i="1" spc="-14" dirty="0">
                <a:solidFill>
                  <a:srgbClr val="191919"/>
                </a:solidFill>
                <a:latin typeface="DejaVu Serif"/>
                <a:cs typeface="DejaVu Serif"/>
              </a:rPr>
              <a:t>C</a:t>
            </a:r>
            <a:r>
              <a:rPr sz="2448" spc="-14" dirty="0">
                <a:solidFill>
                  <a:srgbClr val="191919"/>
                </a:solidFill>
                <a:latin typeface="DejaVu Serif"/>
                <a:cs typeface="DejaVu Serif"/>
              </a:rPr>
              <a:t>: </a:t>
            </a:r>
            <a:r>
              <a:rPr sz="2448" i="1" spc="-9" dirty="0">
                <a:solidFill>
                  <a:srgbClr val="191919"/>
                </a:solidFill>
                <a:latin typeface="DejaVu Serif"/>
                <a:cs typeface="DejaVu Serif"/>
              </a:rPr>
              <a:t>u </a:t>
            </a:r>
            <a:r>
              <a:rPr sz="2448" spc="-9" dirty="0">
                <a:solidFill>
                  <a:srgbClr val="191919"/>
                </a:solidFill>
                <a:latin typeface="DejaVu Serif"/>
                <a:cs typeface="DejaVu Serif"/>
              </a:rPr>
              <a:t>and </a:t>
            </a:r>
            <a:r>
              <a:rPr sz="2448" i="1" spc="-9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448" spc="-9" dirty="0">
                <a:solidFill>
                  <a:srgbClr val="191919"/>
                </a:solidFill>
                <a:latin typeface="DejaVu Serif"/>
                <a:cs typeface="DejaVu Serif"/>
              </a:rPr>
              <a:t>are </a:t>
            </a:r>
            <a:r>
              <a:rPr sz="2448" spc="-14" dirty="0">
                <a:solidFill>
                  <a:srgbClr val="191919"/>
                </a:solidFill>
                <a:latin typeface="DejaVu Serif"/>
                <a:cs typeface="DejaVu Serif"/>
              </a:rPr>
              <a:t>strongly  connected.</a:t>
            </a:r>
            <a:endParaRPr sz="2448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11516" marR="4607" defTabSz="829178">
              <a:lnSpc>
                <a:spcPts val="2838"/>
              </a:lnSpc>
              <a:spcBef>
                <a:spcPts val="988"/>
              </a:spcBef>
              <a:defRPr/>
            </a:pPr>
            <a:r>
              <a:rPr sz="2448" spc="-54" dirty="0">
                <a:solidFill>
                  <a:srgbClr val="191919"/>
                </a:solidFill>
                <a:latin typeface="DejaVu Serif"/>
                <a:cs typeface="DejaVu Serif"/>
              </a:rPr>
              <a:t>For </a:t>
            </a:r>
            <a:r>
              <a:rPr sz="2448" spc="-9" dirty="0">
                <a:solidFill>
                  <a:srgbClr val="191919"/>
                </a:solidFill>
                <a:latin typeface="DejaVu Serif"/>
                <a:cs typeface="DejaVu Serif"/>
              </a:rPr>
              <a:t>any </a:t>
            </a:r>
            <a:r>
              <a:rPr sz="2448" i="1" spc="-9" dirty="0">
                <a:solidFill>
                  <a:srgbClr val="191919"/>
                </a:solidFill>
                <a:latin typeface="DejaVu Serif"/>
                <a:cs typeface="DejaVu Serif"/>
              </a:rPr>
              <a:t>u </a:t>
            </a:r>
            <a:r>
              <a:rPr sz="2448" spc="-9" dirty="0">
                <a:solidFill>
                  <a:srgbClr val="191919"/>
                </a:solidFill>
                <a:latin typeface="DejaVu Serif"/>
                <a:cs typeface="DejaVu Serif"/>
              </a:rPr>
              <a:t>∈ </a:t>
            </a:r>
            <a:r>
              <a:rPr sz="2448" i="1" spc="-9" dirty="0">
                <a:solidFill>
                  <a:srgbClr val="191919"/>
                </a:solidFill>
                <a:latin typeface="DejaVu Serif"/>
                <a:cs typeface="DejaVu Serif"/>
              </a:rPr>
              <a:t>C </a:t>
            </a:r>
            <a:r>
              <a:rPr sz="2448" spc="-9" dirty="0">
                <a:solidFill>
                  <a:srgbClr val="191919"/>
                </a:solidFill>
                <a:latin typeface="DejaVu Serif"/>
                <a:cs typeface="DejaVu Serif"/>
              </a:rPr>
              <a:t>and </a:t>
            </a:r>
            <a:r>
              <a:rPr sz="2448" i="1" spc="-9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448" spc="-9" dirty="0">
                <a:solidFill>
                  <a:srgbClr val="191919"/>
                </a:solidFill>
                <a:latin typeface="DejaVu Serif"/>
                <a:cs typeface="DejaVu Serif"/>
              </a:rPr>
              <a:t>∈ </a:t>
            </a:r>
            <a:r>
              <a:rPr sz="2448" i="1" spc="-9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448" spc="-5" dirty="0">
                <a:solidFill>
                  <a:srgbClr val="191919"/>
                </a:solidFill>
                <a:latin typeface="DejaVu Serif"/>
                <a:cs typeface="DejaVu Serif"/>
              </a:rPr>
              <a:t>– </a:t>
            </a:r>
            <a:r>
              <a:rPr sz="2448" i="1" spc="-14" dirty="0">
                <a:solidFill>
                  <a:srgbClr val="191919"/>
                </a:solidFill>
                <a:latin typeface="DejaVu Serif"/>
                <a:cs typeface="DejaVu Serif"/>
              </a:rPr>
              <a:t>C</a:t>
            </a:r>
            <a:r>
              <a:rPr sz="2448" spc="-14" dirty="0">
                <a:solidFill>
                  <a:srgbClr val="191919"/>
                </a:solidFill>
                <a:latin typeface="DejaVu Serif"/>
                <a:cs typeface="DejaVu Serif"/>
              </a:rPr>
              <a:t>: </a:t>
            </a:r>
            <a:r>
              <a:rPr sz="2448" i="1" spc="-9" dirty="0">
                <a:solidFill>
                  <a:srgbClr val="191919"/>
                </a:solidFill>
                <a:latin typeface="DejaVu Serif"/>
                <a:cs typeface="DejaVu Serif"/>
              </a:rPr>
              <a:t>u </a:t>
            </a:r>
            <a:r>
              <a:rPr sz="2448" spc="-9" dirty="0">
                <a:solidFill>
                  <a:srgbClr val="191919"/>
                </a:solidFill>
                <a:latin typeface="DejaVu Serif"/>
                <a:cs typeface="DejaVu Serif"/>
              </a:rPr>
              <a:t>and </a:t>
            </a:r>
            <a:r>
              <a:rPr sz="2448" i="1" spc="-9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448" spc="-9" dirty="0">
                <a:solidFill>
                  <a:srgbClr val="191919"/>
                </a:solidFill>
                <a:latin typeface="DejaVu Serif"/>
                <a:cs typeface="DejaVu Serif"/>
              </a:rPr>
              <a:t>are </a:t>
            </a:r>
            <a:r>
              <a:rPr sz="2448" spc="-14" dirty="0">
                <a:solidFill>
                  <a:srgbClr val="191919"/>
                </a:solidFill>
                <a:latin typeface="DejaVu Serif"/>
                <a:cs typeface="DejaVu Serif"/>
              </a:rPr>
              <a:t>not  strongly</a:t>
            </a:r>
            <a:r>
              <a:rPr sz="2448" spc="-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448" spc="-14" dirty="0">
                <a:solidFill>
                  <a:srgbClr val="191919"/>
                </a:solidFill>
                <a:latin typeface="DejaVu Serif"/>
                <a:cs typeface="DejaVu Serif"/>
              </a:rPr>
              <a:t>connected.</a:t>
            </a:r>
            <a:endParaRPr sz="2448">
              <a:solidFill>
                <a:prstClr val="black"/>
              </a:solidFill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0"/>
                </a:moveTo>
                <a:lnTo>
                  <a:pt x="1866900" y="14109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52025" y="1139544"/>
            <a:ext cx="1692907" cy="1279469"/>
          </a:xfrm>
          <a:custGeom>
            <a:avLst/>
            <a:gdLst/>
            <a:ahLst/>
            <a:cxnLst/>
            <a:rect l="l" t="t" r="r" b="b"/>
            <a:pathLst>
              <a:path w="1866900" h="1410970">
                <a:moveTo>
                  <a:pt x="0" y="1410970"/>
                </a:moveTo>
                <a:lnTo>
                  <a:pt x="18669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72947" y="847029"/>
            <a:ext cx="1451063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38599" y="312727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52025" y="3005198"/>
            <a:ext cx="1692907" cy="864879"/>
          </a:xfrm>
          <a:custGeom>
            <a:avLst/>
            <a:gdLst/>
            <a:ahLst/>
            <a:cxnLst/>
            <a:rect l="l" t="t" r="r" b="b"/>
            <a:pathLst>
              <a:path w="1866900" h="953770">
                <a:moveTo>
                  <a:pt x="0" y="0"/>
                </a:moveTo>
                <a:lnTo>
                  <a:pt x="1866900" y="95377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04252" y="311230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68580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04252" y="1261619"/>
            <a:ext cx="0" cy="1021502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48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18841" y="847029"/>
            <a:ext cx="1036474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97920" y="1139544"/>
            <a:ext cx="1278317" cy="2715561"/>
          </a:xfrm>
          <a:custGeom>
            <a:avLst/>
            <a:gdLst/>
            <a:ahLst/>
            <a:cxnLst/>
            <a:rect l="l" t="t" r="r" b="b"/>
            <a:pathLst>
              <a:path w="1409700" h="2994660">
                <a:moveTo>
                  <a:pt x="1409700" y="0"/>
                </a:moveTo>
                <a:lnTo>
                  <a:pt x="0" y="299466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69904" y="3112300"/>
            <a:ext cx="0" cy="621884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58358" y="4785628"/>
            <a:ext cx="0" cy="829179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99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43768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43768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72947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43768" y="431288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243768" y="4312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072947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24010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524010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353189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524010" y="2298092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524010" y="22980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353189" y="3127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389662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389662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218841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255315" y="43243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255315" y="4324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084494" y="12616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389662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389662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218841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24010" y="374915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4010" y="374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353189" y="45783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389662" y="373418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389662" y="373418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389662" y="37341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218841" y="45633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5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524010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5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524010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353189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255315" y="373418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255315" y="3734184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255315" y="37341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8084494" y="45633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4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5" y="782954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4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255315" y="2283121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4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5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5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5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255315" y="2283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8084494" y="311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5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200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5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400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200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5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243768" y="3956449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5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200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5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400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4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200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243768" y="39564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2072947" y="4785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09370" y="2288"/>
                </a:lnTo>
                <a:lnTo>
                  <a:pt x="363170" y="9018"/>
                </a:lnTo>
                <a:lnTo>
                  <a:pt x="318801" y="19991"/>
                </a:lnTo>
                <a:lnTo>
                  <a:pt x="276463" y="35004"/>
                </a:lnTo>
                <a:lnTo>
                  <a:pt x="236357" y="53857"/>
                </a:lnTo>
                <a:lnTo>
                  <a:pt x="198685" y="76348"/>
                </a:lnTo>
                <a:lnTo>
                  <a:pt x="163647" y="102278"/>
                </a:lnTo>
                <a:lnTo>
                  <a:pt x="131444" y="131444"/>
                </a:lnTo>
                <a:lnTo>
                  <a:pt x="102278" y="163647"/>
                </a:lnTo>
                <a:lnTo>
                  <a:pt x="76348" y="198685"/>
                </a:lnTo>
                <a:lnTo>
                  <a:pt x="53857" y="236357"/>
                </a:lnTo>
                <a:lnTo>
                  <a:pt x="35004" y="276463"/>
                </a:lnTo>
                <a:lnTo>
                  <a:pt x="19991" y="318801"/>
                </a:lnTo>
                <a:lnTo>
                  <a:pt x="9018" y="363170"/>
                </a:lnTo>
                <a:lnTo>
                  <a:pt x="2288" y="409370"/>
                </a:lnTo>
                <a:lnTo>
                  <a:pt x="0" y="457199"/>
                </a:lnTo>
                <a:lnTo>
                  <a:pt x="2288" y="505029"/>
                </a:lnTo>
                <a:lnTo>
                  <a:pt x="9018" y="551229"/>
                </a:lnTo>
                <a:lnTo>
                  <a:pt x="19991" y="595598"/>
                </a:lnTo>
                <a:lnTo>
                  <a:pt x="35004" y="637936"/>
                </a:lnTo>
                <a:lnTo>
                  <a:pt x="53857" y="678042"/>
                </a:lnTo>
                <a:lnTo>
                  <a:pt x="76348" y="715714"/>
                </a:lnTo>
                <a:lnTo>
                  <a:pt x="102278" y="750752"/>
                </a:lnTo>
                <a:lnTo>
                  <a:pt x="131444" y="782955"/>
                </a:lnTo>
                <a:lnTo>
                  <a:pt x="163647" y="812121"/>
                </a:lnTo>
                <a:lnTo>
                  <a:pt x="198685" y="838051"/>
                </a:lnTo>
                <a:lnTo>
                  <a:pt x="236357" y="860542"/>
                </a:lnTo>
                <a:lnTo>
                  <a:pt x="276463" y="879395"/>
                </a:lnTo>
                <a:lnTo>
                  <a:pt x="318801" y="894408"/>
                </a:lnTo>
                <a:lnTo>
                  <a:pt x="363170" y="905381"/>
                </a:lnTo>
                <a:lnTo>
                  <a:pt x="409370" y="912111"/>
                </a:lnTo>
                <a:lnTo>
                  <a:pt x="457200" y="914399"/>
                </a:lnTo>
                <a:lnTo>
                  <a:pt x="505029" y="912111"/>
                </a:lnTo>
                <a:lnTo>
                  <a:pt x="551229" y="905381"/>
                </a:lnTo>
                <a:lnTo>
                  <a:pt x="595598" y="894408"/>
                </a:lnTo>
                <a:lnTo>
                  <a:pt x="637936" y="879395"/>
                </a:lnTo>
                <a:lnTo>
                  <a:pt x="678042" y="860542"/>
                </a:lnTo>
                <a:lnTo>
                  <a:pt x="715714" y="838051"/>
                </a:lnTo>
                <a:lnTo>
                  <a:pt x="750752" y="812121"/>
                </a:lnTo>
                <a:lnTo>
                  <a:pt x="782954" y="782955"/>
                </a:lnTo>
                <a:lnTo>
                  <a:pt x="812121" y="750752"/>
                </a:lnTo>
                <a:lnTo>
                  <a:pt x="838051" y="715714"/>
                </a:lnTo>
                <a:lnTo>
                  <a:pt x="860542" y="678042"/>
                </a:lnTo>
                <a:lnTo>
                  <a:pt x="879395" y="637936"/>
                </a:lnTo>
                <a:lnTo>
                  <a:pt x="894408" y="595598"/>
                </a:lnTo>
                <a:lnTo>
                  <a:pt x="905381" y="551229"/>
                </a:lnTo>
                <a:lnTo>
                  <a:pt x="912111" y="505029"/>
                </a:lnTo>
                <a:lnTo>
                  <a:pt x="914400" y="457199"/>
                </a:lnTo>
                <a:lnTo>
                  <a:pt x="912111" y="409370"/>
                </a:lnTo>
                <a:lnTo>
                  <a:pt x="905381" y="363170"/>
                </a:lnTo>
                <a:lnTo>
                  <a:pt x="894408" y="318801"/>
                </a:lnTo>
                <a:lnTo>
                  <a:pt x="879395" y="276463"/>
                </a:lnTo>
                <a:lnTo>
                  <a:pt x="860542" y="236357"/>
                </a:lnTo>
                <a:lnTo>
                  <a:pt x="838051" y="198685"/>
                </a:lnTo>
                <a:lnTo>
                  <a:pt x="812121" y="163647"/>
                </a:lnTo>
                <a:lnTo>
                  <a:pt x="782955" y="131444"/>
                </a:lnTo>
                <a:lnTo>
                  <a:pt x="750752" y="102278"/>
                </a:lnTo>
                <a:lnTo>
                  <a:pt x="715714" y="76348"/>
                </a:lnTo>
                <a:lnTo>
                  <a:pt x="678042" y="53857"/>
                </a:lnTo>
                <a:lnTo>
                  <a:pt x="637936" y="35004"/>
                </a:lnTo>
                <a:lnTo>
                  <a:pt x="595598" y="19991"/>
                </a:lnTo>
                <a:lnTo>
                  <a:pt x="551229" y="9018"/>
                </a:lnTo>
                <a:lnTo>
                  <a:pt x="505029" y="2288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243768" y="5614807"/>
            <a:ext cx="829179" cy="82917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505029" y="2288"/>
                </a:lnTo>
                <a:lnTo>
                  <a:pt x="551229" y="9018"/>
                </a:lnTo>
                <a:lnTo>
                  <a:pt x="595598" y="19991"/>
                </a:lnTo>
                <a:lnTo>
                  <a:pt x="637936" y="35004"/>
                </a:lnTo>
                <a:lnTo>
                  <a:pt x="678042" y="53857"/>
                </a:lnTo>
                <a:lnTo>
                  <a:pt x="715714" y="76348"/>
                </a:lnTo>
                <a:lnTo>
                  <a:pt x="750752" y="102278"/>
                </a:lnTo>
                <a:lnTo>
                  <a:pt x="782955" y="131444"/>
                </a:lnTo>
                <a:lnTo>
                  <a:pt x="812121" y="163647"/>
                </a:lnTo>
                <a:lnTo>
                  <a:pt x="838051" y="198685"/>
                </a:lnTo>
                <a:lnTo>
                  <a:pt x="860542" y="236357"/>
                </a:lnTo>
                <a:lnTo>
                  <a:pt x="879395" y="276463"/>
                </a:lnTo>
                <a:lnTo>
                  <a:pt x="894408" y="318801"/>
                </a:lnTo>
                <a:lnTo>
                  <a:pt x="905381" y="363170"/>
                </a:lnTo>
                <a:lnTo>
                  <a:pt x="912111" y="409370"/>
                </a:lnTo>
                <a:lnTo>
                  <a:pt x="914400" y="457199"/>
                </a:lnTo>
                <a:lnTo>
                  <a:pt x="912111" y="505029"/>
                </a:lnTo>
                <a:lnTo>
                  <a:pt x="905381" y="551229"/>
                </a:lnTo>
                <a:lnTo>
                  <a:pt x="894408" y="595598"/>
                </a:lnTo>
                <a:lnTo>
                  <a:pt x="879395" y="637936"/>
                </a:lnTo>
                <a:lnTo>
                  <a:pt x="860542" y="678042"/>
                </a:lnTo>
                <a:lnTo>
                  <a:pt x="838051" y="715714"/>
                </a:lnTo>
                <a:lnTo>
                  <a:pt x="812121" y="750752"/>
                </a:lnTo>
                <a:lnTo>
                  <a:pt x="782954" y="782954"/>
                </a:lnTo>
                <a:lnTo>
                  <a:pt x="750752" y="812121"/>
                </a:lnTo>
                <a:lnTo>
                  <a:pt x="715714" y="838051"/>
                </a:lnTo>
                <a:lnTo>
                  <a:pt x="678042" y="860542"/>
                </a:lnTo>
                <a:lnTo>
                  <a:pt x="637936" y="879395"/>
                </a:lnTo>
                <a:lnTo>
                  <a:pt x="595598" y="894408"/>
                </a:lnTo>
                <a:lnTo>
                  <a:pt x="551229" y="905381"/>
                </a:lnTo>
                <a:lnTo>
                  <a:pt x="505029" y="912111"/>
                </a:lnTo>
                <a:lnTo>
                  <a:pt x="457200" y="914399"/>
                </a:lnTo>
                <a:lnTo>
                  <a:pt x="409370" y="912111"/>
                </a:lnTo>
                <a:lnTo>
                  <a:pt x="363170" y="905381"/>
                </a:lnTo>
                <a:lnTo>
                  <a:pt x="318801" y="894408"/>
                </a:lnTo>
                <a:lnTo>
                  <a:pt x="276463" y="879395"/>
                </a:lnTo>
                <a:lnTo>
                  <a:pt x="236357" y="860542"/>
                </a:lnTo>
                <a:lnTo>
                  <a:pt x="198685" y="838051"/>
                </a:lnTo>
                <a:lnTo>
                  <a:pt x="163647" y="812121"/>
                </a:lnTo>
                <a:lnTo>
                  <a:pt x="131444" y="782955"/>
                </a:lnTo>
                <a:lnTo>
                  <a:pt x="102278" y="750752"/>
                </a:lnTo>
                <a:lnTo>
                  <a:pt x="76348" y="715714"/>
                </a:lnTo>
                <a:lnTo>
                  <a:pt x="53857" y="678042"/>
                </a:lnTo>
                <a:lnTo>
                  <a:pt x="35004" y="637936"/>
                </a:lnTo>
                <a:lnTo>
                  <a:pt x="19991" y="595598"/>
                </a:lnTo>
                <a:lnTo>
                  <a:pt x="9018" y="551229"/>
                </a:lnTo>
                <a:lnTo>
                  <a:pt x="2288" y="505029"/>
                </a:lnTo>
                <a:lnTo>
                  <a:pt x="0" y="457199"/>
                </a:lnTo>
                <a:lnTo>
                  <a:pt x="2288" y="409370"/>
                </a:lnTo>
                <a:lnTo>
                  <a:pt x="9018" y="363170"/>
                </a:lnTo>
                <a:lnTo>
                  <a:pt x="19991" y="318801"/>
                </a:lnTo>
                <a:lnTo>
                  <a:pt x="35004" y="276463"/>
                </a:lnTo>
                <a:lnTo>
                  <a:pt x="53857" y="236357"/>
                </a:lnTo>
                <a:lnTo>
                  <a:pt x="76348" y="198685"/>
                </a:lnTo>
                <a:lnTo>
                  <a:pt x="102278" y="163647"/>
                </a:lnTo>
                <a:lnTo>
                  <a:pt x="131444" y="131444"/>
                </a:lnTo>
                <a:lnTo>
                  <a:pt x="163647" y="102278"/>
                </a:lnTo>
                <a:lnTo>
                  <a:pt x="198685" y="76348"/>
                </a:lnTo>
                <a:lnTo>
                  <a:pt x="236357" y="53857"/>
                </a:lnTo>
                <a:lnTo>
                  <a:pt x="276463" y="35004"/>
                </a:lnTo>
                <a:lnTo>
                  <a:pt x="318801" y="19991"/>
                </a:lnTo>
                <a:lnTo>
                  <a:pt x="363170" y="9018"/>
                </a:lnTo>
                <a:lnTo>
                  <a:pt x="409370" y="2288"/>
                </a:lnTo>
                <a:lnTo>
                  <a:pt x="4572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1243768" y="56148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2072947" y="64439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/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3768" y="1868532"/>
            <a:ext cx="6426136" cy="35240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38599" y="4563362"/>
            <a:ext cx="2487537" cy="1036474"/>
          </a:xfrm>
          <a:custGeom>
            <a:avLst/>
            <a:gdLst/>
            <a:ahLst/>
            <a:cxnLst/>
            <a:rect l="l" t="t" r="r" b="b"/>
            <a:pathLst>
              <a:path w="2743200" h="1143000">
                <a:moveTo>
                  <a:pt x="25146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914400"/>
                </a:lnTo>
                <a:lnTo>
                  <a:pt x="228600" y="1143000"/>
                </a:lnTo>
                <a:lnTo>
                  <a:pt x="2514600" y="1143000"/>
                </a:lnTo>
                <a:lnTo>
                  <a:pt x="2743200" y="914400"/>
                </a:lnTo>
                <a:lnTo>
                  <a:pt x="2743200" y="228600"/>
                </a:lnTo>
                <a:lnTo>
                  <a:pt x="2514600" y="0"/>
                </a:lnTo>
                <a:close/>
              </a:path>
            </a:pathLst>
          </a:custGeom>
          <a:solidFill>
            <a:srgbClr val="00B7FF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38599" y="4563362"/>
            <a:ext cx="2487537" cy="1036474"/>
          </a:xfrm>
          <a:custGeom>
            <a:avLst/>
            <a:gdLst/>
            <a:ahLst/>
            <a:cxnLst/>
            <a:rect l="l" t="t" r="r" b="b"/>
            <a:pathLst>
              <a:path w="2743200" h="1143000">
                <a:moveTo>
                  <a:pt x="0" y="914400"/>
                </a:moveTo>
                <a:lnTo>
                  <a:pt x="0" y="228600"/>
                </a:lnTo>
                <a:lnTo>
                  <a:pt x="228600" y="0"/>
                </a:lnTo>
                <a:lnTo>
                  <a:pt x="2514600" y="0"/>
                </a:lnTo>
                <a:lnTo>
                  <a:pt x="2743200" y="228600"/>
                </a:lnTo>
                <a:lnTo>
                  <a:pt x="2743200" y="914400"/>
                </a:lnTo>
                <a:lnTo>
                  <a:pt x="2514600" y="1143000"/>
                </a:lnTo>
                <a:lnTo>
                  <a:pt x="228600" y="1143000"/>
                </a:lnTo>
                <a:lnTo>
                  <a:pt x="0" y="914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87536" y="4563362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9144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914400"/>
                </a:lnTo>
                <a:lnTo>
                  <a:pt x="228600" y="1143000"/>
                </a:lnTo>
                <a:lnTo>
                  <a:pt x="914400" y="1143000"/>
                </a:lnTo>
                <a:lnTo>
                  <a:pt x="1143000" y="914400"/>
                </a:lnTo>
                <a:lnTo>
                  <a:pt x="1143000" y="228600"/>
                </a:lnTo>
                <a:lnTo>
                  <a:pt x="91440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87536" y="4563362"/>
            <a:ext cx="1036474" cy="1036474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0" y="914400"/>
                </a:moveTo>
                <a:lnTo>
                  <a:pt x="0" y="228600"/>
                </a:lnTo>
                <a:lnTo>
                  <a:pt x="228600" y="0"/>
                </a:lnTo>
                <a:lnTo>
                  <a:pt x="914400" y="0"/>
                </a:lnTo>
                <a:lnTo>
                  <a:pt x="1143000" y="228600"/>
                </a:lnTo>
                <a:lnTo>
                  <a:pt x="1143000" y="914400"/>
                </a:lnTo>
                <a:lnTo>
                  <a:pt x="914400" y="1143000"/>
                </a:lnTo>
                <a:lnTo>
                  <a:pt x="228600" y="1143000"/>
                </a:lnTo>
                <a:lnTo>
                  <a:pt x="0" y="914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40725" y="1661237"/>
            <a:ext cx="1036474" cy="2487537"/>
          </a:xfrm>
          <a:custGeom>
            <a:avLst/>
            <a:gdLst/>
            <a:ahLst/>
            <a:cxnLst/>
            <a:rect l="l" t="t" r="r" b="b"/>
            <a:pathLst>
              <a:path w="1143000" h="2743200">
                <a:moveTo>
                  <a:pt x="9144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2514600"/>
                </a:lnTo>
                <a:lnTo>
                  <a:pt x="228600" y="2743200"/>
                </a:lnTo>
                <a:lnTo>
                  <a:pt x="914400" y="2743200"/>
                </a:lnTo>
                <a:lnTo>
                  <a:pt x="1143000" y="2514600"/>
                </a:lnTo>
                <a:lnTo>
                  <a:pt x="1143000" y="228600"/>
                </a:lnTo>
                <a:lnTo>
                  <a:pt x="914400" y="0"/>
                </a:lnTo>
                <a:close/>
              </a:path>
            </a:pathLst>
          </a:custGeom>
          <a:solidFill>
            <a:srgbClr val="7F007F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840725" y="1661237"/>
            <a:ext cx="1036474" cy="2487537"/>
          </a:xfrm>
          <a:custGeom>
            <a:avLst/>
            <a:gdLst/>
            <a:ahLst/>
            <a:cxnLst/>
            <a:rect l="l" t="t" r="r" b="b"/>
            <a:pathLst>
              <a:path w="1143000" h="2743200">
                <a:moveTo>
                  <a:pt x="0" y="228600"/>
                </a:moveTo>
                <a:lnTo>
                  <a:pt x="0" y="2514600"/>
                </a:lnTo>
                <a:lnTo>
                  <a:pt x="228600" y="2743200"/>
                </a:lnTo>
                <a:lnTo>
                  <a:pt x="914400" y="2743200"/>
                </a:lnTo>
                <a:lnTo>
                  <a:pt x="1143000" y="2514600"/>
                </a:lnTo>
                <a:lnTo>
                  <a:pt x="1143000" y="228600"/>
                </a:lnTo>
                <a:lnTo>
                  <a:pt x="914400" y="0"/>
                </a:lnTo>
                <a:lnTo>
                  <a:pt x="228600" y="0"/>
                </a:lnTo>
                <a:lnTo>
                  <a:pt x="0" y="228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87537" y="1661237"/>
            <a:ext cx="3938599" cy="2487537"/>
          </a:xfrm>
          <a:custGeom>
            <a:avLst/>
            <a:gdLst/>
            <a:ahLst/>
            <a:cxnLst/>
            <a:rect l="l" t="t" r="r" b="b"/>
            <a:pathLst>
              <a:path w="4343400" h="2743200">
                <a:moveTo>
                  <a:pt x="4114800" y="0"/>
                </a:moveTo>
                <a:lnTo>
                  <a:pt x="2057400" y="0"/>
                </a:lnTo>
                <a:lnTo>
                  <a:pt x="0" y="1929129"/>
                </a:lnTo>
                <a:lnTo>
                  <a:pt x="0" y="2514600"/>
                </a:lnTo>
                <a:lnTo>
                  <a:pt x="228600" y="2743200"/>
                </a:lnTo>
                <a:lnTo>
                  <a:pt x="4114800" y="2743200"/>
                </a:lnTo>
                <a:lnTo>
                  <a:pt x="4343400" y="2514600"/>
                </a:lnTo>
                <a:lnTo>
                  <a:pt x="4343400" y="228600"/>
                </a:lnTo>
                <a:lnTo>
                  <a:pt x="4114800" y="0"/>
                </a:lnTo>
                <a:close/>
              </a:path>
            </a:pathLst>
          </a:custGeom>
          <a:solidFill>
            <a:srgbClr val="569C1B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87537" y="1661237"/>
            <a:ext cx="3938599" cy="2487537"/>
          </a:xfrm>
          <a:custGeom>
            <a:avLst/>
            <a:gdLst/>
            <a:ahLst/>
            <a:cxnLst/>
            <a:rect l="l" t="t" r="r" b="b"/>
            <a:pathLst>
              <a:path w="4343400" h="2743200">
                <a:moveTo>
                  <a:pt x="0" y="2514600"/>
                </a:moveTo>
                <a:lnTo>
                  <a:pt x="0" y="1929129"/>
                </a:lnTo>
                <a:lnTo>
                  <a:pt x="2057400" y="0"/>
                </a:lnTo>
                <a:lnTo>
                  <a:pt x="4114800" y="0"/>
                </a:lnTo>
                <a:lnTo>
                  <a:pt x="4343400" y="228600"/>
                </a:lnTo>
                <a:lnTo>
                  <a:pt x="4343400" y="2514600"/>
                </a:lnTo>
                <a:lnTo>
                  <a:pt x="4114800" y="2743200"/>
                </a:lnTo>
                <a:lnTo>
                  <a:pt x="228600" y="2743200"/>
                </a:lnTo>
                <a:lnTo>
                  <a:pt x="0" y="2514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36473" y="1661237"/>
            <a:ext cx="2487537" cy="2487537"/>
          </a:xfrm>
          <a:custGeom>
            <a:avLst/>
            <a:gdLst/>
            <a:ahLst/>
            <a:cxnLst/>
            <a:rect l="l" t="t" r="r" b="b"/>
            <a:pathLst>
              <a:path w="2743200" h="2743200">
                <a:moveTo>
                  <a:pt x="2514600" y="0"/>
                </a:moveTo>
                <a:lnTo>
                  <a:pt x="228600" y="0"/>
                </a:lnTo>
                <a:lnTo>
                  <a:pt x="0" y="228600"/>
                </a:lnTo>
                <a:lnTo>
                  <a:pt x="0" y="2514600"/>
                </a:lnTo>
                <a:lnTo>
                  <a:pt x="228600" y="2743200"/>
                </a:lnTo>
                <a:lnTo>
                  <a:pt x="914400" y="2743200"/>
                </a:lnTo>
                <a:lnTo>
                  <a:pt x="2743200" y="914400"/>
                </a:lnTo>
                <a:lnTo>
                  <a:pt x="2743200" y="228600"/>
                </a:lnTo>
                <a:lnTo>
                  <a:pt x="2514600" y="0"/>
                </a:lnTo>
                <a:close/>
              </a:path>
            </a:pathLst>
          </a:custGeom>
          <a:solidFill>
            <a:srgbClr val="FF940D"/>
          </a:solid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36473" y="1661237"/>
            <a:ext cx="2487537" cy="2487537"/>
          </a:xfrm>
          <a:custGeom>
            <a:avLst/>
            <a:gdLst/>
            <a:ahLst/>
            <a:cxnLst/>
            <a:rect l="l" t="t" r="r" b="b"/>
            <a:pathLst>
              <a:path w="2743200" h="2743200">
                <a:moveTo>
                  <a:pt x="0" y="2514600"/>
                </a:moveTo>
                <a:lnTo>
                  <a:pt x="0" y="457200"/>
                </a:lnTo>
                <a:lnTo>
                  <a:pt x="0" y="228600"/>
                </a:lnTo>
                <a:lnTo>
                  <a:pt x="228600" y="0"/>
                </a:lnTo>
                <a:lnTo>
                  <a:pt x="2514600" y="0"/>
                </a:lnTo>
                <a:lnTo>
                  <a:pt x="2743200" y="228600"/>
                </a:lnTo>
                <a:lnTo>
                  <a:pt x="2743200" y="914400"/>
                </a:lnTo>
                <a:lnTo>
                  <a:pt x="914400" y="2743200"/>
                </a:lnTo>
                <a:lnTo>
                  <a:pt x="228600" y="2743200"/>
                </a:lnTo>
                <a:lnTo>
                  <a:pt x="0" y="2514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43768" y="1868532"/>
            <a:ext cx="6426136" cy="35240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9178">
              <a:defRPr/>
            </a:pPr>
            <a:endParaRPr sz="1632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4299" y="195426"/>
            <a:ext cx="6933460" cy="62564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algn="ctr">
              <a:spcBef>
                <a:spcPts val="91"/>
              </a:spcBef>
            </a:pPr>
            <a:r>
              <a:rPr b="1" spc="-5" dirty="0">
                <a:solidFill>
                  <a:srgbClr val="191919"/>
                </a:solidFill>
              </a:rPr>
              <a:t>Condensation</a:t>
            </a:r>
            <a:r>
              <a:rPr b="1" spc="-73" dirty="0">
                <a:solidFill>
                  <a:srgbClr val="191919"/>
                </a:solidFill>
              </a:rPr>
              <a:t> </a:t>
            </a:r>
            <a:r>
              <a:rPr b="1" spc="-5" dirty="0">
                <a:solidFill>
                  <a:srgbClr val="191919"/>
                </a:solidFill>
              </a:rPr>
              <a:t>Graphs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33930" y="1069643"/>
            <a:ext cx="8476140" cy="5175633"/>
          </a:xfrm>
          <a:prstGeom prst="rect">
            <a:avLst/>
          </a:prstGeom>
        </p:spPr>
        <p:txBody>
          <a:bodyPr vert="horz" wrap="square" lIns="0" tIns="23608" rIns="0" bIns="0" rtlCol="0">
            <a:spAutoFit/>
          </a:bodyPr>
          <a:lstStyle/>
          <a:p>
            <a:pPr marL="491749" marR="103647" indent="-457200" defTabSz="829178">
              <a:lnSpc>
                <a:spcPct val="972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4965279" algn="l"/>
              </a:tabLst>
              <a:defRPr/>
            </a:pP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The </a:t>
            </a:r>
            <a:r>
              <a:rPr sz="2800" b="1" spc="-5" dirty="0">
                <a:solidFill>
                  <a:srgbClr val="0000FF"/>
                </a:solidFill>
                <a:latin typeface="DejaVu Serif"/>
                <a:cs typeface="DejaVu Serif"/>
              </a:rPr>
              <a:t>condensation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of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a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directed graph 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G 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is the directed</a:t>
            </a:r>
            <a:r>
              <a:rPr sz="2800" spc="4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graph</a:t>
            </a:r>
            <a:r>
              <a:rPr sz="2800" spc="41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i="1" spc="-5" dirty="0">
                <a:solidFill>
                  <a:srgbClr val="191919"/>
                </a:solidFill>
                <a:latin typeface="DejaVu Serif"/>
                <a:cs typeface="DejaVu Serif"/>
              </a:rPr>
              <a:t>G</a:t>
            </a:r>
            <a:r>
              <a:rPr sz="2400" i="1" spc="-6" baseline="31531" dirty="0">
                <a:solidFill>
                  <a:srgbClr val="191919"/>
                </a:solidFill>
                <a:latin typeface="DejaVu Serif"/>
                <a:cs typeface="DejaVu Serif"/>
              </a:rPr>
              <a:t>SCC</a:t>
            </a:r>
            <a:r>
              <a:rPr lang="en-US" sz="2400" i="1" spc="-6" baseline="31531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whose nodes  are the SCCs of 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G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and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whose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edges are  defined as</a:t>
            </a:r>
            <a:r>
              <a:rPr sz="2800" spc="-9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follows:</a:t>
            </a:r>
            <a:endParaRPr sz="2800" dirty="0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1256435" defTabSz="829178">
              <a:lnSpc>
                <a:spcPts val="3432"/>
              </a:lnSpc>
              <a:spcBef>
                <a:spcPts val="600"/>
              </a:spcBef>
              <a:spcAft>
                <a:spcPts val="1200"/>
              </a:spcAft>
              <a:tabLst>
                <a:tab pos="6138795" algn="l"/>
              </a:tabLst>
              <a:defRPr/>
            </a:pP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800" i="1" spc="-5" dirty="0">
                <a:solidFill>
                  <a:srgbClr val="191919"/>
                </a:solidFill>
                <a:latin typeface="DejaVu Serif"/>
                <a:cs typeface="DejaVu Serif"/>
              </a:rPr>
              <a:t>C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₁, </a:t>
            </a:r>
            <a:r>
              <a:rPr sz="2800" i="1" spc="-5" dirty="0">
                <a:solidFill>
                  <a:srgbClr val="191919"/>
                </a:solidFill>
                <a:latin typeface="DejaVu Serif"/>
                <a:cs typeface="DejaVu Serif"/>
              </a:rPr>
              <a:t>C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₂) is an edge</a:t>
            </a:r>
            <a:r>
              <a:rPr sz="2800" spc="4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in</a:t>
            </a:r>
            <a:r>
              <a:rPr sz="2800" spc="4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i="1" spc="-5" dirty="0">
                <a:solidFill>
                  <a:srgbClr val="191919"/>
                </a:solidFill>
                <a:latin typeface="DejaVu Serif"/>
                <a:cs typeface="DejaVu Serif"/>
              </a:rPr>
              <a:t>G</a:t>
            </a:r>
            <a:r>
              <a:rPr sz="2400" i="1" spc="-6" baseline="31531" dirty="0">
                <a:solidFill>
                  <a:srgbClr val="191919"/>
                </a:solidFill>
                <a:latin typeface="DejaVu Serif"/>
                <a:cs typeface="DejaVu Serif"/>
              </a:rPr>
              <a:t>SCC</a:t>
            </a:r>
            <a:r>
              <a:rPr lang="en-US" sz="2400" i="1" spc="-6" baseline="31531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spc="-5" dirty="0" err="1">
                <a:solidFill>
                  <a:srgbClr val="191919"/>
                </a:solidFill>
                <a:latin typeface="DejaVu Serif"/>
                <a:cs typeface="DejaVu Serif"/>
              </a:rPr>
              <a:t>iff</a:t>
            </a:r>
            <a:endParaRPr sz="2800" dirty="0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457199" defTabSz="829178">
              <a:lnSpc>
                <a:spcPts val="3432"/>
              </a:lnSpc>
              <a:spcBef>
                <a:spcPts val="600"/>
              </a:spcBef>
              <a:spcAft>
                <a:spcPts val="1200"/>
              </a:spcAft>
              <a:defRPr/>
            </a:pP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∃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u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∈ </a:t>
            </a:r>
            <a:r>
              <a:rPr sz="2800" i="1" spc="-5" dirty="0">
                <a:solidFill>
                  <a:srgbClr val="191919"/>
                </a:solidFill>
                <a:latin typeface="DejaVu Serif"/>
                <a:cs typeface="DejaVu Serif"/>
              </a:rPr>
              <a:t>C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₁, 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v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∈ </a:t>
            </a:r>
            <a:r>
              <a:rPr sz="2800" i="1" spc="-5" dirty="0">
                <a:solidFill>
                  <a:srgbClr val="191919"/>
                </a:solidFill>
                <a:latin typeface="DejaVu Serif"/>
                <a:cs typeface="DejaVu Serif"/>
              </a:rPr>
              <a:t>C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₂.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(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u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, 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v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)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is an edge in</a:t>
            </a:r>
            <a:r>
              <a:rPr sz="2800" spc="23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G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.</a:t>
            </a:r>
            <a:endParaRPr sz="2800" dirty="0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491749" marR="541269" indent="-457200" defTabSz="829178">
              <a:lnSpc>
                <a:spcPct val="973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4533415" algn="l"/>
                <a:tab pos="6538988" algn="l"/>
              </a:tabLst>
              <a:defRPr/>
            </a:pP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In other words, if there is</a:t>
            </a:r>
            <a:r>
              <a:rPr sz="2800" spc="86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an</a:t>
            </a:r>
            <a:r>
              <a:rPr sz="2800" spc="14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edge</a:t>
            </a:r>
            <a:r>
              <a:rPr lang="en-US" sz="2800" spc="-5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in</a:t>
            </a:r>
            <a:r>
              <a:rPr sz="2800" spc="-27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G 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from </a:t>
            </a:r>
            <a:r>
              <a:rPr sz="2800" i="1" spc="-5" dirty="0">
                <a:solidFill>
                  <a:srgbClr val="191919"/>
                </a:solidFill>
                <a:latin typeface="DejaVu Serif"/>
                <a:cs typeface="DejaVu Serif"/>
              </a:rPr>
              <a:t>any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node in 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C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₁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to </a:t>
            </a:r>
            <a:r>
              <a:rPr sz="2800" i="1" spc="-5" dirty="0">
                <a:solidFill>
                  <a:srgbClr val="191919"/>
                </a:solidFill>
                <a:latin typeface="DejaVu Serif"/>
                <a:cs typeface="DejaVu Serif"/>
              </a:rPr>
              <a:t>any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node in </a:t>
            </a:r>
            <a:r>
              <a:rPr sz="2800" i="1" spc="-5" dirty="0">
                <a:solidFill>
                  <a:srgbClr val="191919"/>
                </a:solidFill>
                <a:latin typeface="DejaVu Serif"/>
                <a:cs typeface="DejaVu Serif"/>
              </a:rPr>
              <a:t>C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₂,  there is an edge</a:t>
            </a:r>
            <a:r>
              <a:rPr sz="2800" spc="32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in</a:t>
            </a:r>
            <a:r>
              <a:rPr sz="2800" spc="36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G</a:t>
            </a:r>
            <a:r>
              <a:rPr sz="2400" i="1" baseline="31531" dirty="0">
                <a:solidFill>
                  <a:srgbClr val="191919"/>
                </a:solidFill>
                <a:latin typeface="DejaVu Serif"/>
                <a:cs typeface="DejaVu Serif"/>
              </a:rPr>
              <a:t>SCC</a:t>
            </a:r>
            <a:r>
              <a:rPr lang="en-US" sz="2400" i="1" baseline="31531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from 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C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₁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to</a:t>
            </a:r>
            <a:r>
              <a:rPr sz="2800" spc="-36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C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₂.</a:t>
            </a:r>
            <a:endParaRPr sz="2800" dirty="0">
              <a:solidFill>
                <a:prstClr val="black"/>
              </a:solidFill>
              <a:latin typeface="DejaVu Serif"/>
              <a:cs typeface="DejaVu Serif"/>
            </a:endParaRPr>
          </a:p>
          <a:p>
            <a:pPr marL="491749" indent="-457200" defTabSz="829178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3017862" algn="l"/>
              </a:tabLst>
              <a:defRPr/>
            </a:pPr>
            <a:r>
              <a:rPr sz="2800" b="1" i="1" dirty="0">
                <a:solidFill>
                  <a:srgbClr val="0000FF"/>
                </a:solidFill>
                <a:latin typeface="DejaVu Serif"/>
                <a:cs typeface="DejaVu Serif"/>
              </a:rPr>
              <a:t>Theorem:</a:t>
            </a:r>
            <a:r>
              <a:rPr sz="2800" b="1" i="1" spc="-68" dirty="0">
                <a:solidFill>
                  <a:srgbClr val="0000FF"/>
                </a:solidFill>
                <a:latin typeface="DejaVu Serif"/>
                <a:cs typeface="DejaVu Serif"/>
              </a:rPr>
              <a:t> 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G</a:t>
            </a:r>
            <a:r>
              <a:rPr sz="2400" i="1" baseline="31531" dirty="0">
                <a:solidFill>
                  <a:srgbClr val="191919"/>
                </a:solidFill>
                <a:latin typeface="DejaVu Serif"/>
                <a:cs typeface="DejaVu Serif"/>
              </a:rPr>
              <a:t>SCC	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is 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a DAG </a:t>
            </a:r>
            <a:r>
              <a:rPr sz="2800" spc="-5" dirty="0">
                <a:solidFill>
                  <a:srgbClr val="191919"/>
                </a:solidFill>
                <a:latin typeface="DejaVu Serif"/>
                <a:cs typeface="DejaVu Serif"/>
              </a:rPr>
              <a:t>for any graph</a:t>
            </a:r>
            <a:r>
              <a:rPr sz="2800" spc="-14" dirty="0">
                <a:solidFill>
                  <a:srgbClr val="191919"/>
                </a:solidFill>
                <a:latin typeface="DejaVu Serif"/>
                <a:cs typeface="DejaVu Serif"/>
              </a:rPr>
              <a:t> </a:t>
            </a:r>
            <a:r>
              <a:rPr sz="2800" i="1" dirty="0">
                <a:solidFill>
                  <a:srgbClr val="191919"/>
                </a:solidFill>
                <a:latin typeface="DejaVu Serif"/>
                <a:cs typeface="DejaVu Serif"/>
              </a:rPr>
              <a:t>G</a:t>
            </a:r>
            <a:r>
              <a:rPr sz="2800" dirty="0">
                <a:solidFill>
                  <a:srgbClr val="191919"/>
                </a:solidFill>
                <a:latin typeface="DejaVu Serif"/>
                <a:cs typeface="DejaVu Serif"/>
              </a:rPr>
              <a:t>.</a:t>
            </a:r>
            <a:endParaRPr sz="2800" dirty="0">
              <a:solidFill>
                <a:prstClr val="black"/>
              </a:solidFill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p90"/>
          <p:cNvSpPr txBox="1">
            <a:spLocks noGrp="1"/>
          </p:cNvSpPr>
          <p:nvPr>
            <p:ph type="subTitle" idx="4294967295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directed graph G = (V, E) is strongly connected if,</a:t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 all pairs of vertices u and v, there’s a path from u to v</a:t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a path from v to u.</a:t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46" name="Google Shape;1846;p90"/>
          <p:cNvSpPr txBox="1">
            <a:spLocks noGrp="1"/>
          </p:cNvSpPr>
          <p:nvPr>
            <p:ph type="subTitle" idx="4294967295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Strongly Connected Components</a:t>
            </a:r>
            <a:endParaRPr sz="24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847" name="Google Shape;1847;p90"/>
          <p:cNvCxnSpPr>
            <a:stCxn id="1848" idx="6"/>
            <a:endCxn id="1849" idx="2"/>
          </p:cNvCxnSpPr>
          <p:nvPr/>
        </p:nvCxnSpPr>
        <p:spPr>
          <a:xfrm>
            <a:off x="2951675" y="3491062"/>
            <a:ext cx="5022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1850" name="Google Shape;1850;p90"/>
          <p:cNvCxnSpPr>
            <a:stCxn id="1849" idx="4"/>
            <a:endCxn id="1851" idx="0"/>
          </p:cNvCxnSpPr>
          <p:nvPr/>
        </p:nvCxnSpPr>
        <p:spPr>
          <a:xfrm flipH="1">
            <a:off x="3694275" y="3731662"/>
            <a:ext cx="300" cy="484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1852" name="Google Shape;1852;p90"/>
          <p:cNvCxnSpPr>
            <a:stCxn id="1848" idx="5"/>
            <a:endCxn id="1851" idx="1"/>
          </p:cNvCxnSpPr>
          <p:nvPr/>
        </p:nvCxnSpPr>
        <p:spPr>
          <a:xfrm>
            <a:off x="2881205" y="3661192"/>
            <a:ext cx="642900" cy="625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848" name="Google Shape;1848;p90"/>
          <p:cNvSpPr/>
          <p:nvPr/>
        </p:nvSpPr>
        <p:spPr>
          <a:xfrm>
            <a:off x="2470475" y="3250462"/>
            <a:ext cx="481200" cy="4812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49" name="Google Shape;1849;p90"/>
          <p:cNvSpPr/>
          <p:nvPr/>
        </p:nvSpPr>
        <p:spPr>
          <a:xfrm>
            <a:off x="3453975" y="3250462"/>
            <a:ext cx="481200" cy="4812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51" name="Google Shape;1851;p90"/>
          <p:cNvSpPr/>
          <p:nvPr/>
        </p:nvSpPr>
        <p:spPr>
          <a:xfrm>
            <a:off x="3453775" y="4216462"/>
            <a:ext cx="481200" cy="4812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853" name="Google Shape;1853;p90"/>
          <p:cNvCxnSpPr>
            <a:stCxn id="1854" idx="0"/>
            <a:endCxn id="1855" idx="4"/>
          </p:cNvCxnSpPr>
          <p:nvPr/>
        </p:nvCxnSpPr>
        <p:spPr>
          <a:xfrm rot="10800000">
            <a:off x="6432975" y="3705799"/>
            <a:ext cx="0" cy="484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1856" name="Google Shape;1856;p90"/>
          <p:cNvCxnSpPr>
            <a:stCxn id="1857" idx="7"/>
            <a:endCxn id="1855" idx="3"/>
          </p:cNvCxnSpPr>
          <p:nvPr/>
        </p:nvCxnSpPr>
        <p:spPr>
          <a:xfrm rot="10800000" flipH="1">
            <a:off x="5619405" y="3635269"/>
            <a:ext cx="643500" cy="625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1858" name="Google Shape;1858;p90"/>
          <p:cNvCxnSpPr>
            <a:stCxn id="1859" idx="4"/>
            <a:endCxn id="1857" idx="0"/>
          </p:cNvCxnSpPr>
          <p:nvPr/>
        </p:nvCxnSpPr>
        <p:spPr>
          <a:xfrm flipH="1">
            <a:off x="5449175" y="3705799"/>
            <a:ext cx="300" cy="484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1860" name="Google Shape;1860;p90"/>
          <p:cNvCxnSpPr>
            <a:stCxn id="1854" idx="2"/>
            <a:endCxn id="1857" idx="6"/>
          </p:cNvCxnSpPr>
          <p:nvPr/>
        </p:nvCxnSpPr>
        <p:spPr>
          <a:xfrm rot="10800000">
            <a:off x="5689875" y="4431199"/>
            <a:ext cx="50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861" name="Google Shape;1861;p90"/>
          <p:cNvCxnSpPr>
            <a:stCxn id="1859" idx="6"/>
            <a:endCxn id="1855" idx="2"/>
          </p:cNvCxnSpPr>
          <p:nvPr/>
        </p:nvCxnSpPr>
        <p:spPr>
          <a:xfrm>
            <a:off x="5690075" y="3465199"/>
            <a:ext cx="5022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854" name="Google Shape;1854;p90"/>
          <p:cNvSpPr/>
          <p:nvPr/>
        </p:nvSpPr>
        <p:spPr>
          <a:xfrm>
            <a:off x="6192375" y="4190599"/>
            <a:ext cx="481200" cy="4812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59" name="Google Shape;1859;p90"/>
          <p:cNvSpPr/>
          <p:nvPr/>
        </p:nvSpPr>
        <p:spPr>
          <a:xfrm>
            <a:off x="5208875" y="3224599"/>
            <a:ext cx="481200" cy="4812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57" name="Google Shape;1857;p90"/>
          <p:cNvSpPr/>
          <p:nvPr/>
        </p:nvSpPr>
        <p:spPr>
          <a:xfrm>
            <a:off x="5208675" y="4190599"/>
            <a:ext cx="481200" cy="4812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55" name="Google Shape;1855;p90"/>
          <p:cNvSpPr/>
          <p:nvPr/>
        </p:nvSpPr>
        <p:spPr>
          <a:xfrm>
            <a:off x="6192375" y="3224599"/>
            <a:ext cx="481200" cy="4812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862" name="Google Shape;1862;p90"/>
          <p:cNvCxnSpPr>
            <a:stCxn id="1863" idx="0"/>
            <a:endCxn id="1864" idx="4"/>
          </p:cNvCxnSpPr>
          <p:nvPr/>
        </p:nvCxnSpPr>
        <p:spPr>
          <a:xfrm rot="10800000">
            <a:off x="3694675" y="5637824"/>
            <a:ext cx="0" cy="484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1865" name="Google Shape;1865;p90"/>
          <p:cNvCxnSpPr>
            <a:stCxn id="1866" idx="7"/>
            <a:endCxn id="1864" idx="3"/>
          </p:cNvCxnSpPr>
          <p:nvPr/>
        </p:nvCxnSpPr>
        <p:spPr>
          <a:xfrm rot="10800000" flipH="1">
            <a:off x="2881105" y="5567294"/>
            <a:ext cx="643500" cy="625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1867" name="Google Shape;1867;p90"/>
          <p:cNvCxnSpPr>
            <a:stCxn id="1868" idx="4"/>
            <a:endCxn id="1866" idx="0"/>
          </p:cNvCxnSpPr>
          <p:nvPr/>
        </p:nvCxnSpPr>
        <p:spPr>
          <a:xfrm flipH="1">
            <a:off x="2710875" y="5637824"/>
            <a:ext cx="300" cy="484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1869" name="Google Shape;1869;p90"/>
          <p:cNvCxnSpPr>
            <a:stCxn id="1863" idx="2"/>
            <a:endCxn id="1866" idx="6"/>
          </p:cNvCxnSpPr>
          <p:nvPr/>
        </p:nvCxnSpPr>
        <p:spPr>
          <a:xfrm rot="10800000">
            <a:off x="2951575" y="6363224"/>
            <a:ext cx="50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863" name="Google Shape;1863;p90"/>
          <p:cNvSpPr/>
          <p:nvPr/>
        </p:nvSpPr>
        <p:spPr>
          <a:xfrm>
            <a:off x="3454075" y="6122624"/>
            <a:ext cx="481200" cy="4812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68" name="Google Shape;1868;p90"/>
          <p:cNvSpPr/>
          <p:nvPr/>
        </p:nvSpPr>
        <p:spPr>
          <a:xfrm>
            <a:off x="2470575" y="5156624"/>
            <a:ext cx="481200" cy="4812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66" name="Google Shape;1866;p90"/>
          <p:cNvSpPr/>
          <p:nvPr/>
        </p:nvSpPr>
        <p:spPr>
          <a:xfrm>
            <a:off x="2470375" y="6122624"/>
            <a:ext cx="481200" cy="4812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64" name="Google Shape;1864;p90"/>
          <p:cNvSpPr/>
          <p:nvPr/>
        </p:nvSpPr>
        <p:spPr>
          <a:xfrm>
            <a:off x="3454075" y="5156624"/>
            <a:ext cx="481200" cy="4812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870" name="Google Shape;1870;p90"/>
          <p:cNvCxnSpPr>
            <a:stCxn id="1868" idx="5"/>
            <a:endCxn id="1863" idx="1"/>
          </p:cNvCxnSpPr>
          <p:nvPr/>
        </p:nvCxnSpPr>
        <p:spPr>
          <a:xfrm>
            <a:off x="2881305" y="5567354"/>
            <a:ext cx="643200" cy="625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871" name="Google Shape;1871;p90"/>
          <p:cNvCxnSpPr>
            <a:stCxn id="1872" idx="6"/>
            <a:endCxn id="1873" idx="2"/>
          </p:cNvCxnSpPr>
          <p:nvPr/>
        </p:nvCxnSpPr>
        <p:spPr>
          <a:xfrm>
            <a:off x="5198275" y="5397199"/>
            <a:ext cx="5022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1874" name="Google Shape;1874;p90"/>
          <p:cNvCxnSpPr>
            <a:stCxn id="1875" idx="7"/>
            <a:endCxn id="1876" idx="3"/>
          </p:cNvCxnSpPr>
          <p:nvPr/>
        </p:nvCxnSpPr>
        <p:spPr>
          <a:xfrm rot="10800000" flipH="1">
            <a:off x="6111105" y="5567269"/>
            <a:ext cx="643500" cy="625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1877" name="Google Shape;1877;p90"/>
          <p:cNvCxnSpPr>
            <a:stCxn id="1872" idx="5"/>
            <a:endCxn id="1875" idx="1"/>
          </p:cNvCxnSpPr>
          <p:nvPr/>
        </p:nvCxnSpPr>
        <p:spPr>
          <a:xfrm>
            <a:off x="5127805" y="5567329"/>
            <a:ext cx="642900" cy="625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878" name="Google Shape;1878;p90"/>
          <p:cNvCxnSpPr>
            <a:stCxn id="1873" idx="6"/>
            <a:endCxn id="1876" idx="2"/>
          </p:cNvCxnSpPr>
          <p:nvPr/>
        </p:nvCxnSpPr>
        <p:spPr>
          <a:xfrm>
            <a:off x="6181775" y="5397199"/>
            <a:ext cx="5022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872" name="Google Shape;1872;p90"/>
          <p:cNvSpPr/>
          <p:nvPr/>
        </p:nvSpPr>
        <p:spPr>
          <a:xfrm>
            <a:off x="4717075" y="5156599"/>
            <a:ext cx="481200" cy="4812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73" name="Google Shape;1873;p90"/>
          <p:cNvSpPr/>
          <p:nvPr/>
        </p:nvSpPr>
        <p:spPr>
          <a:xfrm>
            <a:off x="5700575" y="5156599"/>
            <a:ext cx="481200" cy="4812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75" name="Google Shape;1875;p90"/>
          <p:cNvSpPr/>
          <p:nvPr/>
        </p:nvSpPr>
        <p:spPr>
          <a:xfrm>
            <a:off x="5700375" y="6122599"/>
            <a:ext cx="481200" cy="4812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76" name="Google Shape;1876;p90"/>
          <p:cNvSpPr/>
          <p:nvPr/>
        </p:nvSpPr>
        <p:spPr>
          <a:xfrm>
            <a:off x="6684075" y="5156599"/>
            <a:ext cx="481200" cy="4812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91"/>
          <p:cNvSpPr txBox="1">
            <a:spLocks noGrp="1"/>
          </p:cNvSpPr>
          <p:nvPr>
            <p:ph type="subTitle" idx="4294967295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directed graph G = (V, E) is strongly connected if,</a:t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 all pairs of vertices u and v, there’s a path from u to v</a:t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a path from v to u.</a:t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84" name="Google Shape;1884;p91"/>
          <p:cNvSpPr txBox="1">
            <a:spLocks noGrp="1"/>
          </p:cNvSpPr>
          <p:nvPr>
            <p:ph type="subTitle" idx="4294967295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Strongly Connected Components</a:t>
            </a:r>
            <a:endParaRPr sz="24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885" name="Google Shape;1885;p91"/>
          <p:cNvCxnSpPr>
            <a:stCxn id="1886" idx="6"/>
            <a:endCxn id="1887" idx="2"/>
          </p:cNvCxnSpPr>
          <p:nvPr/>
        </p:nvCxnSpPr>
        <p:spPr>
          <a:xfrm>
            <a:off x="2951675" y="3491062"/>
            <a:ext cx="5022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1888" name="Google Shape;1888;p91"/>
          <p:cNvCxnSpPr>
            <a:stCxn id="1887" idx="4"/>
            <a:endCxn id="1889" idx="0"/>
          </p:cNvCxnSpPr>
          <p:nvPr/>
        </p:nvCxnSpPr>
        <p:spPr>
          <a:xfrm flipH="1">
            <a:off x="3694275" y="3731662"/>
            <a:ext cx="300" cy="484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1890" name="Google Shape;1890;p91"/>
          <p:cNvCxnSpPr>
            <a:stCxn id="1886" idx="5"/>
            <a:endCxn id="1889" idx="1"/>
          </p:cNvCxnSpPr>
          <p:nvPr/>
        </p:nvCxnSpPr>
        <p:spPr>
          <a:xfrm>
            <a:off x="2881205" y="3661192"/>
            <a:ext cx="642900" cy="625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886" name="Google Shape;1886;p91"/>
          <p:cNvSpPr/>
          <p:nvPr/>
        </p:nvSpPr>
        <p:spPr>
          <a:xfrm>
            <a:off x="2470475" y="3250462"/>
            <a:ext cx="481200" cy="4812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87" name="Google Shape;1887;p91"/>
          <p:cNvSpPr/>
          <p:nvPr/>
        </p:nvSpPr>
        <p:spPr>
          <a:xfrm>
            <a:off x="3453975" y="3250462"/>
            <a:ext cx="481200" cy="4812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89" name="Google Shape;1889;p91"/>
          <p:cNvSpPr/>
          <p:nvPr/>
        </p:nvSpPr>
        <p:spPr>
          <a:xfrm>
            <a:off x="3453775" y="4216462"/>
            <a:ext cx="481200" cy="4812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891" name="Google Shape;1891;p91"/>
          <p:cNvCxnSpPr>
            <a:stCxn id="1892" idx="0"/>
            <a:endCxn id="1893" idx="4"/>
          </p:cNvCxnSpPr>
          <p:nvPr/>
        </p:nvCxnSpPr>
        <p:spPr>
          <a:xfrm rot="10800000">
            <a:off x="6432975" y="3705799"/>
            <a:ext cx="0" cy="484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1894" name="Google Shape;1894;p91"/>
          <p:cNvCxnSpPr>
            <a:stCxn id="1895" idx="7"/>
            <a:endCxn id="1893" idx="3"/>
          </p:cNvCxnSpPr>
          <p:nvPr/>
        </p:nvCxnSpPr>
        <p:spPr>
          <a:xfrm rot="10800000" flipH="1">
            <a:off x="5619405" y="3635269"/>
            <a:ext cx="643500" cy="625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1896" name="Google Shape;1896;p91"/>
          <p:cNvCxnSpPr>
            <a:stCxn id="1897" idx="4"/>
            <a:endCxn id="1895" idx="0"/>
          </p:cNvCxnSpPr>
          <p:nvPr/>
        </p:nvCxnSpPr>
        <p:spPr>
          <a:xfrm flipH="1">
            <a:off x="5449175" y="3705799"/>
            <a:ext cx="300" cy="484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1898" name="Google Shape;1898;p91"/>
          <p:cNvCxnSpPr>
            <a:stCxn id="1892" idx="2"/>
            <a:endCxn id="1895" idx="6"/>
          </p:cNvCxnSpPr>
          <p:nvPr/>
        </p:nvCxnSpPr>
        <p:spPr>
          <a:xfrm rot="10800000">
            <a:off x="5689875" y="4431199"/>
            <a:ext cx="50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899" name="Google Shape;1899;p91"/>
          <p:cNvCxnSpPr>
            <a:stCxn id="1897" idx="6"/>
            <a:endCxn id="1893" idx="2"/>
          </p:cNvCxnSpPr>
          <p:nvPr/>
        </p:nvCxnSpPr>
        <p:spPr>
          <a:xfrm>
            <a:off x="5690075" y="3465199"/>
            <a:ext cx="5022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892" name="Google Shape;1892;p91"/>
          <p:cNvSpPr/>
          <p:nvPr/>
        </p:nvSpPr>
        <p:spPr>
          <a:xfrm>
            <a:off x="6192375" y="4190599"/>
            <a:ext cx="481200" cy="4812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97" name="Google Shape;1897;p91"/>
          <p:cNvSpPr/>
          <p:nvPr/>
        </p:nvSpPr>
        <p:spPr>
          <a:xfrm>
            <a:off x="5208875" y="3224599"/>
            <a:ext cx="481200" cy="4812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95" name="Google Shape;1895;p91"/>
          <p:cNvSpPr/>
          <p:nvPr/>
        </p:nvSpPr>
        <p:spPr>
          <a:xfrm>
            <a:off x="5208675" y="4190599"/>
            <a:ext cx="481200" cy="4812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93" name="Google Shape;1893;p91"/>
          <p:cNvSpPr/>
          <p:nvPr/>
        </p:nvSpPr>
        <p:spPr>
          <a:xfrm>
            <a:off x="6192375" y="3224599"/>
            <a:ext cx="481200" cy="4812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900" name="Google Shape;1900;p91"/>
          <p:cNvCxnSpPr>
            <a:stCxn id="1901" idx="0"/>
            <a:endCxn id="1902" idx="4"/>
          </p:cNvCxnSpPr>
          <p:nvPr/>
        </p:nvCxnSpPr>
        <p:spPr>
          <a:xfrm rot="10800000">
            <a:off x="3694675" y="5637824"/>
            <a:ext cx="0" cy="484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1903" name="Google Shape;1903;p91"/>
          <p:cNvCxnSpPr>
            <a:stCxn id="1904" idx="7"/>
            <a:endCxn id="1902" idx="3"/>
          </p:cNvCxnSpPr>
          <p:nvPr/>
        </p:nvCxnSpPr>
        <p:spPr>
          <a:xfrm rot="10800000" flipH="1">
            <a:off x="2881105" y="5567294"/>
            <a:ext cx="643500" cy="625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1905" name="Google Shape;1905;p91"/>
          <p:cNvCxnSpPr>
            <a:stCxn id="1906" idx="4"/>
            <a:endCxn id="1904" idx="0"/>
          </p:cNvCxnSpPr>
          <p:nvPr/>
        </p:nvCxnSpPr>
        <p:spPr>
          <a:xfrm flipH="1">
            <a:off x="2710875" y="5637824"/>
            <a:ext cx="300" cy="484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1907" name="Google Shape;1907;p91"/>
          <p:cNvCxnSpPr>
            <a:stCxn id="1901" idx="2"/>
            <a:endCxn id="1904" idx="6"/>
          </p:cNvCxnSpPr>
          <p:nvPr/>
        </p:nvCxnSpPr>
        <p:spPr>
          <a:xfrm rot="10800000">
            <a:off x="2951575" y="6363224"/>
            <a:ext cx="50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901" name="Google Shape;1901;p91"/>
          <p:cNvSpPr/>
          <p:nvPr/>
        </p:nvSpPr>
        <p:spPr>
          <a:xfrm>
            <a:off x="3454075" y="6122624"/>
            <a:ext cx="481200" cy="4812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06" name="Google Shape;1906;p91"/>
          <p:cNvSpPr/>
          <p:nvPr/>
        </p:nvSpPr>
        <p:spPr>
          <a:xfrm>
            <a:off x="2470575" y="5156624"/>
            <a:ext cx="481200" cy="4812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04" name="Google Shape;1904;p91"/>
          <p:cNvSpPr/>
          <p:nvPr/>
        </p:nvSpPr>
        <p:spPr>
          <a:xfrm>
            <a:off x="2470375" y="6122624"/>
            <a:ext cx="481200" cy="4812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02" name="Google Shape;1902;p91"/>
          <p:cNvSpPr/>
          <p:nvPr/>
        </p:nvSpPr>
        <p:spPr>
          <a:xfrm>
            <a:off x="3454075" y="5156624"/>
            <a:ext cx="481200" cy="4812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908" name="Google Shape;1908;p91"/>
          <p:cNvCxnSpPr>
            <a:stCxn id="1906" idx="5"/>
            <a:endCxn id="1901" idx="1"/>
          </p:cNvCxnSpPr>
          <p:nvPr/>
        </p:nvCxnSpPr>
        <p:spPr>
          <a:xfrm>
            <a:off x="2881305" y="5567354"/>
            <a:ext cx="643200" cy="625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09" name="Google Shape;1909;p91"/>
          <p:cNvCxnSpPr>
            <a:stCxn id="1910" idx="6"/>
            <a:endCxn id="1911" idx="2"/>
          </p:cNvCxnSpPr>
          <p:nvPr/>
        </p:nvCxnSpPr>
        <p:spPr>
          <a:xfrm>
            <a:off x="5198275" y="5397199"/>
            <a:ext cx="5022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1912" name="Google Shape;1912;p91"/>
          <p:cNvCxnSpPr>
            <a:stCxn id="1913" idx="7"/>
            <a:endCxn id="1914" idx="3"/>
          </p:cNvCxnSpPr>
          <p:nvPr/>
        </p:nvCxnSpPr>
        <p:spPr>
          <a:xfrm rot="10800000" flipH="1">
            <a:off x="6111105" y="5567269"/>
            <a:ext cx="643500" cy="625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1915" name="Google Shape;1915;p91"/>
          <p:cNvCxnSpPr>
            <a:stCxn id="1910" idx="5"/>
            <a:endCxn id="1913" idx="1"/>
          </p:cNvCxnSpPr>
          <p:nvPr/>
        </p:nvCxnSpPr>
        <p:spPr>
          <a:xfrm>
            <a:off x="5127805" y="5567329"/>
            <a:ext cx="642900" cy="625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16" name="Google Shape;1916;p91"/>
          <p:cNvCxnSpPr>
            <a:stCxn id="1911" idx="6"/>
            <a:endCxn id="1914" idx="2"/>
          </p:cNvCxnSpPr>
          <p:nvPr/>
        </p:nvCxnSpPr>
        <p:spPr>
          <a:xfrm>
            <a:off x="6181775" y="5397199"/>
            <a:ext cx="5022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910" name="Google Shape;1910;p91"/>
          <p:cNvSpPr/>
          <p:nvPr/>
        </p:nvSpPr>
        <p:spPr>
          <a:xfrm>
            <a:off x="4717075" y="5156599"/>
            <a:ext cx="481200" cy="4812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11" name="Google Shape;1911;p91"/>
          <p:cNvSpPr/>
          <p:nvPr/>
        </p:nvSpPr>
        <p:spPr>
          <a:xfrm>
            <a:off x="5700575" y="5156599"/>
            <a:ext cx="481200" cy="4812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13" name="Google Shape;1913;p91"/>
          <p:cNvSpPr/>
          <p:nvPr/>
        </p:nvSpPr>
        <p:spPr>
          <a:xfrm>
            <a:off x="5700375" y="6122599"/>
            <a:ext cx="481200" cy="4812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14" name="Google Shape;1914;p91"/>
          <p:cNvSpPr/>
          <p:nvPr/>
        </p:nvSpPr>
        <p:spPr>
          <a:xfrm>
            <a:off x="6684075" y="5156599"/>
            <a:ext cx="481200" cy="4812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17" name="Google Shape;1917;p91"/>
          <p:cNvSpPr/>
          <p:nvPr/>
        </p:nvSpPr>
        <p:spPr>
          <a:xfrm>
            <a:off x="2126500" y="2831800"/>
            <a:ext cx="2215200" cy="22152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18" name="Google Shape;1918;p91"/>
          <p:cNvSpPr/>
          <p:nvPr/>
        </p:nvSpPr>
        <p:spPr>
          <a:xfrm>
            <a:off x="4843119" y="2831800"/>
            <a:ext cx="2215200" cy="22152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p92"/>
          <p:cNvSpPr txBox="1">
            <a:spLocks noGrp="1"/>
          </p:cNvSpPr>
          <p:nvPr>
            <p:ph type="subTitle" idx="4294967295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 can decompose a graph into its strongly connected components (SCCs).</a:t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24" name="Google Shape;1924;p92"/>
          <p:cNvSpPr txBox="1">
            <a:spLocks noGrp="1"/>
          </p:cNvSpPr>
          <p:nvPr>
            <p:ph type="subTitle" idx="4294967295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Strongly Connected Components</a:t>
            </a:r>
            <a:endParaRPr sz="24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25" name="Google Shape;1925;p92"/>
          <p:cNvCxnSpPr>
            <a:stCxn id="1926" idx="6"/>
            <a:endCxn id="1927" idx="2"/>
          </p:cNvCxnSpPr>
          <p:nvPr/>
        </p:nvCxnSpPr>
        <p:spPr>
          <a:xfrm>
            <a:off x="4320650" y="3185274"/>
            <a:ext cx="5022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1928" name="Google Shape;1928;p92"/>
          <p:cNvCxnSpPr>
            <a:stCxn id="1927" idx="4"/>
            <a:endCxn id="1929" idx="0"/>
          </p:cNvCxnSpPr>
          <p:nvPr/>
        </p:nvCxnSpPr>
        <p:spPr>
          <a:xfrm flipH="1">
            <a:off x="5063250" y="3425874"/>
            <a:ext cx="300" cy="484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1930" name="Google Shape;1930;p92"/>
          <p:cNvCxnSpPr>
            <a:stCxn id="1926" idx="5"/>
            <a:endCxn id="1929" idx="1"/>
          </p:cNvCxnSpPr>
          <p:nvPr/>
        </p:nvCxnSpPr>
        <p:spPr>
          <a:xfrm>
            <a:off x="4250180" y="3355404"/>
            <a:ext cx="642900" cy="625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926" name="Google Shape;1926;p92"/>
          <p:cNvSpPr/>
          <p:nvPr/>
        </p:nvSpPr>
        <p:spPr>
          <a:xfrm>
            <a:off x="3839450" y="2944674"/>
            <a:ext cx="481200" cy="481200"/>
          </a:xfrm>
          <a:prstGeom prst="ellipse">
            <a:avLst/>
          </a:prstGeom>
          <a:solidFill>
            <a:srgbClr val="FFD54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27" name="Google Shape;1927;p92"/>
          <p:cNvSpPr/>
          <p:nvPr/>
        </p:nvSpPr>
        <p:spPr>
          <a:xfrm>
            <a:off x="4822950" y="2944674"/>
            <a:ext cx="481200" cy="481200"/>
          </a:xfrm>
          <a:prstGeom prst="ellipse">
            <a:avLst/>
          </a:prstGeom>
          <a:solidFill>
            <a:srgbClr val="FFD54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29" name="Google Shape;1929;p92"/>
          <p:cNvSpPr/>
          <p:nvPr/>
        </p:nvSpPr>
        <p:spPr>
          <a:xfrm>
            <a:off x="4822750" y="3910674"/>
            <a:ext cx="481200" cy="481200"/>
          </a:xfrm>
          <a:prstGeom prst="ellipse">
            <a:avLst/>
          </a:prstGeom>
          <a:solidFill>
            <a:srgbClr val="FFD54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931" name="Google Shape;1931;p92"/>
          <p:cNvCxnSpPr>
            <a:stCxn id="1932" idx="0"/>
            <a:endCxn id="1933" idx="4"/>
          </p:cNvCxnSpPr>
          <p:nvPr/>
        </p:nvCxnSpPr>
        <p:spPr>
          <a:xfrm rot="10800000">
            <a:off x="7030950" y="3425837"/>
            <a:ext cx="0" cy="484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1934" name="Google Shape;1934;p92"/>
          <p:cNvCxnSpPr>
            <a:stCxn id="1935" idx="7"/>
            <a:endCxn id="1933" idx="3"/>
          </p:cNvCxnSpPr>
          <p:nvPr/>
        </p:nvCxnSpPr>
        <p:spPr>
          <a:xfrm rot="10800000" flipH="1">
            <a:off x="6217380" y="3355307"/>
            <a:ext cx="643500" cy="625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1936" name="Google Shape;1936;p92"/>
          <p:cNvCxnSpPr>
            <a:stCxn id="1937" idx="4"/>
            <a:endCxn id="1935" idx="0"/>
          </p:cNvCxnSpPr>
          <p:nvPr/>
        </p:nvCxnSpPr>
        <p:spPr>
          <a:xfrm flipH="1">
            <a:off x="6047150" y="3425837"/>
            <a:ext cx="300" cy="484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1938" name="Google Shape;1938;p92"/>
          <p:cNvCxnSpPr>
            <a:stCxn id="1932" idx="2"/>
            <a:endCxn id="1935" idx="6"/>
          </p:cNvCxnSpPr>
          <p:nvPr/>
        </p:nvCxnSpPr>
        <p:spPr>
          <a:xfrm rot="10800000">
            <a:off x="6287850" y="4151237"/>
            <a:ext cx="50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39" name="Google Shape;1939;p92"/>
          <p:cNvCxnSpPr>
            <a:stCxn id="1937" idx="6"/>
            <a:endCxn id="1933" idx="2"/>
          </p:cNvCxnSpPr>
          <p:nvPr/>
        </p:nvCxnSpPr>
        <p:spPr>
          <a:xfrm>
            <a:off x="6288050" y="3185237"/>
            <a:ext cx="5022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932" name="Google Shape;1932;p92"/>
          <p:cNvSpPr/>
          <p:nvPr/>
        </p:nvSpPr>
        <p:spPr>
          <a:xfrm>
            <a:off x="6790350" y="3910637"/>
            <a:ext cx="481200" cy="481200"/>
          </a:xfrm>
          <a:prstGeom prst="ellipse">
            <a:avLst/>
          </a:prstGeom>
          <a:solidFill>
            <a:srgbClr val="2196F3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37" name="Google Shape;1937;p92"/>
          <p:cNvSpPr/>
          <p:nvPr/>
        </p:nvSpPr>
        <p:spPr>
          <a:xfrm>
            <a:off x="5806850" y="2944637"/>
            <a:ext cx="481200" cy="481200"/>
          </a:xfrm>
          <a:prstGeom prst="ellipse">
            <a:avLst/>
          </a:prstGeom>
          <a:solidFill>
            <a:srgbClr val="2196F3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35" name="Google Shape;1935;p92"/>
          <p:cNvSpPr/>
          <p:nvPr/>
        </p:nvSpPr>
        <p:spPr>
          <a:xfrm>
            <a:off x="5806650" y="3910637"/>
            <a:ext cx="481200" cy="481200"/>
          </a:xfrm>
          <a:prstGeom prst="ellipse">
            <a:avLst/>
          </a:prstGeom>
          <a:solidFill>
            <a:srgbClr val="2196F3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33" name="Google Shape;1933;p92"/>
          <p:cNvSpPr/>
          <p:nvPr/>
        </p:nvSpPr>
        <p:spPr>
          <a:xfrm>
            <a:off x="6790350" y="2944637"/>
            <a:ext cx="481200" cy="481200"/>
          </a:xfrm>
          <a:prstGeom prst="ellipse">
            <a:avLst/>
          </a:prstGeom>
          <a:solidFill>
            <a:srgbClr val="2196F3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940" name="Google Shape;1940;p92"/>
          <p:cNvCxnSpPr>
            <a:stCxn id="1941" idx="7"/>
            <a:endCxn id="1942" idx="3"/>
          </p:cNvCxnSpPr>
          <p:nvPr/>
        </p:nvCxnSpPr>
        <p:spPr>
          <a:xfrm rot="10800000" flipH="1">
            <a:off x="3266380" y="4321332"/>
            <a:ext cx="643500" cy="625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1943" name="Google Shape;1943;p92"/>
          <p:cNvCxnSpPr>
            <a:stCxn id="1944" idx="4"/>
            <a:endCxn id="1941" idx="0"/>
          </p:cNvCxnSpPr>
          <p:nvPr/>
        </p:nvCxnSpPr>
        <p:spPr>
          <a:xfrm flipH="1">
            <a:off x="3096150" y="4391862"/>
            <a:ext cx="300" cy="484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1944" name="Google Shape;1944;p92"/>
          <p:cNvSpPr/>
          <p:nvPr/>
        </p:nvSpPr>
        <p:spPr>
          <a:xfrm>
            <a:off x="2855850" y="3910662"/>
            <a:ext cx="481200" cy="481200"/>
          </a:xfrm>
          <a:prstGeom prst="ellipse">
            <a:avLst/>
          </a:prstGeom>
          <a:solidFill>
            <a:srgbClr val="8BC34A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41" name="Google Shape;1941;p92"/>
          <p:cNvSpPr/>
          <p:nvPr/>
        </p:nvSpPr>
        <p:spPr>
          <a:xfrm>
            <a:off x="2855650" y="4876662"/>
            <a:ext cx="481200" cy="481200"/>
          </a:xfrm>
          <a:prstGeom prst="ellipse">
            <a:avLst/>
          </a:prstGeom>
          <a:solidFill>
            <a:srgbClr val="8BC34A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42" name="Google Shape;1942;p92"/>
          <p:cNvSpPr/>
          <p:nvPr/>
        </p:nvSpPr>
        <p:spPr>
          <a:xfrm>
            <a:off x="3839350" y="3910662"/>
            <a:ext cx="481200" cy="481200"/>
          </a:xfrm>
          <a:prstGeom prst="ellipse">
            <a:avLst/>
          </a:prstGeom>
          <a:solidFill>
            <a:srgbClr val="8BC34A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945" name="Google Shape;1945;p92"/>
          <p:cNvCxnSpPr>
            <a:stCxn id="1946" idx="5"/>
            <a:endCxn id="1942" idx="1"/>
          </p:cNvCxnSpPr>
          <p:nvPr/>
        </p:nvCxnSpPr>
        <p:spPr>
          <a:xfrm>
            <a:off x="3266680" y="3355392"/>
            <a:ext cx="643200" cy="625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47" name="Google Shape;1947;p92"/>
          <p:cNvCxnSpPr/>
          <p:nvPr/>
        </p:nvCxnSpPr>
        <p:spPr>
          <a:xfrm>
            <a:off x="2359375" y="3279188"/>
            <a:ext cx="6438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1948" name="Google Shape;1948;p92"/>
          <p:cNvCxnSpPr/>
          <p:nvPr/>
        </p:nvCxnSpPr>
        <p:spPr>
          <a:xfrm>
            <a:off x="2353703" y="3109063"/>
            <a:ext cx="5028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949" name="Google Shape;1949;p92"/>
          <p:cNvSpPr/>
          <p:nvPr/>
        </p:nvSpPr>
        <p:spPr>
          <a:xfrm>
            <a:off x="1872450" y="2944662"/>
            <a:ext cx="481200" cy="481200"/>
          </a:xfrm>
          <a:prstGeom prst="ellipse">
            <a:avLst/>
          </a:prstGeom>
          <a:solidFill>
            <a:srgbClr val="8BC34A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46" name="Google Shape;1946;p92"/>
          <p:cNvSpPr/>
          <p:nvPr/>
        </p:nvSpPr>
        <p:spPr>
          <a:xfrm>
            <a:off x="2855950" y="2944662"/>
            <a:ext cx="481200" cy="481200"/>
          </a:xfrm>
          <a:prstGeom prst="ellipse">
            <a:avLst/>
          </a:prstGeom>
          <a:solidFill>
            <a:srgbClr val="8BC34A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950" name="Google Shape;1950;p92"/>
          <p:cNvCxnSpPr>
            <a:stCxn id="1929" idx="7"/>
            <a:endCxn id="1937" idx="3"/>
          </p:cNvCxnSpPr>
          <p:nvPr/>
        </p:nvCxnSpPr>
        <p:spPr>
          <a:xfrm rot="10800000" flipH="1">
            <a:off x="5233480" y="3355344"/>
            <a:ext cx="643800" cy="625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1951" name="Google Shape;1951;p92"/>
          <p:cNvCxnSpPr>
            <a:stCxn id="1946" idx="4"/>
            <a:endCxn id="1944" idx="0"/>
          </p:cNvCxnSpPr>
          <p:nvPr/>
        </p:nvCxnSpPr>
        <p:spPr>
          <a:xfrm>
            <a:off x="3096550" y="3425862"/>
            <a:ext cx="0" cy="484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1952" name="Google Shape;1952;p92"/>
          <p:cNvCxnSpPr>
            <a:stCxn id="1942" idx="6"/>
            <a:endCxn id="1929" idx="2"/>
          </p:cNvCxnSpPr>
          <p:nvPr/>
        </p:nvCxnSpPr>
        <p:spPr>
          <a:xfrm>
            <a:off x="4320550" y="4151262"/>
            <a:ext cx="5022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53" name="Google Shape;1953;p92"/>
          <p:cNvCxnSpPr>
            <a:stCxn id="1935" idx="2"/>
            <a:endCxn id="1929" idx="6"/>
          </p:cNvCxnSpPr>
          <p:nvPr/>
        </p:nvCxnSpPr>
        <p:spPr>
          <a:xfrm rot="10800000">
            <a:off x="5303850" y="4151237"/>
            <a:ext cx="5028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54" name="Google Shape;1954;p92"/>
          <p:cNvCxnSpPr>
            <a:stCxn id="1942" idx="0"/>
            <a:endCxn id="1926" idx="4"/>
          </p:cNvCxnSpPr>
          <p:nvPr/>
        </p:nvCxnSpPr>
        <p:spPr>
          <a:xfrm rot="10800000">
            <a:off x="4079950" y="3425862"/>
            <a:ext cx="0" cy="484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687" y="2892337"/>
            <a:ext cx="7601958" cy="458226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  <a:tabLst>
                <a:tab pos="1563346" algn="l"/>
              </a:tabLst>
            </a:pPr>
            <a:r>
              <a:rPr sz="2902" dirty="0">
                <a:solidFill>
                  <a:srgbClr val="191919"/>
                </a:solidFill>
              </a:rPr>
              <a:t>How</a:t>
            </a:r>
            <a:r>
              <a:rPr sz="2902" spc="-9" dirty="0">
                <a:solidFill>
                  <a:srgbClr val="191919"/>
                </a:solidFill>
              </a:rPr>
              <a:t> </a:t>
            </a:r>
            <a:r>
              <a:rPr sz="2902" dirty="0">
                <a:solidFill>
                  <a:srgbClr val="191919"/>
                </a:solidFill>
              </a:rPr>
              <a:t>do	we </a:t>
            </a:r>
            <a:r>
              <a:rPr sz="2902" spc="-5" dirty="0">
                <a:solidFill>
                  <a:srgbClr val="191919"/>
                </a:solidFill>
              </a:rPr>
              <a:t>find all the SCCs of </a:t>
            </a:r>
            <a:r>
              <a:rPr sz="2902" dirty="0">
                <a:solidFill>
                  <a:srgbClr val="191919"/>
                </a:solidFill>
              </a:rPr>
              <a:t>a</a:t>
            </a:r>
            <a:r>
              <a:rPr sz="2902" spc="-27" dirty="0">
                <a:solidFill>
                  <a:srgbClr val="191919"/>
                </a:solidFill>
              </a:rPr>
              <a:t> </a:t>
            </a:r>
            <a:r>
              <a:rPr sz="2902" spc="-5" dirty="0">
                <a:solidFill>
                  <a:srgbClr val="191919"/>
                </a:solidFill>
              </a:rPr>
              <a:t>graph?</a:t>
            </a:r>
            <a:endParaRPr sz="2902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93"/>
          <p:cNvSpPr txBox="1">
            <a:spLocks noGrp="1"/>
          </p:cNvSpPr>
          <p:nvPr>
            <p:ph type="subTitle" idx="4294967295"/>
          </p:nvPr>
        </p:nvSpPr>
        <p:spPr>
          <a:xfrm>
            <a:off x="378691" y="1444500"/>
            <a:ext cx="8478981" cy="49470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000000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Why do we care about SCCs?</a:t>
            </a:r>
            <a:endParaRPr sz="3200" dirty="0">
              <a:solidFill>
                <a:srgbClr val="000000"/>
              </a:solidFill>
              <a:latin typeface="Times New Roman" panose="02020603050405020304" pitchFamily="18" charset="0"/>
              <a:ea typeface="Source Sans Pro"/>
              <a:cs typeface="Times New Roman" panose="02020603050405020304" pitchFamily="18" charset="0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000000"/>
              </a:solidFill>
              <a:latin typeface="Times New Roman" panose="02020603050405020304" pitchFamily="18" charset="0"/>
              <a:ea typeface="Source Sans Pro"/>
              <a:cs typeface="Times New Roman" panose="02020603050405020304" pitchFamily="18" charset="0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SCCs provide information about communities.</a:t>
            </a:r>
            <a:endParaRPr sz="2400" dirty="0">
              <a:solidFill>
                <a:srgbClr val="000000"/>
              </a:solidFill>
              <a:latin typeface="Times New Roman" panose="02020603050405020304" pitchFamily="18" charset="0"/>
              <a:ea typeface="Source Sans Pro"/>
              <a:cs typeface="Times New Roman" panose="02020603050405020304" pitchFamily="18" charset="0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000000"/>
              </a:solidFill>
              <a:latin typeface="Times New Roman" panose="02020603050405020304" pitchFamily="18" charset="0"/>
              <a:ea typeface="Source Sans Pro"/>
              <a:cs typeface="Times New Roman" panose="02020603050405020304" pitchFamily="18" charset="0"/>
              <a:sym typeface="Source Sans Pro"/>
            </a:endParaRPr>
          </a:p>
          <a:p>
            <a:pPr marL="454025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>
                  <a:lumMod val="1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A computer scientist might want to decompose the Internet into SCCs to find related topics.</a:t>
            </a:r>
            <a:endParaRPr sz="240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ea typeface="Source Sans Pro"/>
              <a:cs typeface="Times New Roman" panose="02020603050405020304" pitchFamily="18" charset="0"/>
              <a:sym typeface="Source Sans Pro"/>
            </a:endParaRPr>
          </a:p>
          <a:p>
            <a:pPr marL="454025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>
                  <a:lumMod val="1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An economist might want to decompose labor market data into SCCs before making sense of it.</a:t>
            </a:r>
            <a:endParaRPr sz="240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ea typeface="Source Sans Pro"/>
              <a:cs typeface="Times New Roman" panose="02020603050405020304" pitchFamily="18" charset="0"/>
              <a:sym typeface="Source Sans Pro"/>
            </a:endParaRPr>
          </a:p>
          <a:p>
            <a:pPr marL="454025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>
                  <a:lumMod val="1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…</a:t>
            </a:r>
          </a:p>
        </p:txBody>
      </p:sp>
      <p:sp>
        <p:nvSpPr>
          <p:cNvPr id="1960" name="Google Shape;1960;p93"/>
          <p:cNvSpPr txBox="1">
            <a:spLocks noGrp="1"/>
          </p:cNvSpPr>
          <p:nvPr>
            <p:ph type="subTitle" idx="4294967295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Strongly Connected Components</a:t>
            </a:r>
            <a:endParaRPr sz="24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94"/>
          <p:cNvSpPr txBox="1">
            <a:spLocks noGrp="1"/>
          </p:cNvSpPr>
          <p:nvPr>
            <p:ph type="subTitle" idx="4294967295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How many SCCs are in this graph?</a:t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966" name="Google Shape;1966;p94"/>
          <p:cNvCxnSpPr>
            <a:stCxn id="1967" idx="6"/>
            <a:endCxn id="1968" idx="2"/>
          </p:cNvCxnSpPr>
          <p:nvPr/>
        </p:nvCxnSpPr>
        <p:spPr>
          <a:xfrm>
            <a:off x="3308037" y="3737663"/>
            <a:ext cx="2625900" cy="76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1969" name="Google Shape;1969;p94"/>
          <p:cNvSpPr txBox="1">
            <a:spLocks noGrp="1"/>
          </p:cNvSpPr>
          <p:nvPr>
            <p:ph type="subTitle" idx="4294967295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Strongly Connected Components</a:t>
            </a:r>
            <a:endParaRPr sz="24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1970" name="Google Shape;1970;p94"/>
          <p:cNvGrpSpPr/>
          <p:nvPr/>
        </p:nvGrpSpPr>
        <p:grpSpPr>
          <a:xfrm>
            <a:off x="5933937" y="3491513"/>
            <a:ext cx="644700" cy="644700"/>
            <a:chOff x="4581975" y="2766525"/>
            <a:chExt cx="644700" cy="644700"/>
          </a:xfrm>
        </p:grpSpPr>
        <p:sp>
          <p:nvSpPr>
            <p:cNvPr id="1968" name="Google Shape;1968;p94"/>
            <p:cNvSpPr/>
            <p:nvPr/>
          </p:nvSpPr>
          <p:spPr>
            <a:xfrm>
              <a:off x="4581975" y="27665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1971" name="Google Shape;1971;p9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73000" y="2903813"/>
              <a:ext cx="462650" cy="37012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972" name="Google Shape;1972;p94"/>
          <p:cNvCxnSpPr>
            <a:stCxn id="1967" idx="4"/>
            <a:endCxn id="1973" idx="1"/>
          </p:cNvCxnSpPr>
          <p:nvPr/>
        </p:nvCxnSpPr>
        <p:spPr>
          <a:xfrm>
            <a:off x="2985687" y="4060013"/>
            <a:ext cx="1829400" cy="1126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1974" name="Google Shape;1974;p94"/>
          <p:cNvCxnSpPr>
            <a:stCxn id="1968" idx="4"/>
            <a:endCxn id="1973" idx="7"/>
          </p:cNvCxnSpPr>
          <p:nvPr/>
        </p:nvCxnSpPr>
        <p:spPr>
          <a:xfrm flipH="1">
            <a:off x="5271087" y="4136213"/>
            <a:ext cx="985200" cy="1050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1975" name="Google Shape;1975;p94"/>
          <p:cNvCxnSpPr>
            <a:stCxn id="1976" idx="4"/>
            <a:endCxn id="1973" idx="0"/>
          </p:cNvCxnSpPr>
          <p:nvPr/>
        </p:nvCxnSpPr>
        <p:spPr>
          <a:xfrm>
            <a:off x="4662087" y="3280288"/>
            <a:ext cx="381000" cy="1811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grpSp>
        <p:nvGrpSpPr>
          <p:cNvPr id="1977" name="Google Shape;1977;p94"/>
          <p:cNvGrpSpPr/>
          <p:nvPr/>
        </p:nvGrpSpPr>
        <p:grpSpPr>
          <a:xfrm>
            <a:off x="2687387" y="4863113"/>
            <a:ext cx="644700" cy="644700"/>
            <a:chOff x="1912100" y="3775425"/>
            <a:chExt cx="644700" cy="644700"/>
          </a:xfrm>
        </p:grpSpPr>
        <p:sp>
          <p:nvSpPr>
            <p:cNvPr id="1978" name="Google Shape;1978;p94"/>
            <p:cNvSpPr/>
            <p:nvPr/>
          </p:nvSpPr>
          <p:spPr>
            <a:xfrm>
              <a:off x="1912100" y="37754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1979" name="Google Shape;1979;p9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5550" y="3879863"/>
              <a:ext cx="457800" cy="43582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980" name="Google Shape;1980;p94"/>
          <p:cNvCxnSpPr>
            <a:stCxn id="1978" idx="6"/>
            <a:endCxn id="1973" idx="2"/>
          </p:cNvCxnSpPr>
          <p:nvPr/>
        </p:nvCxnSpPr>
        <p:spPr>
          <a:xfrm>
            <a:off x="3332087" y="5185463"/>
            <a:ext cx="1388700" cy="228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grpSp>
        <p:nvGrpSpPr>
          <p:cNvPr id="1981" name="Google Shape;1981;p94"/>
          <p:cNvGrpSpPr/>
          <p:nvPr/>
        </p:nvGrpSpPr>
        <p:grpSpPr>
          <a:xfrm>
            <a:off x="4720737" y="5091713"/>
            <a:ext cx="644700" cy="644700"/>
            <a:chOff x="3978375" y="3680925"/>
            <a:chExt cx="644700" cy="644700"/>
          </a:xfrm>
        </p:grpSpPr>
        <p:sp>
          <p:nvSpPr>
            <p:cNvPr id="1973" name="Google Shape;1973;p94"/>
            <p:cNvSpPr/>
            <p:nvPr/>
          </p:nvSpPr>
          <p:spPr>
            <a:xfrm>
              <a:off x="3978375" y="36809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1982" name="Google Shape;1982;p9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34763" y="3799638"/>
              <a:ext cx="531925" cy="40727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983" name="Google Shape;1983;p94"/>
          <p:cNvCxnSpPr>
            <a:stCxn id="1967" idx="7"/>
            <a:endCxn id="1976" idx="2"/>
          </p:cNvCxnSpPr>
          <p:nvPr/>
        </p:nvCxnSpPr>
        <p:spPr>
          <a:xfrm rot="10800000" flipH="1">
            <a:off x="3213623" y="2958027"/>
            <a:ext cx="1126200" cy="551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1984" name="Google Shape;1984;p94"/>
          <p:cNvCxnSpPr>
            <a:stCxn id="1968" idx="3"/>
            <a:endCxn id="1978" idx="7"/>
          </p:cNvCxnSpPr>
          <p:nvPr/>
        </p:nvCxnSpPr>
        <p:spPr>
          <a:xfrm flipH="1">
            <a:off x="3237752" y="4041799"/>
            <a:ext cx="2790600" cy="915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1985" name="Google Shape;1985;p94"/>
          <p:cNvCxnSpPr>
            <a:stCxn id="1976" idx="6"/>
            <a:endCxn id="1968" idx="0"/>
          </p:cNvCxnSpPr>
          <p:nvPr/>
        </p:nvCxnSpPr>
        <p:spPr>
          <a:xfrm>
            <a:off x="4984437" y="2957938"/>
            <a:ext cx="1272000" cy="533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1986" name="Google Shape;1986;p94"/>
          <p:cNvCxnSpPr>
            <a:stCxn id="1978" idx="7"/>
            <a:endCxn id="1976" idx="3"/>
          </p:cNvCxnSpPr>
          <p:nvPr/>
        </p:nvCxnSpPr>
        <p:spPr>
          <a:xfrm rot="10800000" flipH="1">
            <a:off x="3237673" y="3185727"/>
            <a:ext cx="1196400" cy="1771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grpSp>
        <p:nvGrpSpPr>
          <p:cNvPr id="1987" name="Google Shape;1987;p94"/>
          <p:cNvGrpSpPr/>
          <p:nvPr/>
        </p:nvGrpSpPr>
        <p:grpSpPr>
          <a:xfrm>
            <a:off x="4339737" y="2635588"/>
            <a:ext cx="644700" cy="644700"/>
            <a:chOff x="4359375" y="1453400"/>
            <a:chExt cx="644700" cy="644700"/>
          </a:xfrm>
        </p:grpSpPr>
        <p:sp>
          <p:nvSpPr>
            <p:cNvPr id="1976" name="Google Shape;1976;p94"/>
            <p:cNvSpPr/>
            <p:nvPr/>
          </p:nvSpPr>
          <p:spPr>
            <a:xfrm>
              <a:off x="4359375" y="1453400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1988" name="Google Shape;1988;p9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417725" y="1511625"/>
              <a:ext cx="528000" cy="52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89" name="Google Shape;1989;p94"/>
          <p:cNvGrpSpPr/>
          <p:nvPr/>
        </p:nvGrpSpPr>
        <p:grpSpPr>
          <a:xfrm>
            <a:off x="2663337" y="3415313"/>
            <a:ext cx="644700" cy="644700"/>
            <a:chOff x="2606775" y="2309325"/>
            <a:chExt cx="644700" cy="644700"/>
          </a:xfrm>
        </p:grpSpPr>
        <p:sp>
          <p:nvSpPr>
            <p:cNvPr id="1967" name="Google Shape;1967;p94"/>
            <p:cNvSpPr/>
            <p:nvPr/>
          </p:nvSpPr>
          <p:spPr>
            <a:xfrm>
              <a:off x="2606775" y="23093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1990" name="Google Shape;1990;p9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06775" y="2388292"/>
              <a:ext cx="644700" cy="4867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91" name="Google Shape;1991;p9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43086" y="1580355"/>
            <a:ext cx="323325" cy="32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96" name="Google Shape;1996;p95"/>
          <p:cNvCxnSpPr>
            <a:stCxn id="1997" idx="6"/>
            <a:endCxn id="1998" idx="2"/>
          </p:cNvCxnSpPr>
          <p:nvPr/>
        </p:nvCxnSpPr>
        <p:spPr>
          <a:xfrm>
            <a:off x="3308037" y="3737663"/>
            <a:ext cx="2625900" cy="76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1999" name="Google Shape;1999;p95"/>
          <p:cNvSpPr txBox="1">
            <a:spLocks noGrp="1"/>
          </p:cNvSpPr>
          <p:nvPr>
            <p:ph type="subTitle" idx="4294967295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Strongly Connected Components</a:t>
            </a:r>
            <a:endParaRPr sz="24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2000" name="Google Shape;2000;p95"/>
          <p:cNvGrpSpPr/>
          <p:nvPr/>
        </p:nvGrpSpPr>
        <p:grpSpPr>
          <a:xfrm>
            <a:off x="5933937" y="3491513"/>
            <a:ext cx="644700" cy="644700"/>
            <a:chOff x="4581975" y="2766525"/>
            <a:chExt cx="644700" cy="644700"/>
          </a:xfrm>
        </p:grpSpPr>
        <p:sp>
          <p:nvSpPr>
            <p:cNvPr id="1998" name="Google Shape;1998;p95"/>
            <p:cNvSpPr/>
            <p:nvPr/>
          </p:nvSpPr>
          <p:spPr>
            <a:xfrm>
              <a:off x="4581975" y="27665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001" name="Google Shape;2001;p9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73000" y="2903813"/>
              <a:ext cx="462650" cy="37012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002" name="Google Shape;2002;p95"/>
          <p:cNvCxnSpPr>
            <a:stCxn id="1997" idx="4"/>
            <a:endCxn id="2003" idx="1"/>
          </p:cNvCxnSpPr>
          <p:nvPr/>
        </p:nvCxnSpPr>
        <p:spPr>
          <a:xfrm>
            <a:off x="2985687" y="4060013"/>
            <a:ext cx="1829400" cy="1126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004" name="Google Shape;2004;p95"/>
          <p:cNvCxnSpPr>
            <a:stCxn id="1998" idx="4"/>
            <a:endCxn id="2003" idx="7"/>
          </p:cNvCxnSpPr>
          <p:nvPr/>
        </p:nvCxnSpPr>
        <p:spPr>
          <a:xfrm flipH="1">
            <a:off x="5271087" y="4136213"/>
            <a:ext cx="985200" cy="1050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005" name="Google Shape;2005;p95"/>
          <p:cNvCxnSpPr>
            <a:stCxn id="2006" idx="4"/>
            <a:endCxn id="2003" idx="0"/>
          </p:cNvCxnSpPr>
          <p:nvPr/>
        </p:nvCxnSpPr>
        <p:spPr>
          <a:xfrm>
            <a:off x="4662087" y="3280288"/>
            <a:ext cx="381000" cy="1811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grpSp>
        <p:nvGrpSpPr>
          <p:cNvPr id="2007" name="Google Shape;2007;p95"/>
          <p:cNvGrpSpPr/>
          <p:nvPr/>
        </p:nvGrpSpPr>
        <p:grpSpPr>
          <a:xfrm>
            <a:off x="2687387" y="4863113"/>
            <a:ext cx="644700" cy="644700"/>
            <a:chOff x="1912100" y="3775425"/>
            <a:chExt cx="644700" cy="644700"/>
          </a:xfrm>
        </p:grpSpPr>
        <p:sp>
          <p:nvSpPr>
            <p:cNvPr id="2008" name="Google Shape;2008;p95"/>
            <p:cNvSpPr/>
            <p:nvPr/>
          </p:nvSpPr>
          <p:spPr>
            <a:xfrm>
              <a:off x="1912100" y="37754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009" name="Google Shape;2009;p9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5550" y="3879863"/>
              <a:ext cx="457800" cy="43582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010" name="Google Shape;2010;p95"/>
          <p:cNvCxnSpPr>
            <a:stCxn id="2008" idx="6"/>
            <a:endCxn id="2003" idx="2"/>
          </p:cNvCxnSpPr>
          <p:nvPr/>
        </p:nvCxnSpPr>
        <p:spPr>
          <a:xfrm>
            <a:off x="3332087" y="5185463"/>
            <a:ext cx="1388700" cy="228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grpSp>
        <p:nvGrpSpPr>
          <p:cNvPr id="2011" name="Google Shape;2011;p95"/>
          <p:cNvGrpSpPr/>
          <p:nvPr/>
        </p:nvGrpSpPr>
        <p:grpSpPr>
          <a:xfrm>
            <a:off x="4720737" y="5091713"/>
            <a:ext cx="644700" cy="644700"/>
            <a:chOff x="3978375" y="3680925"/>
            <a:chExt cx="644700" cy="644700"/>
          </a:xfrm>
        </p:grpSpPr>
        <p:sp>
          <p:nvSpPr>
            <p:cNvPr id="2003" name="Google Shape;2003;p95"/>
            <p:cNvSpPr/>
            <p:nvPr/>
          </p:nvSpPr>
          <p:spPr>
            <a:xfrm>
              <a:off x="3978375" y="36809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012" name="Google Shape;2012;p9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34763" y="3799638"/>
              <a:ext cx="531925" cy="40727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013" name="Google Shape;2013;p95"/>
          <p:cNvCxnSpPr>
            <a:stCxn id="1997" idx="7"/>
            <a:endCxn id="2006" idx="2"/>
          </p:cNvCxnSpPr>
          <p:nvPr/>
        </p:nvCxnSpPr>
        <p:spPr>
          <a:xfrm rot="10800000" flipH="1">
            <a:off x="3213623" y="2958027"/>
            <a:ext cx="1126200" cy="551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014" name="Google Shape;2014;p95"/>
          <p:cNvCxnSpPr>
            <a:stCxn id="1998" idx="3"/>
            <a:endCxn id="2008" idx="7"/>
          </p:cNvCxnSpPr>
          <p:nvPr/>
        </p:nvCxnSpPr>
        <p:spPr>
          <a:xfrm flipH="1">
            <a:off x="3237752" y="4041799"/>
            <a:ext cx="2790600" cy="915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015" name="Google Shape;2015;p95"/>
          <p:cNvCxnSpPr>
            <a:stCxn id="2006" idx="6"/>
            <a:endCxn id="1998" idx="0"/>
          </p:cNvCxnSpPr>
          <p:nvPr/>
        </p:nvCxnSpPr>
        <p:spPr>
          <a:xfrm>
            <a:off x="4984437" y="2957938"/>
            <a:ext cx="1272000" cy="533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016" name="Google Shape;2016;p95"/>
          <p:cNvCxnSpPr>
            <a:stCxn id="2008" idx="7"/>
            <a:endCxn id="2006" idx="3"/>
          </p:cNvCxnSpPr>
          <p:nvPr/>
        </p:nvCxnSpPr>
        <p:spPr>
          <a:xfrm rot="10800000" flipH="1">
            <a:off x="3237673" y="3185727"/>
            <a:ext cx="1196400" cy="1771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grpSp>
        <p:nvGrpSpPr>
          <p:cNvPr id="2017" name="Google Shape;2017;p95"/>
          <p:cNvGrpSpPr/>
          <p:nvPr/>
        </p:nvGrpSpPr>
        <p:grpSpPr>
          <a:xfrm>
            <a:off x="4339737" y="2635588"/>
            <a:ext cx="644700" cy="644700"/>
            <a:chOff x="4359375" y="1453400"/>
            <a:chExt cx="644700" cy="644700"/>
          </a:xfrm>
        </p:grpSpPr>
        <p:sp>
          <p:nvSpPr>
            <p:cNvPr id="2006" name="Google Shape;2006;p95"/>
            <p:cNvSpPr/>
            <p:nvPr/>
          </p:nvSpPr>
          <p:spPr>
            <a:xfrm>
              <a:off x="4359375" y="1453400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018" name="Google Shape;2018;p9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417725" y="1511625"/>
              <a:ext cx="528000" cy="52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19" name="Google Shape;2019;p95"/>
          <p:cNvGrpSpPr/>
          <p:nvPr/>
        </p:nvGrpSpPr>
        <p:grpSpPr>
          <a:xfrm>
            <a:off x="2663337" y="3415313"/>
            <a:ext cx="644700" cy="644700"/>
            <a:chOff x="2606775" y="2309325"/>
            <a:chExt cx="644700" cy="644700"/>
          </a:xfrm>
        </p:grpSpPr>
        <p:sp>
          <p:nvSpPr>
            <p:cNvPr id="1997" name="Google Shape;1997;p95"/>
            <p:cNvSpPr/>
            <p:nvPr/>
          </p:nvSpPr>
          <p:spPr>
            <a:xfrm>
              <a:off x="2606775" y="23093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020" name="Google Shape;2020;p9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06775" y="2388292"/>
              <a:ext cx="644700" cy="4867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21" name="Google Shape;2021;p95"/>
          <p:cNvSpPr/>
          <p:nvPr/>
        </p:nvSpPr>
        <p:spPr>
          <a:xfrm>
            <a:off x="2504213" y="2595325"/>
            <a:ext cx="4146700" cy="3021400"/>
          </a:xfrm>
          <a:custGeom>
            <a:avLst/>
            <a:gdLst/>
            <a:ahLst/>
            <a:cxnLst/>
            <a:rect l="l" t="t" r="r" b="b"/>
            <a:pathLst>
              <a:path w="165868" h="120856" extrusionOk="0">
                <a:moveTo>
                  <a:pt x="79744" y="0"/>
                </a:moveTo>
                <a:lnTo>
                  <a:pt x="164096" y="38631"/>
                </a:lnTo>
                <a:lnTo>
                  <a:pt x="165868" y="53517"/>
                </a:lnTo>
                <a:lnTo>
                  <a:pt x="15949" y="120856"/>
                </a:lnTo>
                <a:lnTo>
                  <a:pt x="0" y="109515"/>
                </a:lnTo>
                <a:close/>
              </a:path>
            </a:pathLst>
          </a:custGeom>
          <a:noFill/>
          <a:ln w="38100" cap="flat" cmpd="sng">
            <a:solidFill>
              <a:srgbClr val="8BC34A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022" name="Google Shape;2022;p95"/>
          <p:cNvSpPr/>
          <p:nvPr/>
        </p:nvSpPr>
        <p:spPr>
          <a:xfrm>
            <a:off x="2561025" y="3313025"/>
            <a:ext cx="849300" cy="849300"/>
          </a:xfrm>
          <a:prstGeom prst="ellipse">
            <a:avLst/>
          </a:prstGeom>
          <a:noFill/>
          <a:ln w="38100" cap="flat" cmpd="sng">
            <a:solidFill>
              <a:srgbClr val="2196F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23" name="Google Shape;2023;p95"/>
          <p:cNvSpPr/>
          <p:nvPr/>
        </p:nvSpPr>
        <p:spPr>
          <a:xfrm>
            <a:off x="4618413" y="4989425"/>
            <a:ext cx="849300" cy="849300"/>
          </a:xfrm>
          <a:prstGeom prst="ellipse">
            <a:avLst/>
          </a:prstGeom>
          <a:noFill/>
          <a:ln w="38100" cap="flat" cmpd="sng">
            <a:solidFill>
              <a:srgbClr val="FFD54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24" name="Google Shape;2024;p95"/>
          <p:cNvSpPr txBox="1">
            <a:spLocks noGrp="1"/>
          </p:cNvSpPr>
          <p:nvPr>
            <p:ph type="subTitle" idx="4294967295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How many SCCs are in this graph?        3; let’s find them!</a:t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025" name="Google Shape;2025;p9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43086" y="1580355"/>
            <a:ext cx="323325" cy="32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199747" y="578004"/>
            <a:ext cx="8549196" cy="61517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wrap="square" lIns="0" tIns="11516" rIns="0" bIns="0" rtlCol="0">
            <a:spAutoFit/>
          </a:bodyPr>
          <a:lstStyle/>
          <a:p>
            <a:pPr marL="11516" defTabSz="829178">
              <a:spcBef>
                <a:spcPts val="600"/>
              </a:spcBef>
              <a:spcAft>
                <a:spcPts val="1200"/>
              </a:spcAft>
              <a:tabLst>
                <a:tab pos="1862771" algn="l"/>
              </a:tabLst>
            </a:pPr>
            <a:r>
              <a:rPr sz="2400" b="1" dirty="0">
                <a:solidFill>
                  <a:srgbClr val="7F00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procedure	</a:t>
            </a:r>
            <a:r>
              <a:rPr sz="2400" b="1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findCCs(graph G):</a:t>
            </a:r>
            <a:endParaRPr sz="24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92520" marR="4623243" indent="-740502" defTabSz="829178">
              <a:spcBef>
                <a:spcPts val="600"/>
              </a:spcBef>
              <a:spcAft>
                <a:spcPts val="1200"/>
              </a:spcAft>
              <a:tabLst>
                <a:tab pos="1491944" algn="l"/>
              </a:tabLst>
            </a:pPr>
            <a:r>
              <a:rPr sz="2400" b="1" dirty="0">
                <a:solidFill>
                  <a:srgbClr val="33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sz="2400" b="1" dirty="0">
                <a:solidFill>
                  <a:srgbClr val="7F00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sz="2400" b="1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each node v:  color v gray</a:t>
            </a:r>
            <a:endParaRPr sz="24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52018" defTabSz="829178">
              <a:spcBef>
                <a:spcPts val="600"/>
              </a:spcBef>
              <a:spcAft>
                <a:spcPts val="1200"/>
              </a:spcAft>
              <a:tabLst>
                <a:tab pos="1491944" algn="l"/>
              </a:tabLst>
            </a:pPr>
            <a:r>
              <a:rPr sz="2400" b="1" dirty="0">
                <a:solidFill>
                  <a:srgbClr val="33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</a:t>
            </a:r>
            <a:r>
              <a:rPr sz="2400" b="1" dirty="0">
                <a:solidFill>
                  <a:srgbClr val="7F00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sz="2400" b="1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 be an array of size n</a:t>
            </a:r>
            <a:endParaRPr sz="24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52018" defTabSz="829178">
              <a:spcBef>
                <a:spcPts val="600"/>
              </a:spcBef>
              <a:spcAft>
                <a:spcPts val="1200"/>
              </a:spcAft>
              <a:tabLst>
                <a:tab pos="1491944" algn="l"/>
              </a:tabLst>
            </a:pPr>
            <a:r>
              <a:rPr sz="2400" b="1" dirty="0">
                <a:solidFill>
                  <a:srgbClr val="33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</a:t>
            </a:r>
            <a:r>
              <a:rPr sz="2400" b="1" dirty="0">
                <a:solidFill>
                  <a:srgbClr val="7F00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sz="2400" b="1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 = 0</a:t>
            </a:r>
            <a:endParaRPr sz="24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52018" defTabSz="829178">
              <a:spcBef>
                <a:spcPts val="600"/>
              </a:spcBef>
              <a:spcAft>
                <a:spcPts val="1200"/>
              </a:spcAft>
              <a:tabLst>
                <a:tab pos="1491944" algn="l"/>
              </a:tabLst>
            </a:pPr>
            <a:r>
              <a:rPr sz="2400" b="1" dirty="0">
                <a:solidFill>
                  <a:srgbClr val="33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sz="2400" b="1" dirty="0">
                <a:solidFill>
                  <a:srgbClr val="7F00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sz="2400" b="1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each node in v:</a:t>
            </a:r>
            <a:endParaRPr sz="24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92520" defTabSz="829178">
              <a:spcBef>
                <a:spcPts val="600"/>
              </a:spcBef>
              <a:spcAft>
                <a:spcPts val="1200"/>
              </a:spcAft>
              <a:tabLst>
                <a:tab pos="2048185" algn="l"/>
              </a:tabLst>
            </a:pPr>
            <a:r>
              <a:rPr sz="2400" b="1" dirty="0">
                <a:solidFill>
                  <a:srgbClr val="33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sz="2400" b="1" dirty="0">
                <a:solidFill>
                  <a:srgbClr val="7F00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sz="2400" b="1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 is gray:</a:t>
            </a:r>
            <a:endParaRPr sz="24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044730" marR="4607" indent="3455" defTabSz="829178">
              <a:spcBef>
                <a:spcPts val="600"/>
              </a:spcBef>
              <a:spcAft>
                <a:spcPts val="1200"/>
              </a:spcAft>
            </a:pPr>
            <a:r>
              <a:rPr sz="2400" b="1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 DFS(v), setting cc[u] = index  </a:t>
            </a:r>
            <a:endParaRPr lang="en-US" sz="2400" b="1" dirty="0">
              <a:solidFill>
                <a:srgbClr val="19191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044730" marR="4607" indent="3455" defTabSz="829178">
              <a:spcBef>
                <a:spcPts val="600"/>
              </a:spcBef>
              <a:spcAft>
                <a:spcPts val="1200"/>
              </a:spcAft>
            </a:pPr>
            <a:r>
              <a:rPr sz="2400" b="1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whenever a node u is colored green</a:t>
            </a:r>
            <a:r>
              <a:rPr lang="en-US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400" b="1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 = index + 1</a:t>
            </a:r>
            <a:endParaRPr sz="24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52018" defTabSz="829178">
              <a:spcBef>
                <a:spcPts val="600"/>
              </a:spcBef>
              <a:spcAft>
                <a:spcPts val="1200"/>
              </a:spcAft>
              <a:tabLst>
                <a:tab pos="2048185" algn="l"/>
              </a:tabLst>
            </a:pPr>
            <a:r>
              <a:rPr sz="2400" b="1" dirty="0">
                <a:solidFill>
                  <a:srgbClr val="33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sz="2400" b="1" dirty="0">
                <a:solidFill>
                  <a:srgbClr val="7F00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sz="2400" b="1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</a:t>
            </a:r>
            <a:endParaRPr sz="24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96"/>
          <p:cNvSpPr txBox="1">
            <a:spLocks noGrp="1"/>
          </p:cNvSpPr>
          <p:nvPr>
            <p:ph type="subTitle" idx="4294967295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1. Repeat </a:t>
            </a: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dfs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from an arbitrary vertex until done.</a:t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031" name="Google Shape;2031;p96"/>
          <p:cNvCxnSpPr>
            <a:stCxn id="2032" idx="6"/>
            <a:endCxn id="2033" idx="2"/>
          </p:cNvCxnSpPr>
          <p:nvPr/>
        </p:nvCxnSpPr>
        <p:spPr>
          <a:xfrm>
            <a:off x="3308037" y="3737663"/>
            <a:ext cx="2625900" cy="76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2034" name="Google Shape;2034;p96"/>
          <p:cNvSpPr txBox="1">
            <a:spLocks noGrp="1"/>
          </p:cNvSpPr>
          <p:nvPr>
            <p:ph type="subTitle" idx="4294967295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Kosaraju’s Algorithm</a:t>
            </a:r>
            <a:endParaRPr sz="24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2035" name="Google Shape;2035;p96"/>
          <p:cNvGrpSpPr/>
          <p:nvPr/>
        </p:nvGrpSpPr>
        <p:grpSpPr>
          <a:xfrm>
            <a:off x="5933937" y="3491513"/>
            <a:ext cx="644700" cy="644700"/>
            <a:chOff x="4581975" y="2766525"/>
            <a:chExt cx="644700" cy="644700"/>
          </a:xfrm>
        </p:grpSpPr>
        <p:sp>
          <p:nvSpPr>
            <p:cNvPr id="2033" name="Google Shape;2033;p96"/>
            <p:cNvSpPr/>
            <p:nvPr/>
          </p:nvSpPr>
          <p:spPr>
            <a:xfrm>
              <a:off x="4581975" y="27665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036" name="Google Shape;2036;p9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73000" y="2903813"/>
              <a:ext cx="462650" cy="37012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037" name="Google Shape;2037;p96"/>
          <p:cNvCxnSpPr>
            <a:stCxn id="2032" idx="4"/>
            <a:endCxn id="2038" idx="1"/>
          </p:cNvCxnSpPr>
          <p:nvPr/>
        </p:nvCxnSpPr>
        <p:spPr>
          <a:xfrm>
            <a:off x="2985687" y="4060013"/>
            <a:ext cx="1829400" cy="1126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039" name="Google Shape;2039;p96"/>
          <p:cNvCxnSpPr>
            <a:stCxn id="2033" idx="4"/>
            <a:endCxn id="2038" idx="7"/>
          </p:cNvCxnSpPr>
          <p:nvPr/>
        </p:nvCxnSpPr>
        <p:spPr>
          <a:xfrm flipH="1">
            <a:off x="5271087" y="4136213"/>
            <a:ext cx="985200" cy="1050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040" name="Google Shape;2040;p96"/>
          <p:cNvCxnSpPr>
            <a:stCxn id="2041" idx="4"/>
            <a:endCxn id="2038" idx="0"/>
          </p:cNvCxnSpPr>
          <p:nvPr/>
        </p:nvCxnSpPr>
        <p:spPr>
          <a:xfrm>
            <a:off x="4662087" y="3280288"/>
            <a:ext cx="381000" cy="1811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grpSp>
        <p:nvGrpSpPr>
          <p:cNvPr id="2042" name="Google Shape;2042;p96"/>
          <p:cNvGrpSpPr/>
          <p:nvPr/>
        </p:nvGrpSpPr>
        <p:grpSpPr>
          <a:xfrm>
            <a:off x="2687387" y="4863113"/>
            <a:ext cx="644700" cy="644700"/>
            <a:chOff x="1912100" y="3775425"/>
            <a:chExt cx="644700" cy="644700"/>
          </a:xfrm>
        </p:grpSpPr>
        <p:sp>
          <p:nvSpPr>
            <p:cNvPr id="2043" name="Google Shape;2043;p96"/>
            <p:cNvSpPr/>
            <p:nvPr/>
          </p:nvSpPr>
          <p:spPr>
            <a:xfrm>
              <a:off x="1912100" y="37754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044" name="Google Shape;2044;p9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5550" y="3879863"/>
              <a:ext cx="457800" cy="43582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045" name="Google Shape;2045;p96"/>
          <p:cNvCxnSpPr>
            <a:stCxn id="2043" idx="6"/>
            <a:endCxn id="2038" idx="2"/>
          </p:cNvCxnSpPr>
          <p:nvPr/>
        </p:nvCxnSpPr>
        <p:spPr>
          <a:xfrm>
            <a:off x="3332087" y="5185463"/>
            <a:ext cx="1388700" cy="228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grpSp>
        <p:nvGrpSpPr>
          <p:cNvPr id="2046" name="Google Shape;2046;p96"/>
          <p:cNvGrpSpPr/>
          <p:nvPr/>
        </p:nvGrpSpPr>
        <p:grpSpPr>
          <a:xfrm>
            <a:off x="4720737" y="5091713"/>
            <a:ext cx="644700" cy="644700"/>
            <a:chOff x="3978375" y="3680925"/>
            <a:chExt cx="644700" cy="644700"/>
          </a:xfrm>
        </p:grpSpPr>
        <p:sp>
          <p:nvSpPr>
            <p:cNvPr id="2038" name="Google Shape;2038;p96"/>
            <p:cNvSpPr/>
            <p:nvPr/>
          </p:nvSpPr>
          <p:spPr>
            <a:xfrm>
              <a:off x="3978375" y="36809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047" name="Google Shape;2047;p9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34763" y="3799638"/>
              <a:ext cx="531925" cy="40727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048" name="Google Shape;2048;p96"/>
          <p:cNvCxnSpPr>
            <a:stCxn id="2032" idx="7"/>
            <a:endCxn id="2041" idx="2"/>
          </p:cNvCxnSpPr>
          <p:nvPr/>
        </p:nvCxnSpPr>
        <p:spPr>
          <a:xfrm rot="10800000" flipH="1">
            <a:off x="3213623" y="2958027"/>
            <a:ext cx="1126200" cy="551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049" name="Google Shape;2049;p96"/>
          <p:cNvCxnSpPr>
            <a:stCxn id="2033" idx="3"/>
            <a:endCxn id="2043" idx="7"/>
          </p:cNvCxnSpPr>
          <p:nvPr/>
        </p:nvCxnSpPr>
        <p:spPr>
          <a:xfrm flipH="1">
            <a:off x="3237752" y="4041799"/>
            <a:ext cx="2790600" cy="915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050" name="Google Shape;2050;p96"/>
          <p:cNvCxnSpPr>
            <a:stCxn id="2041" idx="6"/>
            <a:endCxn id="2033" idx="0"/>
          </p:cNvCxnSpPr>
          <p:nvPr/>
        </p:nvCxnSpPr>
        <p:spPr>
          <a:xfrm>
            <a:off x="4984437" y="2957938"/>
            <a:ext cx="1272000" cy="533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051" name="Google Shape;2051;p96"/>
          <p:cNvCxnSpPr>
            <a:stCxn id="2043" idx="7"/>
            <a:endCxn id="2041" idx="3"/>
          </p:cNvCxnSpPr>
          <p:nvPr/>
        </p:nvCxnSpPr>
        <p:spPr>
          <a:xfrm rot="10800000" flipH="1">
            <a:off x="3237673" y="3185727"/>
            <a:ext cx="1196400" cy="1771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grpSp>
        <p:nvGrpSpPr>
          <p:cNvPr id="2052" name="Google Shape;2052;p96"/>
          <p:cNvGrpSpPr/>
          <p:nvPr/>
        </p:nvGrpSpPr>
        <p:grpSpPr>
          <a:xfrm>
            <a:off x="4339737" y="2635588"/>
            <a:ext cx="644700" cy="644700"/>
            <a:chOff x="4359375" y="1453400"/>
            <a:chExt cx="644700" cy="644700"/>
          </a:xfrm>
        </p:grpSpPr>
        <p:sp>
          <p:nvSpPr>
            <p:cNvPr id="2041" name="Google Shape;2041;p96"/>
            <p:cNvSpPr/>
            <p:nvPr/>
          </p:nvSpPr>
          <p:spPr>
            <a:xfrm>
              <a:off x="4359375" y="1453400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053" name="Google Shape;2053;p9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417725" y="1511625"/>
              <a:ext cx="528000" cy="52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54" name="Google Shape;2054;p96"/>
          <p:cNvGrpSpPr/>
          <p:nvPr/>
        </p:nvGrpSpPr>
        <p:grpSpPr>
          <a:xfrm>
            <a:off x="2663337" y="3415313"/>
            <a:ext cx="644700" cy="644700"/>
            <a:chOff x="2606775" y="2309325"/>
            <a:chExt cx="644700" cy="644700"/>
          </a:xfrm>
        </p:grpSpPr>
        <p:sp>
          <p:nvSpPr>
            <p:cNvPr id="2032" name="Google Shape;2032;p96"/>
            <p:cNvSpPr/>
            <p:nvPr/>
          </p:nvSpPr>
          <p:spPr>
            <a:xfrm>
              <a:off x="2606775" y="23093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055" name="Google Shape;2055;p9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06775" y="2388292"/>
              <a:ext cx="644700" cy="4867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p97"/>
          <p:cNvSpPr txBox="1">
            <a:spLocks noGrp="1"/>
          </p:cNvSpPr>
          <p:nvPr>
            <p:ph type="subTitle" idx="4294967295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1. Repeat </a:t>
            </a: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dfs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from an arbitrary vertex until done.</a:t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061" name="Google Shape;2061;p97"/>
          <p:cNvCxnSpPr>
            <a:stCxn id="2062" idx="6"/>
            <a:endCxn id="2063" idx="2"/>
          </p:cNvCxnSpPr>
          <p:nvPr/>
        </p:nvCxnSpPr>
        <p:spPr>
          <a:xfrm>
            <a:off x="3308037" y="3737663"/>
            <a:ext cx="2625900" cy="76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2064" name="Google Shape;2064;p97"/>
          <p:cNvSpPr txBox="1">
            <a:spLocks noGrp="1"/>
          </p:cNvSpPr>
          <p:nvPr>
            <p:ph type="subTitle" idx="4294967295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Kosaraju’s Algorithm</a:t>
            </a:r>
            <a:endParaRPr sz="24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2065" name="Google Shape;2065;p97"/>
          <p:cNvGrpSpPr/>
          <p:nvPr/>
        </p:nvGrpSpPr>
        <p:grpSpPr>
          <a:xfrm>
            <a:off x="5933937" y="3491513"/>
            <a:ext cx="644700" cy="644700"/>
            <a:chOff x="4581975" y="2766525"/>
            <a:chExt cx="644700" cy="644700"/>
          </a:xfrm>
        </p:grpSpPr>
        <p:sp>
          <p:nvSpPr>
            <p:cNvPr id="2063" name="Google Shape;2063;p97"/>
            <p:cNvSpPr/>
            <p:nvPr/>
          </p:nvSpPr>
          <p:spPr>
            <a:xfrm>
              <a:off x="4581975" y="27665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066" name="Google Shape;2066;p9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73000" y="2903813"/>
              <a:ext cx="462650" cy="37012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067" name="Google Shape;2067;p97"/>
          <p:cNvCxnSpPr>
            <a:stCxn id="2062" idx="4"/>
            <a:endCxn id="2068" idx="1"/>
          </p:cNvCxnSpPr>
          <p:nvPr/>
        </p:nvCxnSpPr>
        <p:spPr>
          <a:xfrm>
            <a:off x="2985687" y="4060013"/>
            <a:ext cx="1829400" cy="1126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069" name="Google Shape;2069;p97"/>
          <p:cNvCxnSpPr>
            <a:stCxn id="2063" idx="4"/>
            <a:endCxn id="2068" idx="7"/>
          </p:cNvCxnSpPr>
          <p:nvPr/>
        </p:nvCxnSpPr>
        <p:spPr>
          <a:xfrm flipH="1">
            <a:off x="5271087" y="4136213"/>
            <a:ext cx="985200" cy="1050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070" name="Google Shape;2070;p97"/>
          <p:cNvCxnSpPr>
            <a:stCxn id="2071" idx="4"/>
            <a:endCxn id="2068" idx="0"/>
          </p:cNvCxnSpPr>
          <p:nvPr/>
        </p:nvCxnSpPr>
        <p:spPr>
          <a:xfrm>
            <a:off x="4662087" y="3280288"/>
            <a:ext cx="381000" cy="1811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grpSp>
        <p:nvGrpSpPr>
          <p:cNvPr id="2072" name="Google Shape;2072;p97"/>
          <p:cNvGrpSpPr/>
          <p:nvPr/>
        </p:nvGrpSpPr>
        <p:grpSpPr>
          <a:xfrm>
            <a:off x="2687387" y="4863113"/>
            <a:ext cx="644700" cy="644700"/>
            <a:chOff x="1912100" y="3775425"/>
            <a:chExt cx="644700" cy="644700"/>
          </a:xfrm>
        </p:grpSpPr>
        <p:sp>
          <p:nvSpPr>
            <p:cNvPr id="2073" name="Google Shape;2073;p97"/>
            <p:cNvSpPr/>
            <p:nvPr/>
          </p:nvSpPr>
          <p:spPr>
            <a:xfrm>
              <a:off x="1912100" y="37754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074" name="Google Shape;2074;p9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5550" y="3879863"/>
              <a:ext cx="457800" cy="43582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075" name="Google Shape;2075;p97"/>
          <p:cNvCxnSpPr>
            <a:stCxn id="2073" idx="6"/>
            <a:endCxn id="2068" idx="2"/>
          </p:cNvCxnSpPr>
          <p:nvPr/>
        </p:nvCxnSpPr>
        <p:spPr>
          <a:xfrm>
            <a:off x="3332087" y="5185463"/>
            <a:ext cx="1388700" cy="228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grpSp>
        <p:nvGrpSpPr>
          <p:cNvPr id="2076" name="Google Shape;2076;p97"/>
          <p:cNvGrpSpPr/>
          <p:nvPr/>
        </p:nvGrpSpPr>
        <p:grpSpPr>
          <a:xfrm>
            <a:off x="4720737" y="5091713"/>
            <a:ext cx="644700" cy="644700"/>
            <a:chOff x="3978375" y="3680925"/>
            <a:chExt cx="644700" cy="644700"/>
          </a:xfrm>
        </p:grpSpPr>
        <p:sp>
          <p:nvSpPr>
            <p:cNvPr id="2068" name="Google Shape;2068;p97"/>
            <p:cNvSpPr/>
            <p:nvPr/>
          </p:nvSpPr>
          <p:spPr>
            <a:xfrm>
              <a:off x="3978375" y="36809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077" name="Google Shape;2077;p9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34763" y="3799638"/>
              <a:ext cx="531925" cy="40727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078" name="Google Shape;2078;p97"/>
          <p:cNvCxnSpPr>
            <a:stCxn id="2062" idx="7"/>
            <a:endCxn id="2071" idx="2"/>
          </p:cNvCxnSpPr>
          <p:nvPr/>
        </p:nvCxnSpPr>
        <p:spPr>
          <a:xfrm rot="10800000" flipH="1">
            <a:off x="3213623" y="2958027"/>
            <a:ext cx="1126200" cy="551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079" name="Google Shape;2079;p97"/>
          <p:cNvCxnSpPr>
            <a:stCxn id="2063" idx="3"/>
            <a:endCxn id="2073" idx="7"/>
          </p:cNvCxnSpPr>
          <p:nvPr/>
        </p:nvCxnSpPr>
        <p:spPr>
          <a:xfrm flipH="1">
            <a:off x="3237752" y="4041799"/>
            <a:ext cx="2790600" cy="915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080" name="Google Shape;2080;p97"/>
          <p:cNvCxnSpPr>
            <a:stCxn id="2071" idx="6"/>
            <a:endCxn id="2063" idx="0"/>
          </p:cNvCxnSpPr>
          <p:nvPr/>
        </p:nvCxnSpPr>
        <p:spPr>
          <a:xfrm>
            <a:off x="4984437" y="2957938"/>
            <a:ext cx="1272000" cy="533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081" name="Google Shape;2081;p97"/>
          <p:cNvCxnSpPr>
            <a:stCxn id="2073" idx="7"/>
            <a:endCxn id="2071" idx="3"/>
          </p:cNvCxnSpPr>
          <p:nvPr/>
        </p:nvCxnSpPr>
        <p:spPr>
          <a:xfrm rot="10800000" flipH="1">
            <a:off x="3237673" y="3185727"/>
            <a:ext cx="1196400" cy="1771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grpSp>
        <p:nvGrpSpPr>
          <p:cNvPr id="2082" name="Google Shape;2082;p97"/>
          <p:cNvGrpSpPr/>
          <p:nvPr/>
        </p:nvGrpSpPr>
        <p:grpSpPr>
          <a:xfrm>
            <a:off x="4339737" y="2635588"/>
            <a:ext cx="644700" cy="644700"/>
            <a:chOff x="4359375" y="1453400"/>
            <a:chExt cx="644700" cy="644700"/>
          </a:xfrm>
        </p:grpSpPr>
        <p:sp>
          <p:nvSpPr>
            <p:cNvPr id="2071" name="Google Shape;2071;p97"/>
            <p:cNvSpPr/>
            <p:nvPr/>
          </p:nvSpPr>
          <p:spPr>
            <a:xfrm>
              <a:off x="4359375" y="1453400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083" name="Google Shape;2083;p9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417725" y="1511625"/>
              <a:ext cx="528000" cy="52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84" name="Google Shape;2084;p97"/>
          <p:cNvGrpSpPr/>
          <p:nvPr/>
        </p:nvGrpSpPr>
        <p:grpSpPr>
          <a:xfrm>
            <a:off x="2663337" y="3415313"/>
            <a:ext cx="644700" cy="644700"/>
            <a:chOff x="2606775" y="2309325"/>
            <a:chExt cx="644700" cy="644700"/>
          </a:xfrm>
        </p:grpSpPr>
        <p:sp>
          <p:nvSpPr>
            <p:cNvPr id="2062" name="Google Shape;2062;p97"/>
            <p:cNvSpPr/>
            <p:nvPr/>
          </p:nvSpPr>
          <p:spPr>
            <a:xfrm>
              <a:off x="2606775" y="2309325"/>
              <a:ext cx="644700" cy="644700"/>
            </a:xfrm>
            <a:prstGeom prst="ellipse">
              <a:avLst/>
            </a:prstGeom>
            <a:solidFill>
              <a:srgbClr val="FFD54F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085" name="Google Shape;2085;p9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06775" y="2388292"/>
              <a:ext cx="644700" cy="4867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86" name="Google Shape;2086;p97"/>
          <p:cNvSpPr txBox="1"/>
          <p:nvPr/>
        </p:nvSpPr>
        <p:spPr>
          <a:xfrm>
            <a:off x="1554675" y="3269502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0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1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98"/>
          <p:cNvSpPr txBox="1">
            <a:spLocks noGrp="1"/>
          </p:cNvSpPr>
          <p:nvPr>
            <p:ph type="subTitle" idx="4294967295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1. Repeat </a:t>
            </a: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dfs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from an arbitrary vertex until done.</a:t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092" name="Google Shape;2092;p98"/>
          <p:cNvCxnSpPr>
            <a:stCxn id="2093" idx="6"/>
            <a:endCxn id="2094" idx="2"/>
          </p:cNvCxnSpPr>
          <p:nvPr/>
        </p:nvCxnSpPr>
        <p:spPr>
          <a:xfrm>
            <a:off x="3308037" y="3737663"/>
            <a:ext cx="2625900" cy="76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2095" name="Google Shape;2095;p98"/>
          <p:cNvSpPr txBox="1">
            <a:spLocks noGrp="1"/>
          </p:cNvSpPr>
          <p:nvPr>
            <p:ph type="subTitle" idx="4294967295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Kosaraju’s Algorithm</a:t>
            </a:r>
            <a:endParaRPr sz="24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2096" name="Google Shape;2096;p98"/>
          <p:cNvGrpSpPr/>
          <p:nvPr/>
        </p:nvGrpSpPr>
        <p:grpSpPr>
          <a:xfrm>
            <a:off x="5933937" y="3491513"/>
            <a:ext cx="644700" cy="644700"/>
            <a:chOff x="4581975" y="2766525"/>
            <a:chExt cx="644700" cy="644700"/>
          </a:xfrm>
        </p:grpSpPr>
        <p:sp>
          <p:nvSpPr>
            <p:cNvPr id="2094" name="Google Shape;2094;p98"/>
            <p:cNvSpPr/>
            <p:nvPr/>
          </p:nvSpPr>
          <p:spPr>
            <a:xfrm>
              <a:off x="4581975" y="27665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097" name="Google Shape;2097;p9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73000" y="2903813"/>
              <a:ext cx="462650" cy="37012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098" name="Google Shape;2098;p98"/>
          <p:cNvCxnSpPr>
            <a:stCxn id="2093" idx="4"/>
            <a:endCxn id="2099" idx="1"/>
          </p:cNvCxnSpPr>
          <p:nvPr/>
        </p:nvCxnSpPr>
        <p:spPr>
          <a:xfrm>
            <a:off x="2985687" y="4060013"/>
            <a:ext cx="1829400" cy="1126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100" name="Google Shape;2100;p98"/>
          <p:cNvCxnSpPr>
            <a:stCxn id="2094" idx="4"/>
            <a:endCxn id="2099" idx="7"/>
          </p:cNvCxnSpPr>
          <p:nvPr/>
        </p:nvCxnSpPr>
        <p:spPr>
          <a:xfrm flipH="1">
            <a:off x="5271087" y="4136213"/>
            <a:ext cx="985200" cy="1050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101" name="Google Shape;2101;p98"/>
          <p:cNvCxnSpPr>
            <a:stCxn id="2102" idx="4"/>
            <a:endCxn id="2099" idx="0"/>
          </p:cNvCxnSpPr>
          <p:nvPr/>
        </p:nvCxnSpPr>
        <p:spPr>
          <a:xfrm>
            <a:off x="4662087" y="3280288"/>
            <a:ext cx="381000" cy="1811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grpSp>
        <p:nvGrpSpPr>
          <p:cNvPr id="2103" name="Google Shape;2103;p98"/>
          <p:cNvGrpSpPr/>
          <p:nvPr/>
        </p:nvGrpSpPr>
        <p:grpSpPr>
          <a:xfrm>
            <a:off x="2687387" y="4863113"/>
            <a:ext cx="644700" cy="644700"/>
            <a:chOff x="1912100" y="3775425"/>
            <a:chExt cx="644700" cy="644700"/>
          </a:xfrm>
        </p:grpSpPr>
        <p:sp>
          <p:nvSpPr>
            <p:cNvPr id="2104" name="Google Shape;2104;p98"/>
            <p:cNvSpPr/>
            <p:nvPr/>
          </p:nvSpPr>
          <p:spPr>
            <a:xfrm>
              <a:off x="1912100" y="37754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105" name="Google Shape;2105;p9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5550" y="3879863"/>
              <a:ext cx="457800" cy="43582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106" name="Google Shape;2106;p98"/>
          <p:cNvCxnSpPr>
            <a:stCxn id="2104" idx="6"/>
            <a:endCxn id="2099" idx="2"/>
          </p:cNvCxnSpPr>
          <p:nvPr/>
        </p:nvCxnSpPr>
        <p:spPr>
          <a:xfrm>
            <a:off x="3332087" y="5185463"/>
            <a:ext cx="1388700" cy="228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grpSp>
        <p:nvGrpSpPr>
          <p:cNvPr id="2107" name="Google Shape;2107;p98"/>
          <p:cNvGrpSpPr/>
          <p:nvPr/>
        </p:nvGrpSpPr>
        <p:grpSpPr>
          <a:xfrm>
            <a:off x="4720737" y="5091713"/>
            <a:ext cx="644700" cy="644700"/>
            <a:chOff x="3978375" y="3680925"/>
            <a:chExt cx="644700" cy="644700"/>
          </a:xfrm>
        </p:grpSpPr>
        <p:sp>
          <p:nvSpPr>
            <p:cNvPr id="2099" name="Google Shape;2099;p98"/>
            <p:cNvSpPr/>
            <p:nvPr/>
          </p:nvSpPr>
          <p:spPr>
            <a:xfrm>
              <a:off x="3978375" y="36809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108" name="Google Shape;2108;p9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34763" y="3799638"/>
              <a:ext cx="531925" cy="40727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109" name="Google Shape;2109;p98"/>
          <p:cNvCxnSpPr>
            <a:stCxn id="2093" idx="7"/>
            <a:endCxn id="2102" idx="2"/>
          </p:cNvCxnSpPr>
          <p:nvPr/>
        </p:nvCxnSpPr>
        <p:spPr>
          <a:xfrm rot="10800000" flipH="1">
            <a:off x="3213623" y="2958027"/>
            <a:ext cx="1126200" cy="551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110" name="Google Shape;2110;p98"/>
          <p:cNvCxnSpPr>
            <a:stCxn id="2094" idx="3"/>
            <a:endCxn id="2104" idx="7"/>
          </p:cNvCxnSpPr>
          <p:nvPr/>
        </p:nvCxnSpPr>
        <p:spPr>
          <a:xfrm flipH="1">
            <a:off x="3237752" y="4041799"/>
            <a:ext cx="2790600" cy="915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111" name="Google Shape;2111;p98"/>
          <p:cNvCxnSpPr>
            <a:stCxn id="2102" idx="6"/>
            <a:endCxn id="2094" idx="0"/>
          </p:cNvCxnSpPr>
          <p:nvPr/>
        </p:nvCxnSpPr>
        <p:spPr>
          <a:xfrm>
            <a:off x="4984437" y="2957938"/>
            <a:ext cx="1272000" cy="533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112" name="Google Shape;2112;p98"/>
          <p:cNvCxnSpPr>
            <a:stCxn id="2104" idx="7"/>
            <a:endCxn id="2102" idx="3"/>
          </p:cNvCxnSpPr>
          <p:nvPr/>
        </p:nvCxnSpPr>
        <p:spPr>
          <a:xfrm rot="10800000" flipH="1">
            <a:off x="3237673" y="3185727"/>
            <a:ext cx="1196400" cy="1771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grpSp>
        <p:nvGrpSpPr>
          <p:cNvPr id="2113" name="Google Shape;2113;p98"/>
          <p:cNvGrpSpPr/>
          <p:nvPr/>
        </p:nvGrpSpPr>
        <p:grpSpPr>
          <a:xfrm>
            <a:off x="4339737" y="2635588"/>
            <a:ext cx="644700" cy="644700"/>
            <a:chOff x="4359375" y="1453400"/>
            <a:chExt cx="644700" cy="644700"/>
          </a:xfrm>
        </p:grpSpPr>
        <p:sp>
          <p:nvSpPr>
            <p:cNvPr id="2102" name="Google Shape;2102;p98"/>
            <p:cNvSpPr/>
            <p:nvPr/>
          </p:nvSpPr>
          <p:spPr>
            <a:xfrm>
              <a:off x="4359375" y="1453400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114" name="Google Shape;2114;p9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417725" y="1511625"/>
              <a:ext cx="528000" cy="52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15" name="Google Shape;2115;p98"/>
          <p:cNvGrpSpPr/>
          <p:nvPr/>
        </p:nvGrpSpPr>
        <p:grpSpPr>
          <a:xfrm>
            <a:off x="2663337" y="3415313"/>
            <a:ext cx="644700" cy="644700"/>
            <a:chOff x="2606775" y="2309325"/>
            <a:chExt cx="644700" cy="644700"/>
          </a:xfrm>
        </p:grpSpPr>
        <p:sp>
          <p:nvSpPr>
            <p:cNvPr id="2093" name="Google Shape;2093;p98"/>
            <p:cNvSpPr/>
            <p:nvPr/>
          </p:nvSpPr>
          <p:spPr>
            <a:xfrm>
              <a:off x="2606775" y="2309325"/>
              <a:ext cx="644700" cy="644700"/>
            </a:xfrm>
            <a:prstGeom prst="ellipse">
              <a:avLst/>
            </a:prstGeom>
            <a:solidFill>
              <a:srgbClr val="666666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116" name="Google Shape;2116;p9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06775" y="2388292"/>
              <a:ext cx="644700" cy="4867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17" name="Google Shape;2117;p98"/>
          <p:cNvSpPr txBox="1"/>
          <p:nvPr/>
        </p:nvSpPr>
        <p:spPr>
          <a:xfrm>
            <a:off x="1554675" y="3269502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0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1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99"/>
          <p:cNvSpPr txBox="1">
            <a:spLocks noGrp="1"/>
          </p:cNvSpPr>
          <p:nvPr>
            <p:ph type="subTitle" idx="4294967295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1. Repeat </a:t>
            </a: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dfs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from an arbitrary vertex until done.</a:t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123" name="Google Shape;2123;p99"/>
          <p:cNvCxnSpPr>
            <a:stCxn id="2124" idx="6"/>
            <a:endCxn id="2125" idx="2"/>
          </p:cNvCxnSpPr>
          <p:nvPr/>
        </p:nvCxnSpPr>
        <p:spPr>
          <a:xfrm>
            <a:off x="3308037" y="3737663"/>
            <a:ext cx="2625900" cy="76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2126" name="Google Shape;2126;p99"/>
          <p:cNvSpPr txBox="1">
            <a:spLocks noGrp="1"/>
          </p:cNvSpPr>
          <p:nvPr>
            <p:ph type="subTitle" idx="4294967295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Kosaraju’s Algorithm</a:t>
            </a:r>
            <a:endParaRPr sz="24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2127" name="Google Shape;2127;p99"/>
          <p:cNvGrpSpPr/>
          <p:nvPr/>
        </p:nvGrpSpPr>
        <p:grpSpPr>
          <a:xfrm>
            <a:off x="5933937" y="3491513"/>
            <a:ext cx="644700" cy="644700"/>
            <a:chOff x="4581975" y="2766525"/>
            <a:chExt cx="644700" cy="644700"/>
          </a:xfrm>
        </p:grpSpPr>
        <p:sp>
          <p:nvSpPr>
            <p:cNvPr id="2125" name="Google Shape;2125;p99"/>
            <p:cNvSpPr/>
            <p:nvPr/>
          </p:nvSpPr>
          <p:spPr>
            <a:xfrm>
              <a:off x="4581975" y="2766525"/>
              <a:ext cx="644700" cy="644700"/>
            </a:xfrm>
            <a:prstGeom prst="ellipse">
              <a:avLst/>
            </a:prstGeom>
            <a:solidFill>
              <a:srgbClr val="FFD54F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128" name="Google Shape;2128;p9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73000" y="2903813"/>
              <a:ext cx="462650" cy="37012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129" name="Google Shape;2129;p99"/>
          <p:cNvCxnSpPr>
            <a:stCxn id="2124" idx="4"/>
            <a:endCxn id="2130" idx="1"/>
          </p:cNvCxnSpPr>
          <p:nvPr/>
        </p:nvCxnSpPr>
        <p:spPr>
          <a:xfrm>
            <a:off x="2985687" y="4060013"/>
            <a:ext cx="1829400" cy="1126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131" name="Google Shape;2131;p99"/>
          <p:cNvCxnSpPr>
            <a:stCxn id="2125" idx="4"/>
            <a:endCxn id="2130" idx="7"/>
          </p:cNvCxnSpPr>
          <p:nvPr/>
        </p:nvCxnSpPr>
        <p:spPr>
          <a:xfrm flipH="1">
            <a:off x="5271087" y="4136213"/>
            <a:ext cx="985200" cy="1050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132" name="Google Shape;2132;p99"/>
          <p:cNvCxnSpPr>
            <a:stCxn id="2133" idx="4"/>
            <a:endCxn id="2130" idx="0"/>
          </p:cNvCxnSpPr>
          <p:nvPr/>
        </p:nvCxnSpPr>
        <p:spPr>
          <a:xfrm>
            <a:off x="4662087" y="3280288"/>
            <a:ext cx="381000" cy="1811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grpSp>
        <p:nvGrpSpPr>
          <p:cNvPr id="2134" name="Google Shape;2134;p99"/>
          <p:cNvGrpSpPr/>
          <p:nvPr/>
        </p:nvGrpSpPr>
        <p:grpSpPr>
          <a:xfrm>
            <a:off x="2687387" y="4863113"/>
            <a:ext cx="644700" cy="644700"/>
            <a:chOff x="1912100" y="3775425"/>
            <a:chExt cx="644700" cy="644700"/>
          </a:xfrm>
        </p:grpSpPr>
        <p:sp>
          <p:nvSpPr>
            <p:cNvPr id="2135" name="Google Shape;2135;p99"/>
            <p:cNvSpPr/>
            <p:nvPr/>
          </p:nvSpPr>
          <p:spPr>
            <a:xfrm>
              <a:off x="1912100" y="37754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136" name="Google Shape;2136;p9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5550" y="3879863"/>
              <a:ext cx="457800" cy="43582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137" name="Google Shape;2137;p99"/>
          <p:cNvCxnSpPr>
            <a:stCxn id="2135" idx="6"/>
            <a:endCxn id="2130" idx="2"/>
          </p:cNvCxnSpPr>
          <p:nvPr/>
        </p:nvCxnSpPr>
        <p:spPr>
          <a:xfrm>
            <a:off x="3332087" y="5185463"/>
            <a:ext cx="1388700" cy="228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grpSp>
        <p:nvGrpSpPr>
          <p:cNvPr id="2138" name="Google Shape;2138;p99"/>
          <p:cNvGrpSpPr/>
          <p:nvPr/>
        </p:nvGrpSpPr>
        <p:grpSpPr>
          <a:xfrm>
            <a:off x="4720737" y="5091713"/>
            <a:ext cx="644700" cy="644700"/>
            <a:chOff x="3978375" y="3680925"/>
            <a:chExt cx="644700" cy="644700"/>
          </a:xfrm>
        </p:grpSpPr>
        <p:sp>
          <p:nvSpPr>
            <p:cNvPr id="2130" name="Google Shape;2130;p99"/>
            <p:cNvSpPr/>
            <p:nvPr/>
          </p:nvSpPr>
          <p:spPr>
            <a:xfrm>
              <a:off x="3978375" y="36809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139" name="Google Shape;2139;p9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34763" y="3799638"/>
              <a:ext cx="531925" cy="40727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140" name="Google Shape;2140;p99"/>
          <p:cNvCxnSpPr>
            <a:stCxn id="2124" idx="7"/>
            <a:endCxn id="2133" idx="2"/>
          </p:cNvCxnSpPr>
          <p:nvPr/>
        </p:nvCxnSpPr>
        <p:spPr>
          <a:xfrm rot="10800000" flipH="1">
            <a:off x="3213623" y="2958027"/>
            <a:ext cx="1126200" cy="551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141" name="Google Shape;2141;p99"/>
          <p:cNvCxnSpPr>
            <a:stCxn id="2125" idx="3"/>
            <a:endCxn id="2135" idx="7"/>
          </p:cNvCxnSpPr>
          <p:nvPr/>
        </p:nvCxnSpPr>
        <p:spPr>
          <a:xfrm flipH="1">
            <a:off x="3237752" y="4041799"/>
            <a:ext cx="2790600" cy="915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142" name="Google Shape;2142;p99"/>
          <p:cNvCxnSpPr>
            <a:stCxn id="2133" idx="6"/>
            <a:endCxn id="2125" idx="0"/>
          </p:cNvCxnSpPr>
          <p:nvPr/>
        </p:nvCxnSpPr>
        <p:spPr>
          <a:xfrm>
            <a:off x="4984437" y="2957938"/>
            <a:ext cx="1272000" cy="533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143" name="Google Shape;2143;p99"/>
          <p:cNvCxnSpPr>
            <a:stCxn id="2135" idx="7"/>
            <a:endCxn id="2133" idx="3"/>
          </p:cNvCxnSpPr>
          <p:nvPr/>
        </p:nvCxnSpPr>
        <p:spPr>
          <a:xfrm rot="10800000" flipH="1">
            <a:off x="3237673" y="3185727"/>
            <a:ext cx="1196400" cy="1771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grpSp>
        <p:nvGrpSpPr>
          <p:cNvPr id="2144" name="Google Shape;2144;p99"/>
          <p:cNvGrpSpPr/>
          <p:nvPr/>
        </p:nvGrpSpPr>
        <p:grpSpPr>
          <a:xfrm>
            <a:off x="4339737" y="2635588"/>
            <a:ext cx="644700" cy="644700"/>
            <a:chOff x="4359375" y="1453400"/>
            <a:chExt cx="644700" cy="644700"/>
          </a:xfrm>
        </p:grpSpPr>
        <p:sp>
          <p:nvSpPr>
            <p:cNvPr id="2133" name="Google Shape;2133;p99"/>
            <p:cNvSpPr/>
            <p:nvPr/>
          </p:nvSpPr>
          <p:spPr>
            <a:xfrm>
              <a:off x="4359375" y="1453400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145" name="Google Shape;2145;p9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417725" y="1511625"/>
              <a:ext cx="528000" cy="52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46" name="Google Shape;2146;p99"/>
          <p:cNvGrpSpPr/>
          <p:nvPr/>
        </p:nvGrpSpPr>
        <p:grpSpPr>
          <a:xfrm>
            <a:off x="2663337" y="3415313"/>
            <a:ext cx="644700" cy="644700"/>
            <a:chOff x="2606775" y="2309325"/>
            <a:chExt cx="644700" cy="644700"/>
          </a:xfrm>
        </p:grpSpPr>
        <p:sp>
          <p:nvSpPr>
            <p:cNvPr id="2124" name="Google Shape;2124;p99"/>
            <p:cNvSpPr/>
            <p:nvPr/>
          </p:nvSpPr>
          <p:spPr>
            <a:xfrm>
              <a:off x="2606775" y="2309325"/>
              <a:ext cx="644700" cy="644700"/>
            </a:xfrm>
            <a:prstGeom prst="ellipse">
              <a:avLst/>
            </a:prstGeom>
            <a:solidFill>
              <a:srgbClr val="666666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147" name="Google Shape;2147;p9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06775" y="2388292"/>
              <a:ext cx="644700" cy="4867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48" name="Google Shape;2148;p99"/>
          <p:cNvSpPr txBox="1"/>
          <p:nvPr/>
        </p:nvSpPr>
        <p:spPr>
          <a:xfrm>
            <a:off x="1554675" y="3269502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0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1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49" name="Google Shape;2149;p99"/>
          <p:cNvSpPr txBox="1"/>
          <p:nvPr/>
        </p:nvSpPr>
        <p:spPr>
          <a:xfrm>
            <a:off x="6543075" y="3262927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2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7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p100"/>
          <p:cNvSpPr txBox="1">
            <a:spLocks noGrp="1"/>
          </p:cNvSpPr>
          <p:nvPr>
            <p:ph type="subTitle" idx="4294967295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1. Repeat </a:t>
            </a: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dfs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from an arbitrary vertex until done.</a:t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155" name="Google Shape;2155;p100"/>
          <p:cNvCxnSpPr>
            <a:stCxn id="2156" idx="6"/>
            <a:endCxn id="2157" idx="2"/>
          </p:cNvCxnSpPr>
          <p:nvPr/>
        </p:nvCxnSpPr>
        <p:spPr>
          <a:xfrm>
            <a:off x="3308037" y="3737663"/>
            <a:ext cx="2625900" cy="76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2158" name="Google Shape;2158;p100"/>
          <p:cNvSpPr txBox="1">
            <a:spLocks noGrp="1"/>
          </p:cNvSpPr>
          <p:nvPr>
            <p:ph type="subTitle" idx="4294967295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Kosaraju’s Algorithm</a:t>
            </a:r>
            <a:endParaRPr sz="24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2159" name="Google Shape;2159;p100"/>
          <p:cNvGrpSpPr/>
          <p:nvPr/>
        </p:nvGrpSpPr>
        <p:grpSpPr>
          <a:xfrm>
            <a:off x="5933937" y="3491513"/>
            <a:ext cx="644700" cy="644700"/>
            <a:chOff x="4581975" y="2766525"/>
            <a:chExt cx="644700" cy="644700"/>
          </a:xfrm>
        </p:grpSpPr>
        <p:sp>
          <p:nvSpPr>
            <p:cNvPr id="2157" name="Google Shape;2157;p100"/>
            <p:cNvSpPr/>
            <p:nvPr/>
          </p:nvSpPr>
          <p:spPr>
            <a:xfrm>
              <a:off x="4581975" y="2766525"/>
              <a:ext cx="644700" cy="644700"/>
            </a:xfrm>
            <a:prstGeom prst="ellipse">
              <a:avLst/>
            </a:prstGeom>
            <a:solidFill>
              <a:srgbClr val="FFD54F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160" name="Google Shape;2160;p1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73000" y="2903813"/>
              <a:ext cx="462650" cy="37012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161" name="Google Shape;2161;p100"/>
          <p:cNvCxnSpPr>
            <a:stCxn id="2156" idx="4"/>
            <a:endCxn id="2162" idx="1"/>
          </p:cNvCxnSpPr>
          <p:nvPr/>
        </p:nvCxnSpPr>
        <p:spPr>
          <a:xfrm>
            <a:off x="2985687" y="4060013"/>
            <a:ext cx="1829400" cy="1126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163" name="Google Shape;2163;p100"/>
          <p:cNvCxnSpPr>
            <a:stCxn id="2157" idx="4"/>
            <a:endCxn id="2162" idx="7"/>
          </p:cNvCxnSpPr>
          <p:nvPr/>
        </p:nvCxnSpPr>
        <p:spPr>
          <a:xfrm flipH="1">
            <a:off x="5271087" y="4136213"/>
            <a:ext cx="985200" cy="1050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164" name="Google Shape;2164;p100"/>
          <p:cNvCxnSpPr>
            <a:stCxn id="2165" idx="4"/>
            <a:endCxn id="2162" idx="0"/>
          </p:cNvCxnSpPr>
          <p:nvPr/>
        </p:nvCxnSpPr>
        <p:spPr>
          <a:xfrm>
            <a:off x="4662087" y="3280288"/>
            <a:ext cx="381000" cy="1811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grpSp>
        <p:nvGrpSpPr>
          <p:cNvPr id="2166" name="Google Shape;2166;p100"/>
          <p:cNvGrpSpPr/>
          <p:nvPr/>
        </p:nvGrpSpPr>
        <p:grpSpPr>
          <a:xfrm>
            <a:off x="2687387" y="4863113"/>
            <a:ext cx="644700" cy="644700"/>
            <a:chOff x="1912100" y="3775425"/>
            <a:chExt cx="644700" cy="644700"/>
          </a:xfrm>
        </p:grpSpPr>
        <p:sp>
          <p:nvSpPr>
            <p:cNvPr id="2167" name="Google Shape;2167;p100"/>
            <p:cNvSpPr/>
            <p:nvPr/>
          </p:nvSpPr>
          <p:spPr>
            <a:xfrm>
              <a:off x="1912100" y="37754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168" name="Google Shape;2168;p1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5550" y="3879863"/>
              <a:ext cx="457800" cy="43582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169" name="Google Shape;2169;p100"/>
          <p:cNvCxnSpPr>
            <a:stCxn id="2167" idx="6"/>
            <a:endCxn id="2162" idx="2"/>
          </p:cNvCxnSpPr>
          <p:nvPr/>
        </p:nvCxnSpPr>
        <p:spPr>
          <a:xfrm>
            <a:off x="3332087" y="5185463"/>
            <a:ext cx="1388700" cy="228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grpSp>
        <p:nvGrpSpPr>
          <p:cNvPr id="2170" name="Google Shape;2170;p100"/>
          <p:cNvGrpSpPr/>
          <p:nvPr/>
        </p:nvGrpSpPr>
        <p:grpSpPr>
          <a:xfrm>
            <a:off x="4720737" y="5091713"/>
            <a:ext cx="644700" cy="644700"/>
            <a:chOff x="3978375" y="3680925"/>
            <a:chExt cx="644700" cy="644700"/>
          </a:xfrm>
        </p:grpSpPr>
        <p:sp>
          <p:nvSpPr>
            <p:cNvPr id="2162" name="Google Shape;2162;p100"/>
            <p:cNvSpPr/>
            <p:nvPr/>
          </p:nvSpPr>
          <p:spPr>
            <a:xfrm>
              <a:off x="3978375" y="36809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171" name="Google Shape;2171;p10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34763" y="3799638"/>
              <a:ext cx="531925" cy="40727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172" name="Google Shape;2172;p100"/>
          <p:cNvCxnSpPr>
            <a:stCxn id="2156" idx="7"/>
            <a:endCxn id="2165" idx="2"/>
          </p:cNvCxnSpPr>
          <p:nvPr/>
        </p:nvCxnSpPr>
        <p:spPr>
          <a:xfrm rot="10800000" flipH="1">
            <a:off x="3213623" y="2958027"/>
            <a:ext cx="1126200" cy="551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173" name="Google Shape;2173;p100"/>
          <p:cNvCxnSpPr>
            <a:stCxn id="2157" idx="3"/>
            <a:endCxn id="2167" idx="7"/>
          </p:cNvCxnSpPr>
          <p:nvPr/>
        </p:nvCxnSpPr>
        <p:spPr>
          <a:xfrm flipH="1">
            <a:off x="3237752" y="4041799"/>
            <a:ext cx="2790600" cy="915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174" name="Google Shape;2174;p100"/>
          <p:cNvCxnSpPr>
            <a:stCxn id="2165" idx="6"/>
            <a:endCxn id="2157" idx="0"/>
          </p:cNvCxnSpPr>
          <p:nvPr/>
        </p:nvCxnSpPr>
        <p:spPr>
          <a:xfrm>
            <a:off x="4984437" y="2957938"/>
            <a:ext cx="1272000" cy="533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175" name="Google Shape;2175;p100"/>
          <p:cNvCxnSpPr>
            <a:stCxn id="2167" idx="7"/>
            <a:endCxn id="2165" idx="3"/>
          </p:cNvCxnSpPr>
          <p:nvPr/>
        </p:nvCxnSpPr>
        <p:spPr>
          <a:xfrm rot="10800000" flipH="1">
            <a:off x="3237673" y="3185727"/>
            <a:ext cx="1196400" cy="1771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grpSp>
        <p:nvGrpSpPr>
          <p:cNvPr id="2176" name="Google Shape;2176;p100"/>
          <p:cNvGrpSpPr/>
          <p:nvPr/>
        </p:nvGrpSpPr>
        <p:grpSpPr>
          <a:xfrm>
            <a:off x="4339737" y="2635588"/>
            <a:ext cx="644700" cy="644700"/>
            <a:chOff x="4359375" y="1453400"/>
            <a:chExt cx="644700" cy="644700"/>
          </a:xfrm>
        </p:grpSpPr>
        <p:sp>
          <p:nvSpPr>
            <p:cNvPr id="2165" name="Google Shape;2165;p100"/>
            <p:cNvSpPr/>
            <p:nvPr/>
          </p:nvSpPr>
          <p:spPr>
            <a:xfrm>
              <a:off x="4359375" y="1453400"/>
              <a:ext cx="644700" cy="644700"/>
            </a:xfrm>
            <a:prstGeom prst="ellipse">
              <a:avLst/>
            </a:prstGeom>
            <a:solidFill>
              <a:srgbClr val="FFD54F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177" name="Google Shape;2177;p10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417725" y="1511625"/>
              <a:ext cx="528000" cy="52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78" name="Google Shape;2178;p100"/>
          <p:cNvGrpSpPr/>
          <p:nvPr/>
        </p:nvGrpSpPr>
        <p:grpSpPr>
          <a:xfrm>
            <a:off x="2663337" y="3415313"/>
            <a:ext cx="644700" cy="644700"/>
            <a:chOff x="2606775" y="2309325"/>
            <a:chExt cx="644700" cy="644700"/>
          </a:xfrm>
        </p:grpSpPr>
        <p:sp>
          <p:nvSpPr>
            <p:cNvPr id="2156" name="Google Shape;2156;p100"/>
            <p:cNvSpPr/>
            <p:nvPr/>
          </p:nvSpPr>
          <p:spPr>
            <a:xfrm>
              <a:off x="2606775" y="2309325"/>
              <a:ext cx="644700" cy="644700"/>
            </a:xfrm>
            <a:prstGeom prst="ellipse">
              <a:avLst/>
            </a:prstGeom>
            <a:solidFill>
              <a:srgbClr val="666666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179" name="Google Shape;2179;p10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06775" y="2388292"/>
              <a:ext cx="644700" cy="4867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80" name="Google Shape;2180;p100"/>
          <p:cNvSpPr txBox="1"/>
          <p:nvPr/>
        </p:nvSpPr>
        <p:spPr>
          <a:xfrm>
            <a:off x="1554675" y="3269502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0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1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81" name="Google Shape;2181;p100"/>
          <p:cNvSpPr txBox="1"/>
          <p:nvPr/>
        </p:nvSpPr>
        <p:spPr>
          <a:xfrm>
            <a:off x="6543075" y="3262927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2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7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82" name="Google Shape;2182;p100"/>
          <p:cNvSpPr txBox="1"/>
          <p:nvPr/>
        </p:nvSpPr>
        <p:spPr>
          <a:xfrm>
            <a:off x="4326525" y="2127402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3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6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101"/>
          <p:cNvSpPr txBox="1">
            <a:spLocks noGrp="1"/>
          </p:cNvSpPr>
          <p:nvPr>
            <p:ph type="subTitle" idx="4294967295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1. Repeat </a:t>
            </a: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dfs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from an arbitrary vertex until done.</a:t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188" name="Google Shape;2188;p101"/>
          <p:cNvCxnSpPr>
            <a:stCxn id="2189" idx="6"/>
            <a:endCxn id="2190" idx="2"/>
          </p:cNvCxnSpPr>
          <p:nvPr/>
        </p:nvCxnSpPr>
        <p:spPr>
          <a:xfrm>
            <a:off x="3308037" y="3737663"/>
            <a:ext cx="2625900" cy="76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2191" name="Google Shape;2191;p101"/>
          <p:cNvSpPr txBox="1">
            <a:spLocks noGrp="1"/>
          </p:cNvSpPr>
          <p:nvPr>
            <p:ph type="subTitle" idx="4294967295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Kosaraju’s Algorithm</a:t>
            </a:r>
            <a:endParaRPr sz="24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2192" name="Google Shape;2192;p101"/>
          <p:cNvGrpSpPr/>
          <p:nvPr/>
        </p:nvGrpSpPr>
        <p:grpSpPr>
          <a:xfrm>
            <a:off x="5933937" y="3491513"/>
            <a:ext cx="644700" cy="644700"/>
            <a:chOff x="4581975" y="2766525"/>
            <a:chExt cx="644700" cy="644700"/>
          </a:xfrm>
        </p:grpSpPr>
        <p:sp>
          <p:nvSpPr>
            <p:cNvPr id="2190" name="Google Shape;2190;p101"/>
            <p:cNvSpPr/>
            <p:nvPr/>
          </p:nvSpPr>
          <p:spPr>
            <a:xfrm>
              <a:off x="4581975" y="2766525"/>
              <a:ext cx="644700" cy="644700"/>
            </a:xfrm>
            <a:prstGeom prst="ellipse">
              <a:avLst/>
            </a:prstGeom>
            <a:solidFill>
              <a:srgbClr val="FFD54F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193" name="Google Shape;2193;p1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73000" y="2903813"/>
              <a:ext cx="462650" cy="37012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194" name="Google Shape;2194;p101"/>
          <p:cNvCxnSpPr>
            <a:stCxn id="2189" idx="4"/>
            <a:endCxn id="2195" idx="1"/>
          </p:cNvCxnSpPr>
          <p:nvPr/>
        </p:nvCxnSpPr>
        <p:spPr>
          <a:xfrm>
            <a:off x="2985687" y="4060013"/>
            <a:ext cx="1829400" cy="1126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196" name="Google Shape;2196;p101"/>
          <p:cNvCxnSpPr>
            <a:stCxn id="2190" idx="4"/>
            <a:endCxn id="2195" idx="7"/>
          </p:cNvCxnSpPr>
          <p:nvPr/>
        </p:nvCxnSpPr>
        <p:spPr>
          <a:xfrm flipH="1">
            <a:off x="5271087" y="4136213"/>
            <a:ext cx="985200" cy="1050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197" name="Google Shape;2197;p101"/>
          <p:cNvCxnSpPr>
            <a:stCxn id="2198" idx="4"/>
            <a:endCxn id="2195" idx="0"/>
          </p:cNvCxnSpPr>
          <p:nvPr/>
        </p:nvCxnSpPr>
        <p:spPr>
          <a:xfrm>
            <a:off x="4662087" y="3280288"/>
            <a:ext cx="381000" cy="1811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grpSp>
        <p:nvGrpSpPr>
          <p:cNvPr id="2199" name="Google Shape;2199;p101"/>
          <p:cNvGrpSpPr/>
          <p:nvPr/>
        </p:nvGrpSpPr>
        <p:grpSpPr>
          <a:xfrm>
            <a:off x="2687387" y="4863113"/>
            <a:ext cx="644700" cy="644700"/>
            <a:chOff x="1912100" y="3775425"/>
            <a:chExt cx="644700" cy="644700"/>
          </a:xfrm>
        </p:grpSpPr>
        <p:sp>
          <p:nvSpPr>
            <p:cNvPr id="2200" name="Google Shape;2200;p101"/>
            <p:cNvSpPr/>
            <p:nvPr/>
          </p:nvSpPr>
          <p:spPr>
            <a:xfrm>
              <a:off x="1912100" y="3775425"/>
              <a:ext cx="644700" cy="644700"/>
            </a:xfrm>
            <a:prstGeom prst="ellipse">
              <a:avLst/>
            </a:prstGeom>
            <a:solidFill>
              <a:srgbClr val="FFD54F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201" name="Google Shape;2201;p10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5550" y="3879863"/>
              <a:ext cx="457800" cy="43582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202" name="Google Shape;2202;p101"/>
          <p:cNvCxnSpPr>
            <a:stCxn id="2200" idx="6"/>
            <a:endCxn id="2195" idx="2"/>
          </p:cNvCxnSpPr>
          <p:nvPr/>
        </p:nvCxnSpPr>
        <p:spPr>
          <a:xfrm>
            <a:off x="3332087" y="5185463"/>
            <a:ext cx="1388700" cy="228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grpSp>
        <p:nvGrpSpPr>
          <p:cNvPr id="2203" name="Google Shape;2203;p101"/>
          <p:cNvGrpSpPr/>
          <p:nvPr/>
        </p:nvGrpSpPr>
        <p:grpSpPr>
          <a:xfrm>
            <a:off x="4720737" y="5091713"/>
            <a:ext cx="644700" cy="644700"/>
            <a:chOff x="3978375" y="3680925"/>
            <a:chExt cx="644700" cy="644700"/>
          </a:xfrm>
        </p:grpSpPr>
        <p:sp>
          <p:nvSpPr>
            <p:cNvPr id="2195" name="Google Shape;2195;p101"/>
            <p:cNvSpPr/>
            <p:nvPr/>
          </p:nvSpPr>
          <p:spPr>
            <a:xfrm>
              <a:off x="3978375" y="36809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204" name="Google Shape;2204;p10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34763" y="3799638"/>
              <a:ext cx="531925" cy="40727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205" name="Google Shape;2205;p101"/>
          <p:cNvCxnSpPr>
            <a:stCxn id="2189" idx="7"/>
            <a:endCxn id="2198" idx="2"/>
          </p:cNvCxnSpPr>
          <p:nvPr/>
        </p:nvCxnSpPr>
        <p:spPr>
          <a:xfrm rot="10800000" flipH="1">
            <a:off x="3213623" y="2958027"/>
            <a:ext cx="1126200" cy="551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206" name="Google Shape;2206;p101"/>
          <p:cNvCxnSpPr>
            <a:stCxn id="2190" idx="3"/>
            <a:endCxn id="2200" idx="7"/>
          </p:cNvCxnSpPr>
          <p:nvPr/>
        </p:nvCxnSpPr>
        <p:spPr>
          <a:xfrm flipH="1">
            <a:off x="3237752" y="4041799"/>
            <a:ext cx="2790600" cy="915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207" name="Google Shape;2207;p101"/>
          <p:cNvCxnSpPr>
            <a:stCxn id="2198" idx="6"/>
            <a:endCxn id="2190" idx="0"/>
          </p:cNvCxnSpPr>
          <p:nvPr/>
        </p:nvCxnSpPr>
        <p:spPr>
          <a:xfrm>
            <a:off x="4984437" y="2957938"/>
            <a:ext cx="1272000" cy="533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208" name="Google Shape;2208;p101"/>
          <p:cNvCxnSpPr>
            <a:stCxn id="2200" idx="7"/>
            <a:endCxn id="2198" idx="3"/>
          </p:cNvCxnSpPr>
          <p:nvPr/>
        </p:nvCxnSpPr>
        <p:spPr>
          <a:xfrm rot="10800000" flipH="1">
            <a:off x="3237673" y="3185727"/>
            <a:ext cx="1196400" cy="1771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grpSp>
        <p:nvGrpSpPr>
          <p:cNvPr id="2209" name="Google Shape;2209;p101"/>
          <p:cNvGrpSpPr/>
          <p:nvPr/>
        </p:nvGrpSpPr>
        <p:grpSpPr>
          <a:xfrm>
            <a:off x="4339737" y="2635588"/>
            <a:ext cx="644700" cy="644700"/>
            <a:chOff x="4359375" y="1453400"/>
            <a:chExt cx="644700" cy="644700"/>
          </a:xfrm>
        </p:grpSpPr>
        <p:sp>
          <p:nvSpPr>
            <p:cNvPr id="2198" name="Google Shape;2198;p101"/>
            <p:cNvSpPr/>
            <p:nvPr/>
          </p:nvSpPr>
          <p:spPr>
            <a:xfrm>
              <a:off x="4359375" y="1453400"/>
              <a:ext cx="644700" cy="644700"/>
            </a:xfrm>
            <a:prstGeom prst="ellipse">
              <a:avLst/>
            </a:prstGeom>
            <a:solidFill>
              <a:srgbClr val="FFD54F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210" name="Google Shape;2210;p10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417725" y="1511625"/>
              <a:ext cx="528000" cy="52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11" name="Google Shape;2211;p101"/>
          <p:cNvGrpSpPr/>
          <p:nvPr/>
        </p:nvGrpSpPr>
        <p:grpSpPr>
          <a:xfrm>
            <a:off x="2663337" y="3415313"/>
            <a:ext cx="644700" cy="644700"/>
            <a:chOff x="2606775" y="2309325"/>
            <a:chExt cx="644700" cy="644700"/>
          </a:xfrm>
        </p:grpSpPr>
        <p:sp>
          <p:nvSpPr>
            <p:cNvPr id="2189" name="Google Shape;2189;p101"/>
            <p:cNvSpPr/>
            <p:nvPr/>
          </p:nvSpPr>
          <p:spPr>
            <a:xfrm>
              <a:off x="2606775" y="2309325"/>
              <a:ext cx="644700" cy="644700"/>
            </a:xfrm>
            <a:prstGeom prst="ellipse">
              <a:avLst/>
            </a:prstGeom>
            <a:solidFill>
              <a:srgbClr val="666666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212" name="Google Shape;2212;p10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06775" y="2388292"/>
              <a:ext cx="644700" cy="4867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13" name="Google Shape;2213;p101"/>
          <p:cNvSpPr txBox="1"/>
          <p:nvPr/>
        </p:nvSpPr>
        <p:spPr>
          <a:xfrm>
            <a:off x="1554675" y="3269502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0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1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14" name="Google Shape;2214;p101"/>
          <p:cNvSpPr txBox="1"/>
          <p:nvPr/>
        </p:nvSpPr>
        <p:spPr>
          <a:xfrm>
            <a:off x="6543075" y="3262927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2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7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15" name="Google Shape;2215;p101"/>
          <p:cNvSpPr txBox="1"/>
          <p:nvPr/>
        </p:nvSpPr>
        <p:spPr>
          <a:xfrm>
            <a:off x="4326525" y="2127402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3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6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16" name="Google Shape;2216;p101"/>
          <p:cNvSpPr txBox="1"/>
          <p:nvPr/>
        </p:nvSpPr>
        <p:spPr>
          <a:xfrm>
            <a:off x="1530175" y="4719977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4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5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102"/>
          <p:cNvSpPr txBox="1">
            <a:spLocks noGrp="1"/>
          </p:cNvSpPr>
          <p:nvPr>
            <p:ph type="subTitle" idx="4294967295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1. Repeat </a:t>
            </a: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dfs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from an arbitrary vertex until done.</a:t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222" name="Google Shape;2222;p102"/>
          <p:cNvCxnSpPr>
            <a:stCxn id="2223" idx="6"/>
            <a:endCxn id="2224" idx="2"/>
          </p:cNvCxnSpPr>
          <p:nvPr/>
        </p:nvCxnSpPr>
        <p:spPr>
          <a:xfrm>
            <a:off x="3308037" y="3737663"/>
            <a:ext cx="2625900" cy="76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2225" name="Google Shape;2225;p102"/>
          <p:cNvSpPr txBox="1">
            <a:spLocks noGrp="1"/>
          </p:cNvSpPr>
          <p:nvPr>
            <p:ph type="subTitle" idx="4294967295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Kosaraju’s Algorithm</a:t>
            </a:r>
            <a:endParaRPr sz="24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2226" name="Google Shape;2226;p102"/>
          <p:cNvGrpSpPr/>
          <p:nvPr/>
        </p:nvGrpSpPr>
        <p:grpSpPr>
          <a:xfrm>
            <a:off x="5933937" y="3491513"/>
            <a:ext cx="644700" cy="644700"/>
            <a:chOff x="4581975" y="2766525"/>
            <a:chExt cx="644700" cy="644700"/>
          </a:xfrm>
        </p:grpSpPr>
        <p:sp>
          <p:nvSpPr>
            <p:cNvPr id="2224" name="Google Shape;2224;p102"/>
            <p:cNvSpPr/>
            <p:nvPr/>
          </p:nvSpPr>
          <p:spPr>
            <a:xfrm>
              <a:off x="4581975" y="2766525"/>
              <a:ext cx="644700" cy="644700"/>
            </a:xfrm>
            <a:prstGeom prst="ellipse">
              <a:avLst/>
            </a:prstGeom>
            <a:solidFill>
              <a:srgbClr val="FFD54F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227" name="Google Shape;2227;p10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73000" y="2903813"/>
              <a:ext cx="462650" cy="37012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228" name="Google Shape;2228;p102"/>
          <p:cNvCxnSpPr>
            <a:stCxn id="2223" idx="4"/>
            <a:endCxn id="2229" idx="1"/>
          </p:cNvCxnSpPr>
          <p:nvPr/>
        </p:nvCxnSpPr>
        <p:spPr>
          <a:xfrm>
            <a:off x="2985687" y="4060013"/>
            <a:ext cx="1829400" cy="1126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230" name="Google Shape;2230;p102"/>
          <p:cNvCxnSpPr>
            <a:stCxn id="2224" idx="4"/>
            <a:endCxn id="2229" idx="7"/>
          </p:cNvCxnSpPr>
          <p:nvPr/>
        </p:nvCxnSpPr>
        <p:spPr>
          <a:xfrm flipH="1">
            <a:off x="5271087" y="4136213"/>
            <a:ext cx="985200" cy="1050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231" name="Google Shape;2231;p102"/>
          <p:cNvCxnSpPr>
            <a:stCxn id="2232" idx="4"/>
            <a:endCxn id="2229" idx="0"/>
          </p:cNvCxnSpPr>
          <p:nvPr/>
        </p:nvCxnSpPr>
        <p:spPr>
          <a:xfrm>
            <a:off x="4662087" y="3280288"/>
            <a:ext cx="381000" cy="1811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grpSp>
        <p:nvGrpSpPr>
          <p:cNvPr id="2233" name="Google Shape;2233;p102"/>
          <p:cNvGrpSpPr/>
          <p:nvPr/>
        </p:nvGrpSpPr>
        <p:grpSpPr>
          <a:xfrm>
            <a:off x="2687387" y="4863113"/>
            <a:ext cx="644700" cy="644700"/>
            <a:chOff x="1912100" y="3775425"/>
            <a:chExt cx="644700" cy="644700"/>
          </a:xfrm>
        </p:grpSpPr>
        <p:sp>
          <p:nvSpPr>
            <p:cNvPr id="2234" name="Google Shape;2234;p102"/>
            <p:cNvSpPr/>
            <p:nvPr/>
          </p:nvSpPr>
          <p:spPr>
            <a:xfrm>
              <a:off x="1912100" y="3775425"/>
              <a:ext cx="644700" cy="644700"/>
            </a:xfrm>
            <a:prstGeom prst="ellipse">
              <a:avLst/>
            </a:prstGeom>
            <a:solidFill>
              <a:srgbClr val="666666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235" name="Google Shape;2235;p10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5550" y="3879863"/>
              <a:ext cx="457800" cy="43582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236" name="Google Shape;2236;p102"/>
          <p:cNvCxnSpPr>
            <a:stCxn id="2234" idx="6"/>
            <a:endCxn id="2229" idx="2"/>
          </p:cNvCxnSpPr>
          <p:nvPr/>
        </p:nvCxnSpPr>
        <p:spPr>
          <a:xfrm>
            <a:off x="3332087" y="5185463"/>
            <a:ext cx="1388700" cy="228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grpSp>
        <p:nvGrpSpPr>
          <p:cNvPr id="2237" name="Google Shape;2237;p102"/>
          <p:cNvGrpSpPr/>
          <p:nvPr/>
        </p:nvGrpSpPr>
        <p:grpSpPr>
          <a:xfrm>
            <a:off x="4720737" y="5091713"/>
            <a:ext cx="644700" cy="644700"/>
            <a:chOff x="3978375" y="3680925"/>
            <a:chExt cx="644700" cy="644700"/>
          </a:xfrm>
        </p:grpSpPr>
        <p:sp>
          <p:nvSpPr>
            <p:cNvPr id="2229" name="Google Shape;2229;p102"/>
            <p:cNvSpPr/>
            <p:nvPr/>
          </p:nvSpPr>
          <p:spPr>
            <a:xfrm>
              <a:off x="3978375" y="36809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238" name="Google Shape;2238;p10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34763" y="3799638"/>
              <a:ext cx="531925" cy="40727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239" name="Google Shape;2239;p102"/>
          <p:cNvCxnSpPr>
            <a:stCxn id="2223" idx="7"/>
            <a:endCxn id="2232" idx="2"/>
          </p:cNvCxnSpPr>
          <p:nvPr/>
        </p:nvCxnSpPr>
        <p:spPr>
          <a:xfrm rot="10800000" flipH="1">
            <a:off x="3213623" y="2958027"/>
            <a:ext cx="1126200" cy="551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240" name="Google Shape;2240;p102"/>
          <p:cNvCxnSpPr>
            <a:stCxn id="2224" idx="3"/>
            <a:endCxn id="2234" idx="7"/>
          </p:cNvCxnSpPr>
          <p:nvPr/>
        </p:nvCxnSpPr>
        <p:spPr>
          <a:xfrm flipH="1">
            <a:off x="3237752" y="4041799"/>
            <a:ext cx="2790600" cy="915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241" name="Google Shape;2241;p102"/>
          <p:cNvCxnSpPr>
            <a:stCxn id="2232" idx="6"/>
            <a:endCxn id="2224" idx="0"/>
          </p:cNvCxnSpPr>
          <p:nvPr/>
        </p:nvCxnSpPr>
        <p:spPr>
          <a:xfrm>
            <a:off x="4984437" y="2957938"/>
            <a:ext cx="1272000" cy="533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242" name="Google Shape;2242;p102"/>
          <p:cNvCxnSpPr>
            <a:stCxn id="2234" idx="7"/>
            <a:endCxn id="2232" idx="3"/>
          </p:cNvCxnSpPr>
          <p:nvPr/>
        </p:nvCxnSpPr>
        <p:spPr>
          <a:xfrm rot="10800000" flipH="1">
            <a:off x="3237673" y="3185727"/>
            <a:ext cx="1196400" cy="1771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grpSp>
        <p:nvGrpSpPr>
          <p:cNvPr id="2243" name="Google Shape;2243;p102"/>
          <p:cNvGrpSpPr/>
          <p:nvPr/>
        </p:nvGrpSpPr>
        <p:grpSpPr>
          <a:xfrm>
            <a:off x="4339737" y="2635588"/>
            <a:ext cx="644700" cy="644700"/>
            <a:chOff x="4359375" y="1453400"/>
            <a:chExt cx="644700" cy="644700"/>
          </a:xfrm>
        </p:grpSpPr>
        <p:sp>
          <p:nvSpPr>
            <p:cNvPr id="2232" name="Google Shape;2232;p102"/>
            <p:cNvSpPr/>
            <p:nvPr/>
          </p:nvSpPr>
          <p:spPr>
            <a:xfrm>
              <a:off x="4359375" y="1453400"/>
              <a:ext cx="644700" cy="644700"/>
            </a:xfrm>
            <a:prstGeom prst="ellipse">
              <a:avLst/>
            </a:prstGeom>
            <a:solidFill>
              <a:srgbClr val="FFD54F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244" name="Google Shape;2244;p10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417725" y="1511625"/>
              <a:ext cx="528000" cy="52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45" name="Google Shape;2245;p102"/>
          <p:cNvGrpSpPr/>
          <p:nvPr/>
        </p:nvGrpSpPr>
        <p:grpSpPr>
          <a:xfrm>
            <a:off x="2663337" y="3415313"/>
            <a:ext cx="644700" cy="644700"/>
            <a:chOff x="2606775" y="2309325"/>
            <a:chExt cx="644700" cy="644700"/>
          </a:xfrm>
        </p:grpSpPr>
        <p:sp>
          <p:nvSpPr>
            <p:cNvPr id="2223" name="Google Shape;2223;p102"/>
            <p:cNvSpPr/>
            <p:nvPr/>
          </p:nvSpPr>
          <p:spPr>
            <a:xfrm>
              <a:off x="2606775" y="2309325"/>
              <a:ext cx="644700" cy="644700"/>
            </a:xfrm>
            <a:prstGeom prst="ellipse">
              <a:avLst/>
            </a:prstGeom>
            <a:solidFill>
              <a:srgbClr val="666666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246" name="Google Shape;2246;p10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06775" y="2388292"/>
              <a:ext cx="644700" cy="4867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47" name="Google Shape;2247;p102"/>
          <p:cNvSpPr txBox="1"/>
          <p:nvPr/>
        </p:nvSpPr>
        <p:spPr>
          <a:xfrm>
            <a:off x="1554675" y="3269502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0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1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48" name="Google Shape;2248;p102"/>
          <p:cNvSpPr txBox="1"/>
          <p:nvPr/>
        </p:nvSpPr>
        <p:spPr>
          <a:xfrm>
            <a:off x="6543075" y="3262927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2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7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49" name="Google Shape;2249;p102"/>
          <p:cNvSpPr txBox="1"/>
          <p:nvPr/>
        </p:nvSpPr>
        <p:spPr>
          <a:xfrm>
            <a:off x="4326525" y="2127402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3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6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50" name="Google Shape;2250;p102"/>
          <p:cNvSpPr txBox="1"/>
          <p:nvPr/>
        </p:nvSpPr>
        <p:spPr>
          <a:xfrm>
            <a:off x="1530175" y="4719977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4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5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p103"/>
          <p:cNvSpPr txBox="1">
            <a:spLocks noGrp="1"/>
          </p:cNvSpPr>
          <p:nvPr>
            <p:ph type="subTitle" idx="4294967295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1. Repeat </a:t>
            </a: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dfs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from an arbitrary vertex until done.</a:t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256" name="Google Shape;2256;p103"/>
          <p:cNvCxnSpPr>
            <a:stCxn id="2257" idx="6"/>
            <a:endCxn id="2258" idx="2"/>
          </p:cNvCxnSpPr>
          <p:nvPr/>
        </p:nvCxnSpPr>
        <p:spPr>
          <a:xfrm>
            <a:off x="3308037" y="3737663"/>
            <a:ext cx="2625900" cy="76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2259" name="Google Shape;2259;p103"/>
          <p:cNvSpPr txBox="1">
            <a:spLocks noGrp="1"/>
          </p:cNvSpPr>
          <p:nvPr>
            <p:ph type="subTitle" idx="4294967295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Kosaraju’s Algorithm</a:t>
            </a:r>
            <a:endParaRPr sz="24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2260" name="Google Shape;2260;p103"/>
          <p:cNvGrpSpPr/>
          <p:nvPr/>
        </p:nvGrpSpPr>
        <p:grpSpPr>
          <a:xfrm>
            <a:off x="5933937" y="3491513"/>
            <a:ext cx="644700" cy="644700"/>
            <a:chOff x="4581975" y="2766525"/>
            <a:chExt cx="644700" cy="644700"/>
          </a:xfrm>
        </p:grpSpPr>
        <p:sp>
          <p:nvSpPr>
            <p:cNvPr id="2258" name="Google Shape;2258;p103"/>
            <p:cNvSpPr/>
            <p:nvPr/>
          </p:nvSpPr>
          <p:spPr>
            <a:xfrm>
              <a:off x="4581975" y="2766525"/>
              <a:ext cx="644700" cy="644700"/>
            </a:xfrm>
            <a:prstGeom prst="ellipse">
              <a:avLst/>
            </a:prstGeom>
            <a:solidFill>
              <a:srgbClr val="FFD54F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261" name="Google Shape;2261;p10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73000" y="2903813"/>
              <a:ext cx="462650" cy="37012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262" name="Google Shape;2262;p103"/>
          <p:cNvCxnSpPr>
            <a:stCxn id="2257" idx="4"/>
            <a:endCxn id="2263" idx="1"/>
          </p:cNvCxnSpPr>
          <p:nvPr/>
        </p:nvCxnSpPr>
        <p:spPr>
          <a:xfrm>
            <a:off x="2985687" y="4060013"/>
            <a:ext cx="1829400" cy="1126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264" name="Google Shape;2264;p103"/>
          <p:cNvCxnSpPr>
            <a:stCxn id="2258" idx="4"/>
            <a:endCxn id="2263" idx="7"/>
          </p:cNvCxnSpPr>
          <p:nvPr/>
        </p:nvCxnSpPr>
        <p:spPr>
          <a:xfrm flipH="1">
            <a:off x="5271087" y="4136213"/>
            <a:ext cx="985200" cy="1050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265" name="Google Shape;2265;p103"/>
          <p:cNvCxnSpPr>
            <a:stCxn id="2266" idx="4"/>
            <a:endCxn id="2263" idx="0"/>
          </p:cNvCxnSpPr>
          <p:nvPr/>
        </p:nvCxnSpPr>
        <p:spPr>
          <a:xfrm>
            <a:off x="4662087" y="3280288"/>
            <a:ext cx="381000" cy="1811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grpSp>
        <p:nvGrpSpPr>
          <p:cNvPr id="2267" name="Google Shape;2267;p103"/>
          <p:cNvGrpSpPr/>
          <p:nvPr/>
        </p:nvGrpSpPr>
        <p:grpSpPr>
          <a:xfrm>
            <a:off x="2687387" y="4863113"/>
            <a:ext cx="644700" cy="644700"/>
            <a:chOff x="1912100" y="3775425"/>
            <a:chExt cx="644700" cy="644700"/>
          </a:xfrm>
        </p:grpSpPr>
        <p:sp>
          <p:nvSpPr>
            <p:cNvPr id="2268" name="Google Shape;2268;p103"/>
            <p:cNvSpPr/>
            <p:nvPr/>
          </p:nvSpPr>
          <p:spPr>
            <a:xfrm>
              <a:off x="1912100" y="3775425"/>
              <a:ext cx="644700" cy="644700"/>
            </a:xfrm>
            <a:prstGeom prst="ellipse">
              <a:avLst/>
            </a:prstGeom>
            <a:solidFill>
              <a:srgbClr val="666666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269" name="Google Shape;2269;p10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5550" y="3879863"/>
              <a:ext cx="457800" cy="43582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270" name="Google Shape;2270;p103"/>
          <p:cNvCxnSpPr>
            <a:stCxn id="2268" idx="6"/>
            <a:endCxn id="2263" idx="2"/>
          </p:cNvCxnSpPr>
          <p:nvPr/>
        </p:nvCxnSpPr>
        <p:spPr>
          <a:xfrm>
            <a:off x="3332087" y="5185463"/>
            <a:ext cx="1388700" cy="228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grpSp>
        <p:nvGrpSpPr>
          <p:cNvPr id="2271" name="Google Shape;2271;p103"/>
          <p:cNvGrpSpPr/>
          <p:nvPr/>
        </p:nvGrpSpPr>
        <p:grpSpPr>
          <a:xfrm>
            <a:off x="4720737" y="5091713"/>
            <a:ext cx="644700" cy="644700"/>
            <a:chOff x="3978375" y="3680925"/>
            <a:chExt cx="644700" cy="644700"/>
          </a:xfrm>
        </p:grpSpPr>
        <p:sp>
          <p:nvSpPr>
            <p:cNvPr id="2263" name="Google Shape;2263;p103"/>
            <p:cNvSpPr/>
            <p:nvPr/>
          </p:nvSpPr>
          <p:spPr>
            <a:xfrm>
              <a:off x="3978375" y="36809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272" name="Google Shape;2272;p10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34763" y="3799638"/>
              <a:ext cx="531925" cy="40727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273" name="Google Shape;2273;p103"/>
          <p:cNvCxnSpPr>
            <a:stCxn id="2257" idx="7"/>
            <a:endCxn id="2266" idx="2"/>
          </p:cNvCxnSpPr>
          <p:nvPr/>
        </p:nvCxnSpPr>
        <p:spPr>
          <a:xfrm rot="10800000" flipH="1">
            <a:off x="3213623" y="2958027"/>
            <a:ext cx="1126200" cy="551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274" name="Google Shape;2274;p103"/>
          <p:cNvCxnSpPr>
            <a:stCxn id="2258" idx="3"/>
            <a:endCxn id="2268" idx="7"/>
          </p:cNvCxnSpPr>
          <p:nvPr/>
        </p:nvCxnSpPr>
        <p:spPr>
          <a:xfrm flipH="1">
            <a:off x="3237752" y="4041799"/>
            <a:ext cx="2790600" cy="915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275" name="Google Shape;2275;p103"/>
          <p:cNvCxnSpPr>
            <a:stCxn id="2266" idx="6"/>
            <a:endCxn id="2258" idx="0"/>
          </p:cNvCxnSpPr>
          <p:nvPr/>
        </p:nvCxnSpPr>
        <p:spPr>
          <a:xfrm>
            <a:off x="4984437" y="2957938"/>
            <a:ext cx="1272000" cy="533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276" name="Google Shape;2276;p103"/>
          <p:cNvCxnSpPr>
            <a:stCxn id="2268" idx="7"/>
            <a:endCxn id="2266" idx="3"/>
          </p:cNvCxnSpPr>
          <p:nvPr/>
        </p:nvCxnSpPr>
        <p:spPr>
          <a:xfrm rot="10800000" flipH="1">
            <a:off x="3237673" y="3185727"/>
            <a:ext cx="1196400" cy="1771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grpSp>
        <p:nvGrpSpPr>
          <p:cNvPr id="2277" name="Google Shape;2277;p103"/>
          <p:cNvGrpSpPr/>
          <p:nvPr/>
        </p:nvGrpSpPr>
        <p:grpSpPr>
          <a:xfrm>
            <a:off x="4339737" y="2635588"/>
            <a:ext cx="644700" cy="644700"/>
            <a:chOff x="4359375" y="1453400"/>
            <a:chExt cx="644700" cy="644700"/>
          </a:xfrm>
        </p:grpSpPr>
        <p:sp>
          <p:nvSpPr>
            <p:cNvPr id="2266" name="Google Shape;2266;p103"/>
            <p:cNvSpPr/>
            <p:nvPr/>
          </p:nvSpPr>
          <p:spPr>
            <a:xfrm>
              <a:off x="4359375" y="1453400"/>
              <a:ext cx="644700" cy="644700"/>
            </a:xfrm>
            <a:prstGeom prst="ellipse">
              <a:avLst/>
            </a:prstGeom>
            <a:solidFill>
              <a:srgbClr val="666666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278" name="Google Shape;2278;p10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417725" y="1511625"/>
              <a:ext cx="528000" cy="52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79" name="Google Shape;2279;p103"/>
          <p:cNvGrpSpPr/>
          <p:nvPr/>
        </p:nvGrpSpPr>
        <p:grpSpPr>
          <a:xfrm>
            <a:off x="2663337" y="3415313"/>
            <a:ext cx="644700" cy="644700"/>
            <a:chOff x="2606775" y="2309325"/>
            <a:chExt cx="644700" cy="644700"/>
          </a:xfrm>
        </p:grpSpPr>
        <p:sp>
          <p:nvSpPr>
            <p:cNvPr id="2257" name="Google Shape;2257;p103"/>
            <p:cNvSpPr/>
            <p:nvPr/>
          </p:nvSpPr>
          <p:spPr>
            <a:xfrm>
              <a:off x="2606775" y="2309325"/>
              <a:ext cx="644700" cy="644700"/>
            </a:xfrm>
            <a:prstGeom prst="ellipse">
              <a:avLst/>
            </a:prstGeom>
            <a:solidFill>
              <a:srgbClr val="666666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280" name="Google Shape;2280;p10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06775" y="2388292"/>
              <a:ext cx="644700" cy="4867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81" name="Google Shape;2281;p103"/>
          <p:cNvSpPr txBox="1"/>
          <p:nvPr/>
        </p:nvSpPr>
        <p:spPr>
          <a:xfrm>
            <a:off x="1554675" y="3269502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0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1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82" name="Google Shape;2282;p103"/>
          <p:cNvSpPr txBox="1"/>
          <p:nvPr/>
        </p:nvSpPr>
        <p:spPr>
          <a:xfrm>
            <a:off x="6543075" y="3262927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2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7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83" name="Google Shape;2283;p103"/>
          <p:cNvSpPr txBox="1"/>
          <p:nvPr/>
        </p:nvSpPr>
        <p:spPr>
          <a:xfrm>
            <a:off x="4326525" y="2127402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3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6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84" name="Google Shape;2284;p103"/>
          <p:cNvSpPr txBox="1"/>
          <p:nvPr/>
        </p:nvSpPr>
        <p:spPr>
          <a:xfrm>
            <a:off x="1530175" y="4719977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4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5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p104"/>
          <p:cNvSpPr txBox="1">
            <a:spLocks noGrp="1"/>
          </p:cNvSpPr>
          <p:nvPr>
            <p:ph type="subTitle" idx="4294967295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1. Repeat </a:t>
            </a: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dfs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from an arbitrary vertex until done.</a:t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290" name="Google Shape;2290;p104"/>
          <p:cNvCxnSpPr>
            <a:stCxn id="2291" idx="6"/>
            <a:endCxn id="2292" idx="2"/>
          </p:cNvCxnSpPr>
          <p:nvPr/>
        </p:nvCxnSpPr>
        <p:spPr>
          <a:xfrm>
            <a:off x="3308037" y="3737663"/>
            <a:ext cx="2625900" cy="76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2293" name="Google Shape;2293;p104"/>
          <p:cNvSpPr txBox="1">
            <a:spLocks noGrp="1"/>
          </p:cNvSpPr>
          <p:nvPr>
            <p:ph type="subTitle" idx="4294967295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Kosaraju’s Algorithm</a:t>
            </a:r>
            <a:endParaRPr sz="24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2294" name="Google Shape;2294;p104"/>
          <p:cNvGrpSpPr/>
          <p:nvPr/>
        </p:nvGrpSpPr>
        <p:grpSpPr>
          <a:xfrm>
            <a:off x="5933937" y="3491513"/>
            <a:ext cx="644700" cy="644700"/>
            <a:chOff x="4581975" y="2766525"/>
            <a:chExt cx="644700" cy="644700"/>
          </a:xfrm>
        </p:grpSpPr>
        <p:sp>
          <p:nvSpPr>
            <p:cNvPr id="2292" name="Google Shape;2292;p104"/>
            <p:cNvSpPr/>
            <p:nvPr/>
          </p:nvSpPr>
          <p:spPr>
            <a:xfrm>
              <a:off x="4581975" y="2766525"/>
              <a:ext cx="644700" cy="644700"/>
            </a:xfrm>
            <a:prstGeom prst="ellipse">
              <a:avLst/>
            </a:prstGeom>
            <a:solidFill>
              <a:srgbClr val="666666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295" name="Google Shape;2295;p10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73000" y="2903813"/>
              <a:ext cx="462650" cy="37012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296" name="Google Shape;2296;p104"/>
          <p:cNvCxnSpPr>
            <a:stCxn id="2291" idx="4"/>
            <a:endCxn id="2297" idx="1"/>
          </p:cNvCxnSpPr>
          <p:nvPr/>
        </p:nvCxnSpPr>
        <p:spPr>
          <a:xfrm>
            <a:off x="2985687" y="4060013"/>
            <a:ext cx="1829400" cy="1126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298" name="Google Shape;2298;p104"/>
          <p:cNvCxnSpPr>
            <a:stCxn id="2292" idx="4"/>
            <a:endCxn id="2297" idx="7"/>
          </p:cNvCxnSpPr>
          <p:nvPr/>
        </p:nvCxnSpPr>
        <p:spPr>
          <a:xfrm flipH="1">
            <a:off x="5271087" y="4136213"/>
            <a:ext cx="985200" cy="1050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299" name="Google Shape;2299;p104"/>
          <p:cNvCxnSpPr>
            <a:stCxn id="2300" idx="4"/>
            <a:endCxn id="2297" idx="0"/>
          </p:cNvCxnSpPr>
          <p:nvPr/>
        </p:nvCxnSpPr>
        <p:spPr>
          <a:xfrm>
            <a:off x="4662087" y="3280288"/>
            <a:ext cx="381000" cy="1811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grpSp>
        <p:nvGrpSpPr>
          <p:cNvPr id="2301" name="Google Shape;2301;p104"/>
          <p:cNvGrpSpPr/>
          <p:nvPr/>
        </p:nvGrpSpPr>
        <p:grpSpPr>
          <a:xfrm>
            <a:off x="2687387" y="4863113"/>
            <a:ext cx="644700" cy="644700"/>
            <a:chOff x="1912100" y="3775425"/>
            <a:chExt cx="644700" cy="644700"/>
          </a:xfrm>
        </p:grpSpPr>
        <p:sp>
          <p:nvSpPr>
            <p:cNvPr id="2302" name="Google Shape;2302;p104"/>
            <p:cNvSpPr/>
            <p:nvPr/>
          </p:nvSpPr>
          <p:spPr>
            <a:xfrm>
              <a:off x="1912100" y="3775425"/>
              <a:ext cx="644700" cy="644700"/>
            </a:xfrm>
            <a:prstGeom prst="ellipse">
              <a:avLst/>
            </a:prstGeom>
            <a:solidFill>
              <a:srgbClr val="666666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303" name="Google Shape;2303;p10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5550" y="3879863"/>
              <a:ext cx="457800" cy="43582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304" name="Google Shape;2304;p104"/>
          <p:cNvCxnSpPr>
            <a:stCxn id="2302" idx="6"/>
            <a:endCxn id="2297" idx="2"/>
          </p:cNvCxnSpPr>
          <p:nvPr/>
        </p:nvCxnSpPr>
        <p:spPr>
          <a:xfrm>
            <a:off x="3332087" y="5185463"/>
            <a:ext cx="1388700" cy="228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grpSp>
        <p:nvGrpSpPr>
          <p:cNvPr id="2305" name="Google Shape;2305;p104"/>
          <p:cNvGrpSpPr/>
          <p:nvPr/>
        </p:nvGrpSpPr>
        <p:grpSpPr>
          <a:xfrm>
            <a:off x="4720737" y="5091713"/>
            <a:ext cx="644700" cy="644700"/>
            <a:chOff x="3978375" y="3680925"/>
            <a:chExt cx="644700" cy="644700"/>
          </a:xfrm>
        </p:grpSpPr>
        <p:sp>
          <p:nvSpPr>
            <p:cNvPr id="2297" name="Google Shape;2297;p104"/>
            <p:cNvSpPr/>
            <p:nvPr/>
          </p:nvSpPr>
          <p:spPr>
            <a:xfrm>
              <a:off x="3978375" y="3680925"/>
              <a:ext cx="644700" cy="64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306" name="Google Shape;2306;p10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34763" y="3799638"/>
              <a:ext cx="531925" cy="40727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307" name="Google Shape;2307;p104"/>
          <p:cNvCxnSpPr>
            <a:stCxn id="2291" idx="7"/>
            <a:endCxn id="2300" idx="2"/>
          </p:cNvCxnSpPr>
          <p:nvPr/>
        </p:nvCxnSpPr>
        <p:spPr>
          <a:xfrm rot="10800000" flipH="1">
            <a:off x="3213623" y="2958027"/>
            <a:ext cx="1126200" cy="551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308" name="Google Shape;2308;p104"/>
          <p:cNvCxnSpPr>
            <a:stCxn id="2292" idx="3"/>
            <a:endCxn id="2302" idx="7"/>
          </p:cNvCxnSpPr>
          <p:nvPr/>
        </p:nvCxnSpPr>
        <p:spPr>
          <a:xfrm flipH="1">
            <a:off x="3237752" y="4041799"/>
            <a:ext cx="2790600" cy="915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309" name="Google Shape;2309;p104"/>
          <p:cNvCxnSpPr>
            <a:stCxn id="2300" idx="6"/>
            <a:endCxn id="2292" idx="0"/>
          </p:cNvCxnSpPr>
          <p:nvPr/>
        </p:nvCxnSpPr>
        <p:spPr>
          <a:xfrm>
            <a:off x="4984437" y="2957938"/>
            <a:ext cx="1272000" cy="533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310" name="Google Shape;2310;p104"/>
          <p:cNvCxnSpPr>
            <a:stCxn id="2302" idx="7"/>
            <a:endCxn id="2300" idx="3"/>
          </p:cNvCxnSpPr>
          <p:nvPr/>
        </p:nvCxnSpPr>
        <p:spPr>
          <a:xfrm rot="10800000" flipH="1">
            <a:off x="3237673" y="3185727"/>
            <a:ext cx="1196400" cy="1771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grpSp>
        <p:nvGrpSpPr>
          <p:cNvPr id="2311" name="Google Shape;2311;p104"/>
          <p:cNvGrpSpPr/>
          <p:nvPr/>
        </p:nvGrpSpPr>
        <p:grpSpPr>
          <a:xfrm>
            <a:off x="4339737" y="2635588"/>
            <a:ext cx="644700" cy="644700"/>
            <a:chOff x="4359375" y="1453400"/>
            <a:chExt cx="644700" cy="644700"/>
          </a:xfrm>
        </p:grpSpPr>
        <p:sp>
          <p:nvSpPr>
            <p:cNvPr id="2300" name="Google Shape;2300;p104"/>
            <p:cNvSpPr/>
            <p:nvPr/>
          </p:nvSpPr>
          <p:spPr>
            <a:xfrm>
              <a:off x="4359375" y="1453400"/>
              <a:ext cx="644700" cy="644700"/>
            </a:xfrm>
            <a:prstGeom prst="ellipse">
              <a:avLst/>
            </a:prstGeom>
            <a:solidFill>
              <a:srgbClr val="666666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312" name="Google Shape;2312;p10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417725" y="1511625"/>
              <a:ext cx="528000" cy="52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13" name="Google Shape;2313;p104"/>
          <p:cNvGrpSpPr/>
          <p:nvPr/>
        </p:nvGrpSpPr>
        <p:grpSpPr>
          <a:xfrm>
            <a:off x="2663337" y="3415313"/>
            <a:ext cx="644700" cy="644700"/>
            <a:chOff x="2606775" y="2309325"/>
            <a:chExt cx="644700" cy="644700"/>
          </a:xfrm>
        </p:grpSpPr>
        <p:sp>
          <p:nvSpPr>
            <p:cNvPr id="2291" name="Google Shape;2291;p104"/>
            <p:cNvSpPr/>
            <p:nvPr/>
          </p:nvSpPr>
          <p:spPr>
            <a:xfrm>
              <a:off x="2606775" y="2309325"/>
              <a:ext cx="644700" cy="644700"/>
            </a:xfrm>
            <a:prstGeom prst="ellipse">
              <a:avLst/>
            </a:prstGeom>
            <a:solidFill>
              <a:srgbClr val="666666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314" name="Google Shape;2314;p10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06775" y="2388292"/>
              <a:ext cx="644700" cy="4867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15" name="Google Shape;2315;p104"/>
          <p:cNvSpPr txBox="1"/>
          <p:nvPr/>
        </p:nvSpPr>
        <p:spPr>
          <a:xfrm>
            <a:off x="1554675" y="3269502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0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1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16" name="Google Shape;2316;p104"/>
          <p:cNvSpPr txBox="1"/>
          <p:nvPr/>
        </p:nvSpPr>
        <p:spPr>
          <a:xfrm>
            <a:off x="6543075" y="3262927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2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7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17" name="Google Shape;2317;p104"/>
          <p:cNvSpPr txBox="1"/>
          <p:nvPr/>
        </p:nvSpPr>
        <p:spPr>
          <a:xfrm>
            <a:off x="4326525" y="2127402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3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6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18" name="Google Shape;2318;p104"/>
          <p:cNvSpPr txBox="1"/>
          <p:nvPr/>
        </p:nvSpPr>
        <p:spPr>
          <a:xfrm>
            <a:off x="1530175" y="4719977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4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5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p105"/>
          <p:cNvSpPr txBox="1">
            <a:spLocks noGrp="1"/>
          </p:cNvSpPr>
          <p:nvPr>
            <p:ph type="subTitle" idx="4294967295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1. Repeat </a:t>
            </a: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dfs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from an arbitrary vertex until done.</a:t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324" name="Google Shape;2324;p105"/>
          <p:cNvCxnSpPr>
            <a:stCxn id="2325" idx="6"/>
            <a:endCxn id="2326" idx="2"/>
          </p:cNvCxnSpPr>
          <p:nvPr/>
        </p:nvCxnSpPr>
        <p:spPr>
          <a:xfrm>
            <a:off x="3308037" y="3737663"/>
            <a:ext cx="2625900" cy="76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2327" name="Google Shape;2327;p105"/>
          <p:cNvSpPr txBox="1">
            <a:spLocks noGrp="1"/>
          </p:cNvSpPr>
          <p:nvPr>
            <p:ph type="subTitle" idx="4294967295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Kosaraju’s Algorithm</a:t>
            </a:r>
            <a:endParaRPr sz="24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2328" name="Google Shape;2328;p105"/>
          <p:cNvGrpSpPr/>
          <p:nvPr/>
        </p:nvGrpSpPr>
        <p:grpSpPr>
          <a:xfrm>
            <a:off x="5933937" y="3491513"/>
            <a:ext cx="644700" cy="644700"/>
            <a:chOff x="4581975" y="2766525"/>
            <a:chExt cx="644700" cy="644700"/>
          </a:xfrm>
        </p:grpSpPr>
        <p:sp>
          <p:nvSpPr>
            <p:cNvPr id="2326" name="Google Shape;2326;p105"/>
            <p:cNvSpPr/>
            <p:nvPr/>
          </p:nvSpPr>
          <p:spPr>
            <a:xfrm>
              <a:off x="4581975" y="2766525"/>
              <a:ext cx="644700" cy="644700"/>
            </a:xfrm>
            <a:prstGeom prst="ellipse">
              <a:avLst/>
            </a:prstGeom>
            <a:solidFill>
              <a:srgbClr val="666666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329" name="Google Shape;2329;p10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73000" y="2903813"/>
              <a:ext cx="462650" cy="37012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330" name="Google Shape;2330;p105"/>
          <p:cNvCxnSpPr>
            <a:stCxn id="2325" idx="4"/>
            <a:endCxn id="2331" idx="1"/>
          </p:cNvCxnSpPr>
          <p:nvPr/>
        </p:nvCxnSpPr>
        <p:spPr>
          <a:xfrm>
            <a:off x="2985687" y="4060013"/>
            <a:ext cx="1829400" cy="1126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332" name="Google Shape;2332;p105"/>
          <p:cNvCxnSpPr>
            <a:stCxn id="2326" idx="4"/>
            <a:endCxn id="2331" idx="7"/>
          </p:cNvCxnSpPr>
          <p:nvPr/>
        </p:nvCxnSpPr>
        <p:spPr>
          <a:xfrm flipH="1">
            <a:off x="5271087" y="4136213"/>
            <a:ext cx="985200" cy="1050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333" name="Google Shape;2333;p105"/>
          <p:cNvCxnSpPr>
            <a:stCxn id="2334" idx="4"/>
            <a:endCxn id="2331" idx="0"/>
          </p:cNvCxnSpPr>
          <p:nvPr/>
        </p:nvCxnSpPr>
        <p:spPr>
          <a:xfrm>
            <a:off x="4662087" y="3280288"/>
            <a:ext cx="381000" cy="1811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grpSp>
        <p:nvGrpSpPr>
          <p:cNvPr id="2335" name="Google Shape;2335;p105"/>
          <p:cNvGrpSpPr/>
          <p:nvPr/>
        </p:nvGrpSpPr>
        <p:grpSpPr>
          <a:xfrm>
            <a:off x="2687387" y="4863113"/>
            <a:ext cx="644700" cy="644700"/>
            <a:chOff x="1912100" y="3775425"/>
            <a:chExt cx="644700" cy="644700"/>
          </a:xfrm>
        </p:grpSpPr>
        <p:sp>
          <p:nvSpPr>
            <p:cNvPr id="2336" name="Google Shape;2336;p105"/>
            <p:cNvSpPr/>
            <p:nvPr/>
          </p:nvSpPr>
          <p:spPr>
            <a:xfrm>
              <a:off x="1912100" y="3775425"/>
              <a:ext cx="644700" cy="644700"/>
            </a:xfrm>
            <a:prstGeom prst="ellipse">
              <a:avLst/>
            </a:prstGeom>
            <a:solidFill>
              <a:srgbClr val="666666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337" name="Google Shape;2337;p10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5550" y="3879863"/>
              <a:ext cx="457800" cy="43582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338" name="Google Shape;2338;p105"/>
          <p:cNvCxnSpPr>
            <a:stCxn id="2336" idx="6"/>
            <a:endCxn id="2331" idx="2"/>
          </p:cNvCxnSpPr>
          <p:nvPr/>
        </p:nvCxnSpPr>
        <p:spPr>
          <a:xfrm>
            <a:off x="3332087" y="5185463"/>
            <a:ext cx="1388700" cy="228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grpSp>
        <p:nvGrpSpPr>
          <p:cNvPr id="2339" name="Google Shape;2339;p105"/>
          <p:cNvGrpSpPr/>
          <p:nvPr/>
        </p:nvGrpSpPr>
        <p:grpSpPr>
          <a:xfrm>
            <a:off x="4720737" y="5091713"/>
            <a:ext cx="644700" cy="644700"/>
            <a:chOff x="3978375" y="3680925"/>
            <a:chExt cx="644700" cy="644700"/>
          </a:xfrm>
        </p:grpSpPr>
        <p:sp>
          <p:nvSpPr>
            <p:cNvPr id="2331" name="Google Shape;2331;p105"/>
            <p:cNvSpPr/>
            <p:nvPr/>
          </p:nvSpPr>
          <p:spPr>
            <a:xfrm>
              <a:off x="3978375" y="3680925"/>
              <a:ext cx="644700" cy="644700"/>
            </a:xfrm>
            <a:prstGeom prst="ellipse">
              <a:avLst/>
            </a:prstGeom>
            <a:solidFill>
              <a:srgbClr val="FFD54F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340" name="Google Shape;2340;p10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34763" y="3799638"/>
              <a:ext cx="531925" cy="40727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341" name="Google Shape;2341;p105"/>
          <p:cNvCxnSpPr>
            <a:stCxn id="2325" idx="7"/>
            <a:endCxn id="2334" idx="2"/>
          </p:cNvCxnSpPr>
          <p:nvPr/>
        </p:nvCxnSpPr>
        <p:spPr>
          <a:xfrm rot="10800000" flipH="1">
            <a:off x="3213623" y="2958027"/>
            <a:ext cx="1126200" cy="551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342" name="Google Shape;2342;p105"/>
          <p:cNvCxnSpPr>
            <a:stCxn id="2326" idx="3"/>
            <a:endCxn id="2336" idx="7"/>
          </p:cNvCxnSpPr>
          <p:nvPr/>
        </p:nvCxnSpPr>
        <p:spPr>
          <a:xfrm flipH="1">
            <a:off x="3237752" y="4041799"/>
            <a:ext cx="2790600" cy="915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343" name="Google Shape;2343;p105"/>
          <p:cNvCxnSpPr>
            <a:stCxn id="2334" idx="6"/>
            <a:endCxn id="2326" idx="0"/>
          </p:cNvCxnSpPr>
          <p:nvPr/>
        </p:nvCxnSpPr>
        <p:spPr>
          <a:xfrm>
            <a:off x="4984437" y="2957938"/>
            <a:ext cx="1272000" cy="533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344" name="Google Shape;2344;p105"/>
          <p:cNvCxnSpPr>
            <a:stCxn id="2336" idx="7"/>
            <a:endCxn id="2334" idx="3"/>
          </p:cNvCxnSpPr>
          <p:nvPr/>
        </p:nvCxnSpPr>
        <p:spPr>
          <a:xfrm rot="10800000" flipH="1">
            <a:off x="3237673" y="3185727"/>
            <a:ext cx="1196400" cy="1771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none" w="med" len="med"/>
          </a:ln>
        </p:spPr>
      </p:cxnSp>
      <p:grpSp>
        <p:nvGrpSpPr>
          <p:cNvPr id="2345" name="Google Shape;2345;p105"/>
          <p:cNvGrpSpPr/>
          <p:nvPr/>
        </p:nvGrpSpPr>
        <p:grpSpPr>
          <a:xfrm>
            <a:off x="4339737" y="2635588"/>
            <a:ext cx="644700" cy="644700"/>
            <a:chOff x="4359375" y="1453400"/>
            <a:chExt cx="644700" cy="644700"/>
          </a:xfrm>
        </p:grpSpPr>
        <p:sp>
          <p:nvSpPr>
            <p:cNvPr id="2334" name="Google Shape;2334;p105"/>
            <p:cNvSpPr/>
            <p:nvPr/>
          </p:nvSpPr>
          <p:spPr>
            <a:xfrm>
              <a:off x="4359375" y="1453400"/>
              <a:ext cx="644700" cy="644700"/>
            </a:xfrm>
            <a:prstGeom prst="ellipse">
              <a:avLst/>
            </a:prstGeom>
            <a:solidFill>
              <a:srgbClr val="666666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346" name="Google Shape;2346;p10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417725" y="1511625"/>
              <a:ext cx="528000" cy="52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47" name="Google Shape;2347;p105"/>
          <p:cNvGrpSpPr/>
          <p:nvPr/>
        </p:nvGrpSpPr>
        <p:grpSpPr>
          <a:xfrm>
            <a:off x="2663337" y="3415313"/>
            <a:ext cx="644700" cy="644700"/>
            <a:chOff x="2606775" y="2309325"/>
            <a:chExt cx="644700" cy="644700"/>
          </a:xfrm>
        </p:grpSpPr>
        <p:sp>
          <p:nvSpPr>
            <p:cNvPr id="2325" name="Google Shape;2325;p105"/>
            <p:cNvSpPr/>
            <p:nvPr/>
          </p:nvSpPr>
          <p:spPr>
            <a:xfrm>
              <a:off x="2606775" y="2309325"/>
              <a:ext cx="644700" cy="644700"/>
            </a:xfrm>
            <a:prstGeom prst="ellipse">
              <a:avLst/>
            </a:prstGeom>
            <a:solidFill>
              <a:srgbClr val="666666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348" name="Google Shape;2348;p10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06775" y="2388292"/>
              <a:ext cx="644700" cy="4867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49" name="Google Shape;2349;p105"/>
          <p:cNvSpPr txBox="1"/>
          <p:nvPr/>
        </p:nvSpPr>
        <p:spPr>
          <a:xfrm>
            <a:off x="1554675" y="3269502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0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1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50" name="Google Shape;2350;p105"/>
          <p:cNvSpPr txBox="1"/>
          <p:nvPr/>
        </p:nvSpPr>
        <p:spPr>
          <a:xfrm>
            <a:off x="6543075" y="3262927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2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7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51" name="Google Shape;2351;p105"/>
          <p:cNvSpPr txBox="1"/>
          <p:nvPr/>
        </p:nvSpPr>
        <p:spPr>
          <a:xfrm>
            <a:off x="4326525" y="2127402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3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6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52" name="Google Shape;2352;p105"/>
          <p:cNvSpPr txBox="1"/>
          <p:nvPr/>
        </p:nvSpPr>
        <p:spPr>
          <a:xfrm>
            <a:off x="1530175" y="4719977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4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5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53" name="Google Shape;2353;p105"/>
          <p:cNvSpPr txBox="1"/>
          <p:nvPr/>
        </p:nvSpPr>
        <p:spPr>
          <a:xfrm>
            <a:off x="5370000" y="5091727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8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: 9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001108_win32_v2" id="{BACE0C7A-21E3-4076-A8EC-387C4B513415}" vid="{366C1592-6B2F-409D-ADAA-749D8A1278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Network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3879FED-67F8-481C-84BD-042483293B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B64C1E2-42EA-4660-BCB7-94E6DA7562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045902D-8BCA-4596-9829-0D7D1289C02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{0F639CF4-E2C6-42B0-8C29-6D40D655C04F}tf10001108_win32</Template>
  <TotalTime>8554</TotalTime>
  <Words>7393</Words>
  <Application>Microsoft Office PowerPoint</Application>
  <PresentationFormat>On-screen Show (4:3)</PresentationFormat>
  <Paragraphs>2737</Paragraphs>
  <Slides>259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259</vt:i4>
      </vt:variant>
    </vt:vector>
  </HeadingPairs>
  <TitlesOfParts>
    <vt:vector size="281" baseType="lpstr">
      <vt:lpstr>SimSun</vt:lpstr>
      <vt:lpstr>Arial</vt:lpstr>
      <vt:lpstr>Calibri</vt:lpstr>
      <vt:lpstr>Calibri Light</vt:lpstr>
      <vt:lpstr>Consolas</vt:lpstr>
      <vt:lpstr>Courier New</vt:lpstr>
      <vt:lpstr>DejaVu Math TeX Gyre</vt:lpstr>
      <vt:lpstr>DejaVu Serif</vt:lpstr>
      <vt:lpstr>Dosis</vt:lpstr>
      <vt:lpstr>MTSYN</vt:lpstr>
      <vt:lpstr>Roboto</vt:lpstr>
      <vt:lpstr>Roboto Slab</vt:lpstr>
      <vt:lpstr>Segoe UI</vt:lpstr>
      <vt:lpstr>Segoe UI Light</vt:lpstr>
      <vt:lpstr>Source Sans Pro</vt:lpstr>
      <vt:lpstr>Times New Roman</vt:lpstr>
      <vt:lpstr>Wingdings</vt:lpstr>
      <vt:lpstr>WelcomeDoc</vt:lpstr>
      <vt:lpstr>Office Theme</vt:lpstr>
      <vt:lpstr>1_Office Theme</vt:lpstr>
      <vt:lpstr>Network</vt:lpstr>
      <vt:lpstr>Marina</vt:lpstr>
      <vt:lpstr>ECEG-5193:  Algorithm Analysis and Design</vt:lpstr>
      <vt:lpstr>Connected Components</vt:lpstr>
      <vt:lpstr>PowerPoint Presentation</vt:lpstr>
      <vt:lpstr>PowerPoint Presentation</vt:lpstr>
      <vt:lpstr>Connected Components</vt:lpstr>
      <vt:lpstr>Properties of Connected Components</vt:lpstr>
      <vt:lpstr>Finding Connected Components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Analyzing the Runtime</vt:lpstr>
      <vt:lpstr>Strongly Connected Components</vt:lpstr>
      <vt:lpstr>Strongly connected</vt:lpstr>
      <vt:lpstr>Directed Connectivity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Strongly Connected Components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Properties of SCCs</vt:lpstr>
      <vt:lpstr>Finding SCCs</vt:lpstr>
      <vt:lpstr>PowerPoint Presentation</vt:lpstr>
      <vt:lpstr>PowerPoint Presentation</vt:lpstr>
      <vt:lpstr>Transpose of a graph</vt:lpstr>
      <vt:lpstr>Runtime?</vt:lpstr>
      <vt:lpstr>Strongly Connected Components</vt:lpstr>
      <vt:lpstr>PowerPoint Presentation</vt:lpstr>
      <vt:lpstr>PowerPoint Presentation</vt:lpstr>
      <vt:lpstr>Condensation Graphs</vt:lpstr>
      <vt:lpstr>PowerPoint Presentation</vt:lpstr>
      <vt:lpstr>PowerPoint Presentation</vt:lpstr>
      <vt:lpstr>PowerPoint Presentation</vt:lpstr>
      <vt:lpstr>How do we find all the SCCs of a graph?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SCCs and DAGs</vt:lpstr>
      <vt:lpstr>Condensation 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Amazing Result</vt:lpstr>
      <vt:lpstr>Conclusion</vt:lpstr>
      <vt:lpstr>An Amazing Result</vt:lpstr>
      <vt:lpstr>SCCs and DAGs</vt:lpstr>
      <vt:lpstr>SCCs and DAGs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Making Progress!</vt:lpstr>
      <vt:lpstr>Making Progress!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Proving Correctness</vt:lpstr>
      <vt:lpstr>Kosaraju's Algorithm Runtime</vt:lpstr>
      <vt:lpstr>Why all this matters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PowerPoint</dc:title>
  <dc:creator>Tesfamichael Gebrehiwet</dc:creator>
  <cp:keywords/>
  <cp:lastModifiedBy>tmik</cp:lastModifiedBy>
  <cp:revision>214</cp:revision>
  <dcterms:created xsi:type="dcterms:W3CDTF">2021-10-24T06:23:43Z</dcterms:created>
  <dcterms:modified xsi:type="dcterms:W3CDTF">2023-01-04T14:44:37Z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